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mf" ContentType="image/x-w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5" r:id="rId3"/>
    <p:sldMasterId id="2147483660" r:id="rId4"/>
    <p:sldMasterId id="2147483665" r:id="rId5"/>
    <p:sldMasterId id="2147483670" r:id="rId6"/>
  </p:sldMasterIdLst>
  <p:notesMasterIdLst>
    <p:notesMasterId r:id="rId8"/>
  </p:notesMasterIdLst>
  <p:sldIdLst>
    <p:sldId id="256" r:id="rId7"/>
    <p:sldId id="6956" r:id="rId9"/>
    <p:sldId id="574" r:id="rId10"/>
    <p:sldId id="576" r:id="rId11"/>
    <p:sldId id="577" r:id="rId12"/>
    <p:sldId id="582" r:id="rId13"/>
    <p:sldId id="5448" r:id="rId14"/>
    <p:sldId id="5464" r:id="rId15"/>
    <p:sldId id="6868" r:id="rId16"/>
    <p:sldId id="5674" r:id="rId17"/>
    <p:sldId id="5675" r:id="rId18"/>
    <p:sldId id="5695" r:id="rId19"/>
    <p:sldId id="5697" r:id="rId20"/>
    <p:sldId id="5698" r:id="rId21"/>
    <p:sldId id="5754" r:id="rId22"/>
    <p:sldId id="5701" r:id="rId23"/>
    <p:sldId id="5760" r:id="rId24"/>
    <p:sldId id="5705" r:id="rId25"/>
    <p:sldId id="5703" r:id="rId26"/>
    <p:sldId id="5702" r:id="rId27"/>
    <p:sldId id="5709" r:id="rId28"/>
    <p:sldId id="5704" r:id="rId29"/>
    <p:sldId id="5759" r:id="rId30"/>
    <p:sldId id="5707" r:id="rId31"/>
    <p:sldId id="5316" r:id="rId32"/>
    <p:sldId id="5711" r:id="rId33"/>
    <p:sldId id="5557" r:id="rId34"/>
    <p:sldId id="5715" r:id="rId35"/>
    <p:sldId id="5726" r:id="rId36"/>
    <p:sldId id="5713" r:id="rId37"/>
    <p:sldId id="5363" r:id="rId38"/>
    <p:sldId id="5670" r:id="rId39"/>
    <p:sldId id="5718" r:id="rId40"/>
    <p:sldId id="5720" r:id="rId41"/>
    <p:sldId id="5721" r:id="rId42"/>
    <p:sldId id="5723" r:id="rId43"/>
    <p:sldId id="5724" r:id="rId44"/>
    <p:sldId id="5748" r:id="rId45"/>
    <p:sldId id="5727" r:id="rId46"/>
    <p:sldId id="5728" r:id="rId47"/>
    <p:sldId id="5725" r:id="rId48"/>
    <p:sldId id="5729" r:id="rId49"/>
    <p:sldId id="5740" r:id="rId50"/>
    <p:sldId id="5756" r:id="rId51"/>
    <p:sldId id="5761" r:id="rId52"/>
    <p:sldId id="5738" r:id="rId53"/>
    <p:sldId id="5743" r:id="rId54"/>
    <p:sldId id="5751" r:id="rId55"/>
    <p:sldId id="5736" r:id="rId56"/>
    <p:sldId id="5656" r:id="rId57"/>
    <p:sldId id="5688" r:id="rId58"/>
    <p:sldId id="5536" r:id="rId59"/>
    <p:sldId id="6957" r:id="rId60"/>
    <p:sldId id="5458" r:id="rId61"/>
    <p:sldId id="5382" r:id="rId62"/>
    <p:sldId id="5378" r:id="rId63"/>
    <p:sldId id="5373" r:id="rId64"/>
    <p:sldId id="5379" r:id="rId65"/>
    <p:sldId id="5380" r:id="rId66"/>
    <p:sldId id="5459" r:id="rId67"/>
    <p:sldId id="5423" r:id="rId68"/>
    <p:sldId id="5424" r:id="rId69"/>
    <p:sldId id="5425" r:id="rId70"/>
    <p:sldId id="5426" r:id="rId71"/>
    <p:sldId id="5434" r:id="rId72"/>
    <p:sldId id="5461" r:id="rId73"/>
    <p:sldId id="5462" r:id="rId74"/>
    <p:sldId id="5463" r:id="rId75"/>
    <p:sldId id="5427" r:id="rId76"/>
    <p:sldId id="5460" r:id="rId77"/>
    <p:sldId id="5422" r:id="rId78"/>
    <p:sldId id="5430" r:id="rId79"/>
    <p:sldId id="5431" r:id="rId80"/>
    <p:sldId id="5432" r:id="rId81"/>
    <p:sldId id="5433" r:id="rId82"/>
    <p:sldId id="267" r:id="rId83"/>
    <p:sldId id="5417" r:id="rId84"/>
    <p:sldId id="5418" r:id="rId85"/>
    <p:sldId id="5419" r:id="rId86"/>
    <p:sldId id="5420" r:id="rId87"/>
    <p:sldId id="5421" r:id="rId88"/>
  </p:sldIdLst>
  <p:sldSz cx="12192000" cy="6858000"/>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0000"/>
    <a:srgbClr val="0070C0"/>
    <a:srgbClr val="FFDA00"/>
    <a:srgbClr val="FDFAFF"/>
    <a:srgbClr val="89D8FF"/>
    <a:srgbClr val="23B4E2"/>
    <a:srgbClr val="FFFFFF"/>
    <a:srgbClr val="17375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89810" autoAdjust="0"/>
  </p:normalViewPr>
  <p:slideViewPr>
    <p:cSldViewPr snapToGrid="0" snapToObjects="1">
      <p:cViewPr varScale="1">
        <p:scale>
          <a:sx n="190" d="100"/>
          <a:sy n="190" d="100"/>
        </p:scale>
        <p:origin x="240"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gs" Target="tags/tag1.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2.xml"/><Relationship Id="rId89" Type="http://schemas.openxmlformats.org/officeDocument/2006/relationships/presProps" Target="presProps.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diagrams/_rels/drawing1.xml.rels><?xml version="1.0" encoding="UTF-8" standalone="yes"?>
<Relationships xmlns="http://schemas.openxmlformats.org/package/2006/relationships"><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DAE7D3F-61B8-4C39-A51E-82A3B8971A44}"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B9661E9C-B1ED-49C6-A5F8-7A9420FCB4DA}">
      <dgm:prSet phldrT="[文本]"/>
      <dgm:spPr>
        <a:blipFill rotWithShape="0">
          <a:blip xmlns:r="http://schemas.openxmlformats.org/officeDocument/2006/relationships" r:embed="rId1"/>
          <a:stretch>
            <a:fillRect/>
          </a:stretch>
        </a:blipFill>
      </dgm:spPr>
      <dgm:t>
        <a:bodyPr/>
        <a:lstStyle/>
        <a:p>
          <a:r>
            <a:rPr lang="en-US" altLang="zh-CN" dirty="0"/>
            <a:t> </a:t>
          </a:r>
          <a:endParaRPr lang="zh-CN" altLang="en-US" dirty="0"/>
        </a:p>
      </dgm:t>
    </dgm:pt>
    <dgm:pt modelId="{519BE3B3-45CE-4C01-A9DE-FC6C2A7F3E9A}" cxnId="{44F026CF-461E-4056-B93C-527A433E0FF2}" type="parTrans">
      <dgm:prSet/>
      <dgm:spPr/>
      <dgm:t>
        <a:bodyPr/>
        <a:lstStyle/>
        <a:p>
          <a:endParaRPr lang="zh-CN" altLang="en-US"/>
        </a:p>
      </dgm:t>
    </dgm:pt>
    <dgm:pt modelId="{4D89996C-A79D-4B4D-852C-773CD0BEF8EA}" cxnId="{44F026CF-461E-4056-B93C-527A433E0FF2}" type="sibTrans">
      <dgm:prSet/>
      <dgm:spPr/>
      <dgm:t>
        <a:bodyPr/>
        <a:lstStyle/>
        <a:p>
          <a:endParaRPr lang="zh-CN" altLang="en-US"/>
        </a:p>
      </dgm:t>
    </dgm:pt>
    <dgm:pt modelId="{FC5C3266-76A6-4798-A00C-F2E5E8AA7E4C}">
      <dgm:prSet phldrT="[文本]"/>
      <dgm:spPr>
        <a:blipFill rotWithShape="0">
          <a:blip xmlns:r="http://schemas.openxmlformats.org/officeDocument/2006/relationships" r:embed="rId2"/>
          <a:stretch>
            <a:fillRect/>
          </a:stretch>
        </a:blipFill>
      </dgm:spPr>
      <dgm:t>
        <a:bodyPr/>
        <a:lstStyle/>
        <a:p>
          <a:r>
            <a:rPr lang="en-US" altLang="zh-CN" dirty="0"/>
            <a:t> </a:t>
          </a:r>
          <a:endParaRPr lang="zh-CN" altLang="en-US" dirty="0"/>
        </a:p>
      </dgm:t>
    </dgm:pt>
    <dgm:pt modelId="{12A056DF-FE81-4503-99C4-3E47DD0DBC27}" cxnId="{52147364-53EF-41EC-8269-BBFD8E258E52}" type="parTrans">
      <dgm:prSet/>
      <dgm:spPr/>
      <dgm:t>
        <a:bodyPr/>
        <a:lstStyle/>
        <a:p>
          <a:endParaRPr lang="zh-CN" altLang="en-US"/>
        </a:p>
      </dgm:t>
    </dgm:pt>
    <dgm:pt modelId="{09082A24-0962-43C0-ACA7-154707F2B06C}" cxnId="{52147364-53EF-41EC-8269-BBFD8E258E52}" type="sibTrans">
      <dgm:prSet/>
      <dgm:spPr/>
      <dgm:t>
        <a:bodyPr/>
        <a:lstStyle/>
        <a:p>
          <a:endParaRPr lang="zh-CN" altLang="en-US"/>
        </a:p>
      </dgm:t>
    </dgm:pt>
    <dgm:pt modelId="{F9E8DEB2-1A43-4C0F-B5E5-565916F8B6FE}">
      <dgm:prSet phldrT="[文本]"/>
      <dgm:spPr>
        <a:blipFill rotWithShape="0">
          <a:blip xmlns:r="http://schemas.openxmlformats.org/officeDocument/2006/relationships" r:embed="rId3"/>
          <a:stretch>
            <a:fillRect/>
          </a:stretch>
        </a:blipFill>
      </dgm:spPr>
      <dgm:t>
        <a:bodyPr/>
        <a:lstStyle/>
        <a:p>
          <a:r>
            <a:rPr lang="en-US" altLang="zh-CN" dirty="0"/>
            <a:t> </a:t>
          </a:r>
          <a:endParaRPr lang="zh-CN" altLang="en-US" dirty="0"/>
        </a:p>
      </dgm:t>
    </dgm:pt>
    <dgm:pt modelId="{F50B8AE1-9E9C-4075-890B-CCF73588BF20}" cxnId="{31EBDC0B-281B-46F6-8169-3423EC427738}" type="parTrans">
      <dgm:prSet/>
      <dgm:spPr/>
      <dgm:t>
        <a:bodyPr/>
        <a:lstStyle/>
        <a:p>
          <a:endParaRPr lang="zh-CN" altLang="en-US"/>
        </a:p>
      </dgm:t>
    </dgm:pt>
    <dgm:pt modelId="{039EB3C9-BC28-4398-AAEA-301F9D6E102B}" cxnId="{31EBDC0B-281B-46F6-8169-3423EC427738}" type="sibTrans">
      <dgm:prSet/>
      <dgm:spPr/>
      <dgm:t>
        <a:bodyPr/>
        <a:lstStyle/>
        <a:p>
          <a:endParaRPr lang="zh-CN" altLang="en-US"/>
        </a:p>
      </dgm:t>
    </dgm:pt>
    <dgm:pt modelId="{EC5A5EB2-B4A3-4148-8C69-05F95E8DD275}">
      <dgm:prSet phldrT="[文本]"/>
      <dgm:spPr>
        <a:blipFill rotWithShape="0">
          <a:blip xmlns:r="http://schemas.openxmlformats.org/officeDocument/2006/relationships" r:embed="rId4"/>
          <a:stretch>
            <a:fillRect/>
          </a:stretch>
        </a:blipFill>
      </dgm:spPr>
      <dgm:t>
        <a:bodyPr/>
        <a:lstStyle/>
        <a:p>
          <a:r>
            <a:rPr lang="en-US" altLang="zh-CN" dirty="0"/>
            <a:t> </a:t>
          </a:r>
          <a:endParaRPr lang="zh-CN" altLang="en-US" dirty="0"/>
        </a:p>
      </dgm:t>
    </dgm:pt>
    <dgm:pt modelId="{A304CBA5-193E-4736-8D90-ED0DE454A2F6}" cxnId="{65CF46FC-0916-4F70-8F31-82A38FE46CF1}" type="sibTrans">
      <dgm:prSet/>
      <dgm:spPr/>
      <dgm:t>
        <a:bodyPr/>
        <a:lstStyle/>
        <a:p>
          <a:endParaRPr lang="zh-CN" altLang="en-US"/>
        </a:p>
      </dgm:t>
    </dgm:pt>
    <dgm:pt modelId="{87D58BEF-5DDB-4241-BBE2-FDCD7297C408}" cxnId="{65CF46FC-0916-4F70-8F31-82A38FE46CF1}" type="parTrans">
      <dgm:prSet/>
      <dgm:spPr/>
      <dgm:t>
        <a:bodyPr/>
        <a:lstStyle/>
        <a:p>
          <a:endParaRPr lang="zh-CN" altLang="en-US"/>
        </a:p>
      </dgm:t>
    </dgm:pt>
    <dgm:pt modelId="{5D2BC447-EC93-48ED-8449-FFF2B9CF2B2C}" type="pres">
      <dgm:prSet presAssocID="{EDAE7D3F-61B8-4C39-A51E-82A3B8971A44}" presName="matrix" presStyleCnt="0">
        <dgm:presLayoutVars>
          <dgm:chMax val="1"/>
          <dgm:dir/>
          <dgm:resizeHandles val="exact"/>
        </dgm:presLayoutVars>
      </dgm:prSet>
      <dgm:spPr/>
    </dgm:pt>
    <dgm:pt modelId="{011EA394-0A4B-424F-8BFE-369F943A4301}" type="pres">
      <dgm:prSet presAssocID="{EDAE7D3F-61B8-4C39-A51E-82A3B8971A44}" presName="axisShape" presStyleLbl="bgShp" presStyleIdx="0" presStyleCnt="1" custScaleX="121000"/>
      <dgm:spPr>
        <a:noFill/>
        <a:ln>
          <a:solidFill>
            <a:schemeClr val="accent1"/>
          </a:solidFill>
        </a:ln>
      </dgm:spPr>
    </dgm:pt>
    <dgm:pt modelId="{633E2525-E739-475A-91CB-AF8ECD7EA13D}" type="pres">
      <dgm:prSet presAssocID="{EDAE7D3F-61B8-4C39-A51E-82A3B8971A44}" presName="rect1" presStyleLbl="node1" presStyleIdx="0" presStyleCnt="4" custScaleX="110000" custLinFactNeighborX="-8260" custLinFactNeighborY="1469">
        <dgm:presLayoutVars>
          <dgm:chMax val="0"/>
          <dgm:chPref val="0"/>
          <dgm:bulletEnabled val="1"/>
        </dgm:presLayoutVars>
      </dgm:prSet>
      <dgm:spPr/>
    </dgm:pt>
    <dgm:pt modelId="{14508109-5492-4817-8F79-BCBF8F675F1C}" type="pres">
      <dgm:prSet presAssocID="{EDAE7D3F-61B8-4C39-A51E-82A3B8971A44}" presName="rect2" presStyleLbl="node1" presStyleIdx="1" presStyleCnt="4" custScaleX="110000" custLinFactNeighborX="8057">
        <dgm:presLayoutVars>
          <dgm:chMax val="0"/>
          <dgm:chPref val="0"/>
          <dgm:bulletEnabled val="1"/>
        </dgm:presLayoutVars>
      </dgm:prSet>
      <dgm:spPr/>
    </dgm:pt>
    <dgm:pt modelId="{A0D1F0CE-B022-4ECD-A958-FEB879246B89}" type="pres">
      <dgm:prSet presAssocID="{EDAE7D3F-61B8-4C39-A51E-82A3B8971A44}" presName="rect3" presStyleLbl="node1" presStyleIdx="2" presStyleCnt="4" custScaleX="110000" custLinFactNeighborX="-8057">
        <dgm:presLayoutVars>
          <dgm:chMax val="0"/>
          <dgm:chPref val="0"/>
          <dgm:bulletEnabled val="1"/>
        </dgm:presLayoutVars>
      </dgm:prSet>
      <dgm:spPr/>
    </dgm:pt>
    <dgm:pt modelId="{BE2303C5-A087-4B23-8C2A-BA18B137DDF7}" type="pres">
      <dgm:prSet presAssocID="{EDAE7D3F-61B8-4C39-A51E-82A3B8971A44}" presName="rect4" presStyleLbl="node1" presStyleIdx="3" presStyleCnt="4" custScaleX="110000" custLinFactNeighborX="8260">
        <dgm:presLayoutVars>
          <dgm:chMax val="0"/>
          <dgm:chPref val="0"/>
          <dgm:bulletEnabled val="1"/>
        </dgm:presLayoutVars>
      </dgm:prSet>
      <dgm:spPr/>
    </dgm:pt>
  </dgm:ptLst>
  <dgm:cxnLst>
    <dgm:cxn modelId="{31EBDC0B-281B-46F6-8169-3423EC427738}" srcId="{EDAE7D3F-61B8-4C39-A51E-82A3B8971A44}" destId="{F9E8DEB2-1A43-4C0F-B5E5-565916F8B6FE}" srcOrd="3" destOrd="0" parTransId="{F50B8AE1-9E9C-4075-890B-CCF73588BF20}" sibTransId="{039EB3C9-BC28-4398-AAEA-301F9D6E102B}"/>
    <dgm:cxn modelId="{4C7FF434-1F92-432F-8B8F-C95EB4C6979B}" type="presOf" srcId="{F9E8DEB2-1A43-4C0F-B5E5-565916F8B6FE}" destId="{BE2303C5-A087-4B23-8C2A-BA18B137DDF7}" srcOrd="0" destOrd="0" presId="urn:microsoft.com/office/officeart/2005/8/layout/matrix2"/>
    <dgm:cxn modelId="{52147364-53EF-41EC-8269-BBFD8E258E52}" srcId="{EDAE7D3F-61B8-4C39-A51E-82A3B8971A44}" destId="{FC5C3266-76A6-4798-A00C-F2E5E8AA7E4C}" srcOrd="2" destOrd="0" parTransId="{12A056DF-FE81-4503-99C4-3E47DD0DBC27}" sibTransId="{09082A24-0962-43C0-ACA7-154707F2B06C}"/>
    <dgm:cxn modelId="{090DB67A-D6E4-4A7E-B217-FEB2A7725CC9}" type="presOf" srcId="{EDAE7D3F-61B8-4C39-A51E-82A3B8971A44}" destId="{5D2BC447-EC93-48ED-8449-FFF2B9CF2B2C}" srcOrd="0" destOrd="0" presId="urn:microsoft.com/office/officeart/2005/8/layout/matrix2"/>
    <dgm:cxn modelId="{F77D069A-91CF-444A-82EC-255D345485CD}" type="presOf" srcId="{FC5C3266-76A6-4798-A00C-F2E5E8AA7E4C}" destId="{A0D1F0CE-B022-4ECD-A958-FEB879246B89}" srcOrd="0" destOrd="0" presId="urn:microsoft.com/office/officeart/2005/8/layout/matrix2"/>
    <dgm:cxn modelId="{A7D2909C-C1BC-4845-A9F5-DD0045CDB395}" type="presOf" srcId="{B9661E9C-B1ED-49C6-A5F8-7A9420FCB4DA}" destId="{14508109-5492-4817-8F79-BCBF8F675F1C}" srcOrd="0" destOrd="0" presId="urn:microsoft.com/office/officeart/2005/8/layout/matrix2"/>
    <dgm:cxn modelId="{4E588EB6-5E32-416A-9ACF-1B5B8BBD4BA6}" type="presOf" srcId="{EC5A5EB2-B4A3-4148-8C69-05F95E8DD275}" destId="{633E2525-E739-475A-91CB-AF8ECD7EA13D}" srcOrd="0" destOrd="0" presId="urn:microsoft.com/office/officeart/2005/8/layout/matrix2"/>
    <dgm:cxn modelId="{44F026CF-461E-4056-B93C-527A433E0FF2}" srcId="{EDAE7D3F-61B8-4C39-A51E-82A3B8971A44}" destId="{B9661E9C-B1ED-49C6-A5F8-7A9420FCB4DA}" srcOrd="1" destOrd="0" parTransId="{519BE3B3-45CE-4C01-A9DE-FC6C2A7F3E9A}" sibTransId="{4D89996C-A79D-4B4D-852C-773CD0BEF8EA}"/>
    <dgm:cxn modelId="{65CF46FC-0916-4F70-8F31-82A38FE46CF1}" srcId="{EDAE7D3F-61B8-4C39-A51E-82A3B8971A44}" destId="{EC5A5EB2-B4A3-4148-8C69-05F95E8DD275}" srcOrd="0" destOrd="0" parTransId="{87D58BEF-5DDB-4241-BBE2-FDCD7297C408}" sibTransId="{A304CBA5-193E-4736-8D90-ED0DE454A2F6}"/>
    <dgm:cxn modelId="{680DD6B2-6A67-4EDA-9907-37008D7EA410}" type="presParOf" srcId="{5D2BC447-EC93-48ED-8449-FFF2B9CF2B2C}" destId="{011EA394-0A4B-424F-8BFE-369F943A4301}" srcOrd="0" destOrd="0" presId="urn:microsoft.com/office/officeart/2005/8/layout/matrix2"/>
    <dgm:cxn modelId="{6BA37BB2-CBAC-425D-A390-5DCD4DA92216}" type="presParOf" srcId="{5D2BC447-EC93-48ED-8449-FFF2B9CF2B2C}" destId="{633E2525-E739-475A-91CB-AF8ECD7EA13D}" srcOrd="1" destOrd="0" presId="urn:microsoft.com/office/officeart/2005/8/layout/matrix2"/>
    <dgm:cxn modelId="{76491A44-8BE7-491D-923E-BDD61578E94A}" type="presParOf" srcId="{5D2BC447-EC93-48ED-8449-FFF2B9CF2B2C}" destId="{14508109-5492-4817-8F79-BCBF8F675F1C}" srcOrd="2" destOrd="0" presId="urn:microsoft.com/office/officeart/2005/8/layout/matrix2"/>
    <dgm:cxn modelId="{9171473E-FCB3-42A9-A887-BEF6AD54F9EC}" type="presParOf" srcId="{5D2BC447-EC93-48ED-8449-FFF2B9CF2B2C}" destId="{A0D1F0CE-B022-4ECD-A958-FEB879246B89}" srcOrd="3" destOrd="0" presId="urn:microsoft.com/office/officeart/2005/8/layout/matrix2"/>
    <dgm:cxn modelId="{44147C67-71E8-4142-AA80-DEC550F71513}" type="presParOf" srcId="{5D2BC447-EC93-48ED-8449-FFF2B9CF2B2C}" destId="{BE2303C5-A087-4B23-8C2A-BA18B137DDF7}" srcOrd="4" destOrd="0" presId="urn:microsoft.com/office/officeart/2005/8/layout/matrix2"/>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573913" cy="4573913"/>
        <a:chOff x="0" y="0"/>
        <a:chExt cx="4573913" cy="4573913"/>
      </a:xfrm>
    </dsp:grpSpPr>
    <dsp:sp modelId="{011EA394-0A4B-424F-8BFE-369F943A4301}">
      <dsp:nvSpPr>
        <dsp:cNvPr id="3" name="十字箭头 2"/>
        <dsp:cNvSpPr/>
      </dsp:nvSpPr>
      <dsp:spPr bwMode="white">
        <a:xfrm>
          <a:off x="905191" y="0"/>
          <a:ext cx="5534435" cy="4573913"/>
        </a:xfrm>
        <a:prstGeom prst="quadArrow">
          <a:avLst>
            <a:gd name="adj1" fmla="val 2000"/>
            <a:gd name="adj2" fmla="val 4000"/>
            <a:gd name="adj3" fmla="val 5000"/>
          </a:avLst>
        </a:prstGeom>
        <a:noFill/>
        <a:ln>
          <a:solidFill>
            <a:schemeClr val="accent1"/>
          </a:solidFill>
        </a:ln>
      </dsp:spPr>
      <dsp:style>
        <a:lnRef idx="0">
          <a:schemeClr val="accent1"/>
        </a:lnRef>
        <a:fillRef idx="1">
          <a:schemeClr val="accent1">
            <a:tint val="40000"/>
          </a:schemeClr>
        </a:fillRef>
        <a:effectRef idx="0">
          <a:scrgbClr r="0" g="0" b="0"/>
        </a:effectRef>
        <a:fontRef idx="minor"/>
      </dsp:style>
      <dsp:txXfrm>
        <a:off x="905191" y="0"/>
        <a:ext cx="5534435" cy="4573913"/>
      </dsp:txXfrm>
    </dsp:sp>
    <dsp:sp modelId="{633E2525-E739-475A-91CB-AF8ECD7EA13D}">
      <dsp:nvSpPr>
        <dsp:cNvPr id="4" name="圆角矩形 3"/>
        <dsp:cNvSpPr/>
      </dsp:nvSpPr>
      <dsp:spPr bwMode="white">
        <a:xfrm>
          <a:off x="1440155" y="324181"/>
          <a:ext cx="2012522" cy="1829565"/>
        </a:xfrm>
        <a:prstGeom prst="roundRect">
          <a:avLst/>
        </a:prstGeom>
        <a:blipFill rotWithShape="0">
          <a:blip r:embed="rId1"/>
          <a:stretch>
            <a:fillRect/>
          </a:stretch>
        </a:blipFill>
      </dsp:spPr>
      <dsp:style>
        <a:lnRef idx="2">
          <a:schemeClr val="lt1"/>
        </a:lnRef>
        <a:fillRef idx="1">
          <a:schemeClr val="accent1"/>
        </a:fillRef>
        <a:effectRef idx="0">
          <a:scrgbClr r="0" g="0" b="0"/>
        </a:effectRef>
        <a:fontRef idx="minor">
          <a:schemeClr val="lt1"/>
        </a:fontRef>
      </dsp:style>
      <dsp:txBody>
        <a:bodyPr lIns="247650" tIns="247650" rIns="247650" bIns="2476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dirty="0"/>
            <a:t> </a:t>
          </a:r>
          <a:endParaRPr lang="zh-CN" altLang="en-US" dirty="0"/>
        </a:p>
      </dsp:txBody>
      <dsp:txXfrm>
        <a:off x="1440155" y="324181"/>
        <a:ext cx="2012522" cy="1829565"/>
      </dsp:txXfrm>
    </dsp:sp>
    <dsp:sp modelId="{14508109-5492-4817-8F79-BCBF8F675F1C}">
      <dsp:nvSpPr>
        <dsp:cNvPr id="5" name="圆角矩形 4"/>
        <dsp:cNvSpPr/>
      </dsp:nvSpPr>
      <dsp:spPr bwMode="white">
        <a:xfrm>
          <a:off x="3888425" y="297304"/>
          <a:ext cx="2012522" cy="1829565"/>
        </a:xfrm>
        <a:prstGeom prst="roundRect">
          <a:avLst/>
        </a:prstGeom>
        <a:blipFill rotWithShape="0">
          <a:blip r:embed="rId2"/>
          <a:stretch>
            <a:fillRect/>
          </a:stretch>
        </a:blipFill>
      </dsp:spPr>
      <dsp:style>
        <a:lnRef idx="2">
          <a:schemeClr val="lt1"/>
        </a:lnRef>
        <a:fillRef idx="1">
          <a:schemeClr val="accent1"/>
        </a:fillRef>
        <a:effectRef idx="0">
          <a:scrgbClr r="0" g="0" b="0"/>
        </a:effectRef>
        <a:fontRef idx="minor">
          <a:schemeClr val="lt1"/>
        </a:fontRef>
      </dsp:style>
      <dsp:txBody>
        <a:bodyPr lIns="247650" tIns="247650" rIns="247650" bIns="2476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dirty="0"/>
            <a:t> </a:t>
          </a:r>
          <a:endParaRPr lang="zh-CN" altLang="en-US" dirty="0"/>
        </a:p>
      </dsp:txBody>
      <dsp:txXfrm>
        <a:off x="3888425" y="297304"/>
        <a:ext cx="2012522" cy="1829565"/>
      </dsp:txXfrm>
    </dsp:sp>
    <dsp:sp modelId="{A0D1F0CE-B022-4ECD-A958-FEB879246B89}">
      <dsp:nvSpPr>
        <dsp:cNvPr id="6" name="圆角矩形 5"/>
        <dsp:cNvSpPr/>
      </dsp:nvSpPr>
      <dsp:spPr bwMode="white">
        <a:xfrm>
          <a:off x="1443870" y="2447043"/>
          <a:ext cx="2012522" cy="1829565"/>
        </a:xfrm>
        <a:prstGeom prst="roundRect">
          <a:avLst/>
        </a:prstGeom>
        <a:blipFill rotWithShape="0">
          <a:blip r:embed="rId3"/>
          <a:stretch>
            <a:fillRect/>
          </a:stretch>
        </a:blipFill>
      </dsp:spPr>
      <dsp:style>
        <a:lnRef idx="2">
          <a:schemeClr val="lt1"/>
        </a:lnRef>
        <a:fillRef idx="1">
          <a:schemeClr val="accent1"/>
        </a:fillRef>
        <a:effectRef idx="0">
          <a:scrgbClr r="0" g="0" b="0"/>
        </a:effectRef>
        <a:fontRef idx="minor">
          <a:schemeClr val="lt1"/>
        </a:fontRef>
      </dsp:style>
      <dsp:txBody>
        <a:bodyPr lIns="247650" tIns="247650" rIns="247650" bIns="2476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dirty="0"/>
            <a:t> </a:t>
          </a:r>
          <a:endParaRPr lang="zh-CN" altLang="en-US" dirty="0"/>
        </a:p>
      </dsp:txBody>
      <dsp:txXfrm>
        <a:off x="1443870" y="2447043"/>
        <a:ext cx="2012522" cy="1829565"/>
      </dsp:txXfrm>
    </dsp:sp>
    <dsp:sp modelId="{BE2303C5-A087-4B23-8C2A-BA18B137DDF7}">
      <dsp:nvSpPr>
        <dsp:cNvPr id="7" name="圆角矩形 6"/>
        <dsp:cNvSpPr/>
      </dsp:nvSpPr>
      <dsp:spPr bwMode="white">
        <a:xfrm>
          <a:off x="3892139" y="2447043"/>
          <a:ext cx="2012522" cy="1829565"/>
        </a:xfrm>
        <a:prstGeom prst="roundRect">
          <a:avLst/>
        </a:prstGeom>
        <a:blipFill rotWithShape="0">
          <a:blip r:embed="rId4"/>
          <a:stretch>
            <a:fillRect/>
          </a:stretch>
        </a:blipFill>
      </dsp:spPr>
      <dsp:style>
        <a:lnRef idx="2">
          <a:schemeClr val="lt1"/>
        </a:lnRef>
        <a:fillRef idx="1">
          <a:schemeClr val="accent1"/>
        </a:fillRef>
        <a:effectRef idx="0">
          <a:scrgbClr r="0" g="0" b="0"/>
        </a:effectRef>
        <a:fontRef idx="minor">
          <a:schemeClr val="lt1"/>
        </a:fontRef>
      </dsp:style>
      <dsp:txBody>
        <a:bodyPr lIns="247650" tIns="247650" rIns="247650" bIns="2476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dirty="0"/>
            <a:t> </a:t>
          </a:r>
          <a:endParaRPr lang="zh-CN" altLang="en-US" dirty="0"/>
        </a:p>
      </dsp:txBody>
      <dsp:txXfrm>
        <a:off x="3892139" y="2447043"/>
        <a:ext cx="2012522" cy="1829565"/>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D541E-1F72-CE4F-81F4-7538FF6D129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B4F803-85B7-184A-903B-9824E73E518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信创环境</a:t>
            </a:r>
            <a:endParaRPr lang="zh-CN" altLang="en-US" dirty="0"/>
          </a:p>
        </p:txBody>
      </p:sp>
      <p:sp>
        <p:nvSpPr>
          <p:cNvPr id="4" name="灯片编号占位符 3"/>
          <p:cNvSpPr>
            <a:spLocks noGrp="1"/>
          </p:cNvSpPr>
          <p:nvPr>
            <p:ph type="sldNum" sz="quarter" idx="10"/>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1219200">
              <a:lnSpc>
                <a:spcPct val="150000"/>
              </a:lnSpc>
              <a:buClr>
                <a:srgbClr val="C00000"/>
              </a:buClr>
              <a:buFont typeface="Wingdings" panose="05000000000000000000" pitchFamily="2" charset="2"/>
              <a:buNone/>
            </a:pPr>
            <a:r>
              <a:rPr lang="zh-CN" altLang="en-US" b="1" dirty="0">
                <a:solidFill>
                  <a:schemeClr val="accent1"/>
                </a:solidFill>
                <a:latin typeface="微软雅黑" panose="020B0503020204020204" charset="-122"/>
                <a:ea typeface="微软雅黑" panose="020B0503020204020204" charset="-122"/>
              </a:rPr>
              <a:t>系统摸底：</a:t>
            </a:r>
            <a:endParaRPr lang="en-US" altLang="zh-CN" b="1" dirty="0">
              <a:solidFill>
                <a:schemeClr val="accent1"/>
              </a:solidFill>
              <a:latin typeface="微软雅黑" panose="020B0503020204020204" charset="-122"/>
              <a:ea typeface="微软雅黑" panose="020B0503020204020204" charset="-122"/>
            </a:endParaRPr>
          </a:p>
          <a:p>
            <a:pPr marL="0" indent="0" defTabSz="1219200">
              <a:lnSpc>
                <a:spcPct val="150000"/>
              </a:lnSpc>
              <a:buClr>
                <a:srgbClr val="C00000"/>
              </a:buClr>
              <a:buFont typeface="Wingdings" panose="05000000000000000000" pitchFamily="2" charset="2"/>
              <a:buNone/>
            </a:pPr>
            <a:r>
              <a:rPr lang="zh-CN" altLang="en-US" b="0" dirty="0">
                <a:solidFill>
                  <a:schemeClr val="accent1"/>
                </a:solidFill>
                <a:latin typeface="微软雅黑" panose="020B0503020204020204" charset="-122"/>
                <a:ea typeface="微软雅黑" panose="020B0503020204020204" charset="-122"/>
              </a:rPr>
              <a:t>技术环境摸底</a:t>
            </a:r>
            <a:r>
              <a:rPr lang="zh-CN" altLang="en-US" sz="1200" b="0" dirty="0">
                <a:solidFill>
                  <a:prstClr val="black"/>
                </a:solidFill>
                <a:latin typeface="微软雅黑" panose="020B0503020204020204" charset="-122"/>
                <a:ea typeface="微软雅黑" panose="020B0503020204020204" charset="-122"/>
              </a:rPr>
              <a:t>：</a:t>
            </a:r>
            <a:r>
              <a:rPr lang="en-US" altLang="zh-CN" b="0" dirty="0">
                <a:latin typeface="微软雅黑" panose="020B0503020204020204" charset="-122"/>
                <a:ea typeface="微软雅黑" panose="020B0503020204020204" charset="-122"/>
                <a:sym typeface="Calibri" panose="020F0502020204030204"/>
              </a:rPr>
              <a:t>SOA</a:t>
            </a:r>
            <a:r>
              <a:rPr lang="zh-CN" altLang="en-US" b="0" dirty="0">
                <a:latin typeface="微软雅黑" panose="020B0503020204020204" charset="-122"/>
                <a:ea typeface="微软雅黑" panose="020B0503020204020204" charset="-122"/>
                <a:sym typeface="Calibri" panose="020F0502020204030204"/>
              </a:rPr>
              <a:t>系统的技术环境（运行环境、部署模式、数据库、依赖组件、部署架构）</a:t>
            </a:r>
            <a:endParaRPr lang="en-US" altLang="zh-CN" b="0" dirty="0">
              <a:latin typeface="微软雅黑" panose="020B0503020204020204" charset="-122"/>
              <a:ea typeface="微软雅黑" panose="020B0503020204020204" charset="-122"/>
              <a:sym typeface="Calibri" panose="020F0502020204030204"/>
            </a:endParaRPr>
          </a:p>
          <a:p>
            <a:pPr marL="0" indent="0" defTabSz="1219200">
              <a:lnSpc>
                <a:spcPct val="150000"/>
              </a:lnSpc>
              <a:buClr>
                <a:srgbClr val="C00000"/>
              </a:buClr>
              <a:buFont typeface="Wingdings" panose="05000000000000000000" pitchFamily="2" charset="2"/>
              <a:buNone/>
            </a:pPr>
            <a:r>
              <a:rPr lang="en-US" altLang="zh-CN" b="0" dirty="0">
                <a:solidFill>
                  <a:schemeClr val="accent1"/>
                </a:solidFill>
                <a:latin typeface="微软雅黑" panose="020B0503020204020204" charset="-122"/>
                <a:ea typeface="微软雅黑" panose="020B0503020204020204" charset="-122"/>
                <a:sym typeface="Calibri" panose="020F0502020204030204"/>
              </a:rPr>
              <a:t>SOA</a:t>
            </a:r>
            <a:r>
              <a:rPr lang="zh-CN" altLang="en-US" b="0" dirty="0">
                <a:solidFill>
                  <a:schemeClr val="accent1"/>
                </a:solidFill>
                <a:latin typeface="微软雅黑" panose="020B0503020204020204" charset="-122"/>
                <a:ea typeface="微软雅黑" panose="020B0503020204020204" charset="-122"/>
                <a:sym typeface="Calibri" panose="020F0502020204030204"/>
              </a:rPr>
              <a:t>服务集成摸底：</a:t>
            </a:r>
            <a:r>
              <a:rPr lang="zh-CN" altLang="en-US" b="0" dirty="0">
                <a:latin typeface="微软雅黑" panose="020B0503020204020204" charset="-122"/>
                <a:ea typeface="微软雅黑" panose="020B0503020204020204" charset="-122"/>
                <a:sym typeface="Calibri" panose="020F0502020204030204"/>
              </a:rPr>
              <a:t>服务接入情况、服务类型及使用情况（哪些冗余、哪些不冗余、哪些可以从</a:t>
            </a:r>
            <a:r>
              <a:rPr lang="en-US" altLang="zh-CN" b="0" dirty="0">
                <a:latin typeface="微软雅黑" panose="020B0503020204020204" charset="-122"/>
                <a:ea typeface="微软雅黑" panose="020B0503020204020204" charset="-122"/>
                <a:sym typeface="Calibri" panose="020F0502020204030204"/>
              </a:rPr>
              <a:t>SOA</a:t>
            </a:r>
            <a:r>
              <a:rPr lang="zh-CN" altLang="en-US" b="0" dirty="0">
                <a:latin typeface="微软雅黑" panose="020B0503020204020204" charset="-122"/>
                <a:ea typeface="微软雅黑" panose="020B0503020204020204" charset="-122"/>
                <a:sym typeface="Calibri" panose="020F0502020204030204"/>
              </a:rPr>
              <a:t>系统去掉）</a:t>
            </a:r>
            <a:endParaRPr lang="en-US" altLang="zh-CN" b="0" dirty="0">
              <a:latin typeface="微软雅黑" panose="020B0503020204020204" charset="-122"/>
              <a:ea typeface="微软雅黑" panose="020B0503020204020204" charset="-122"/>
              <a:sym typeface="Calibri" panose="020F0502020204030204"/>
            </a:endParaRPr>
          </a:p>
          <a:p>
            <a:pPr marL="0" indent="0" defTabSz="1219200">
              <a:lnSpc>
                <a:spcPct val="150000"/>
              </a:lnSpc>
              <a:buClr>
                <a:srgbClr val="C00000"/>
              </a:buClr>
              <a:buFont typeface="Wingdings" panose="05000000000000000000" pitchFamily="2" charset="2"/>
              <a:buNone/>
            </a:pPr>
            <a:r>
              <a:rPr lang="zh-CN" altLang="en-US" b="1" dirty="0">
                <a:latin typeface="微软雅黑" panose="020B0503020204020204" charset="-122"/>
                <a:ea typeface="微软雅黑" panose="020B0503020204020204" charset="-122"/>
                <a:sym typeface="Calibri" panose="020F0502020204030204"/>
              </a:rPr>
              <a:t>迁移分析：</a:t>
            </a:r>
            <a:endParaRPr lang="en-US" altLang="zh-CN" b="1" dirty="0">
              <a:latin typeface="微软雅黑" panose="020B0503020204020204" charset="-122"/>
              <a:ea typeface="微软雅黑" panose="020B0503020204020204" charset="-122"/>
              <a:sym typeface="Calibri" panose="020F0502020204030204"/>
            </a:endParaRPr>
          </a:p>
          <a:p>
            <a:pPr marL="0" indent="0" defTabSz="1219200">
              <a:lnSpc>
                <a:spcPct val="150000"/>
              </a:lnSpc>
              <a:buClr>
                <a:srgbClr val="C00000"/>
              </a:buClr>
              <a:buFont typeface="Wingdings" panose="05000000000000000000" pitchFamily="2" charset="2"/>
              <a:buNone/>
            </a:pPr>
            <a:r>
              <a:rPr lang="zh-CN" altLang="en-US" b="0" dirty="0">
                <a:solidFill>
                  <a:schemeClr val="accent1"/>
                </a:solidFill>
                <a:latin typeface="微软雅黑" panose="020B0503020204020204" charset="-122"/>
                <a:ea typeface="微软雅黑" panose="020B0503020204020204" charset="-122"/>
              </a:rPr>
              <a:t>兼容性适配</a:t>
            </a:r>
            <a:r>
              <a:rPr lang="zh-CN" altLang="en-US" sz="1200" b="0" dirty="0">
                <a:solidFill>
                  <a:prstClr val="black"/>
                </a:solidFill>
                <a:latin typeface="微软雅黑" panose="020B0503020204020204" charset="-122"/>
                <a:ea typeface="微软雅黑" panose="020B0503020204020204" charset="-122"/>
              </a:rPr>
              <a:t>：现有环境兼容性（如：负载均衡、网络等）、信创</a:t>
            </a:r>
            <a:r>
              <a:rPr lang="zh-CN" altLang="en-US" b="0" dirty="0">
                <a:solidFill>
                  <a:prstClr val="black"/>
                </a:solidFill>
                <a:latin typeface="微软雅黑" panose="020B0503020204020204" charset="-122"/>
                <a:ea typeface="微软雅黑" panose="020B0503020204020204" charset="-122"/>
              </a:rPr>
              <a:t>兼容性（硬件兼容性、系统兼容性、服务器、数据库兼容性等）</a:t>
            </a:r>
            <a:endParaRPr lang="en-US" altLang="zh-CN" b="0" dirty="0">
              <a:latin typeface="微软雅黑" panose="020B0503020204020204" charset="-122"/>
              <a:ea typeface="微软雅黑" panose="020B0503020204020204" charset="-122"/>
              <a:sym typeface="Calibri" panose="020F0502020204030204"/>
            </a:endParaRPr>
          </a:p>
          <a:p>
            <a:pPr marL="0" indent="0" defTabSz="1219200">
              <a:lnSpc>
                <a:spcPct val="150000"/>
              </a:lnSpc>
              <a:buClr>
                <a:srgbClr val="C00000"/>
              </a:buClr>
              <a:buFont typeface="Wingdings" panose="05000000000000000000" pitchFamily="2" charset="2"/>
              <a:buNone/>
            </a:pPr>
            <a:r>
              <a:rPr lang="zh-CN" altLang="en-US" b="0" dirty="0">
                <a:solidFill>
                  <a:schemeClr val="accent1"/>
                </a:solidFill>
                <a:latin typeface="微软雅黑" panose="020B0503020204020204" charset="-122"/>
                <a:ea typeface="微软雅黑" panose="020B0503020204020204" charset="-122"/>
                <a:sym typeface="Calibri" panose="020F0502020204030204"/>
              </a:rPr>
              <a:t>迁移分析：</a:t>
            </a:r>
            <a:r>
              <a:rPr lang="zh-CN" altLang="en-US" b="0" dirty="0">
                <a:latin typeface="微软雅黑" panose="020B0503020204020204" charset="-122"/>
                <a:ea typeface="微软雅黑" panose="020B0503020204020204" charset="-122"/>
                <a:sym typeface="Calibri" panose="020F0502020204030204"/>
              </a:rPr>
              <a:t>迁移影响分析（如：接口改造、现有部署架构及部署模式的改变、业务系统配合、数据割接等），需要详细了解所选择的技术路线对我们业务系统会产生哪些影响</a:t>
            </a:r>
            <a:endParaRPr lang="en-US" altLang="zh-CN" b="0" dirty="0">
              <a:solidFill>
                <a:schemeClr val="accent1"/>
              </a:solidFill>
              <a:latin typeface="微软雅黑" panose="020B0503020204020204" charset="-122"/>
              <a:ea typeface="微软雅黑" panose="020B0503020204020204" charset="-122"/>
            </a:endParaRPr>
          </a:p>
          <a:p>
            <a:pPr marL="0" marR="0" lvl="0" indent="0" algn="l" defTabSz="1219200" rtl="0" eaLnBrk="1" fontAlgn="auto" latinLnBrk="0" hangingPunct="1">
              <a:lnSpc>
                <a:spcPct val="150000"/>
              </a:lnSpc>
              <a:spcBef>
                <a:spcPts val="0"/>
              </a:spcBef>
              <a:spcAft>
                <a:spcPts val="0"/>
              </a:spcAft>
              <a:buClr>
                <a:srgbClr val="C00000"/>
              </a:buClr>
              <a:buSzTx/>
              <a:buFont typeface="Wingdings" panose="05000000000000000000" pitchFamily="2" charset="2"/>
              <a:buNone/>
              <a:defRPr/>
            </a:pPr>
            <a:r>
              <a:rPr lang="en-US" altLang="zh-CN" sz="1200" b="1" dirty="0">
                <a:solidFill>
                  <a:srgbClr val="5B9BD5"/>
                </a:solidFill>
              </a:rPr>
              <a:t>SOA</a:t>
            </a:r>
            <a:r>
              <a:rPr lang="zh-CN" altLang="en-US" sz="1200" b="1" dirty="0">
                <a:solidFill>
                  <a:srgbClr val="5B9BD5"/>
                </a:solidFill>
              </a:rPr>
              <a:t>系统迁移建议：</a:t>
            </a:r>
            <a:endParaRPr lang="en-US" altLang="zh-CN" sz="1200" b="1" dirty="0">
              <a:solidFill>
                <a:srgbClr val="5B9BD5"/>
              </a:solidFill>
            </a:endParaRPr>
          </a:p>
          <a:p>
            <a:pPr marL="0" indent="0" defTabSz="1219200">
              <a:lnSpc>
                <a:spcPct val="150000"/>
              </a:lnSpc>
              <a:buClr>
                <a:srgbClr val="C00000"/>
              </a:buClr>
              <a:buFont typeface="Wingdings" panose="05000000000000000000" pitchFamily="2" charset="2"/>
              <a:buNone/>
            </a:pPr>
            <a:r>
              <a:rPr lang="zh-CN" altLang="en-US" b="0" dirty="0">
                <a:solidFill>
                  <a:schemeClr val="accent1"/>
                </a:solidFill>
                <a:latin typeface="微软雅黑" panose="020B0503020204020204" charset="-122"/>
                <a:ea typeface="微软雅黑" panose="020B0503020204020204" charset="-122"/>
              </a:rPr>
              <a:t>适配建议</a:t>
            </a:r>
            <a:r>
              <a:rPr lang="zh-CN" altLang="en-US" sz="1200" b="0" dirty="0">
                <a:solidFill>
                  <a:prstClr val="black"/>
                </a:solidFill>
                <a:latin typeface="微软雅黑" panose="020B0503020204020204" charset="-122"/>
                <a:ea typeface="微软雅黑" panose="020B0503020204020204" charset="-122"/>
              </a:rPr>
              <a:t>：</a:t>
            </a:r>
            <a:r>
              <a:rPr lang="zh-CN" altLang="en-US" b="0" dirty="0">
                <a:latin typeface="微软雅黑" panose="020B0503020204020204" charset="-122"/>
                <a:ea typeface="微软雅黑" panose="020B0503020204020204" charset="-122"/>
                <a:sym typeface="Calibri" panose="020F0502020204030204"/>
              </a:rPr>
              <a:t>包括适配程度和迁移影响分析，技术路线总体可行性分析（包括部署模式、操作系统、数据库等），需要详细了解所选择的技术路线对我们业务系统会产生哪些影响</a:t>
            </a:r>
            <a:endParaRPr lang="en-US" altLang="zh-CN" b="0" dirty="0">
              <a:latin typeface="微软雅黑" panose="020B0503020204020204" charset="-122"/>
              <a:ea typeface="微软雅黑" panose="020B0503020204020204" charset="-122"/>
            </a:endParaRPr>
          </a:p>
          <a:p>
            <a:pPr marL="0" indent="0" defTabSz="1219200">
              <a:lnSpc>
                <a:spcPct val="150000"/>
              </a:lnSpc>
              <a:buClr>
                <a:srgbClr val="C00000"/>
              </a:buClr>
              <a:buFont typeface="Wingdings" panose="05000000000000000000" pitchFamily="2" charset="2"/>
              <a:buNone/>
            </a:pPr>
            <a:r>
              <a:rPr lang="zh-CN" altLang="en-US" b="0" dirty="0">
                <a:solidFill>
                  <a:schemeClr val="accent1"/>
                </a:solidFill>
                <a:latin typeface="微软雅黑" panose="020B0503020204020204" charset="-122"/>
                <a:ea typeface="微软雅黑" panose="020B0503020204020204" charset="-122"/>
              </a:rPr>
              <a:t>迁移建议</a:t>
            </a:r>
            <a:r>
              <a:rPr lang="zh-CN" altLang="en-US" sz="1200" b="0" dirty="0">
                <a:latin typeface="微软雅黑" panose="020B0503020204020204" charset="-122"/>
                <a:ea typeface="微软雅黑" panose="020B0503020204020204" charset="-122"/>
              </a:rPr>
              <a:t>：如何迁移，一次性迁移，还是分步迁移，分步迁移要考虑共生。</a:t>
            </a:r>
            <a:endParaRPr lang="en-US" altLang="zh-CN" sz="1200" b="0" dirty="0">
              <a:latin typeface="微软雅黑" panose="020B0503020204020204" charset="-122"/>
              <a:ea typeface="微软雅黑" panose="020B0503020204020204" charset="-122"/>
            </a:endParaRPr>
          </a:p>
          <a:p>
            <a:pPr marL="0" marR="0" lvl="0" indent="0" algn="l" defTabSz="1219200" rtl="0" eaLnBrk="1" fontAlgn="auto" latinLnBrk="0" hangingPunct="1">
              <a:lnSpc>
                <a:spcPct val="150000"/>
              </a:lnSpc>
              <a:spcBef>
                <a:spcPts val="0"/>
              </a:spcBef>
              <a:spcAft>
                <a:spcPts val="0"/>
              </a:spcAft>
              <a:buClr>
                <a:srgbClr val="C00000"/>
              </a:buClr>
              <a:buSzTx/>
              <a:buFont typeface="Wingdings" panose="05000000000000000000" pitchFamily="2" charset="2"/>
              <a:buNone/>
              <a:defRPr/>
            </a:pPr>
            <a:endParaRPr lang="zh-CN" altLang="en-US" sz="1200" b="1" dirty="0">
              <a:solidFill>
                <a:srgbClr val="5B9BD5"/>
              </a:solidFill>
            </a:endParaRPr>
          </a:p>
          <a:p>
            <a:pPr marL="0" indent="0" defTabSz="1219200">
              <a:lnSpc>
                <a:spcPct val="150000"/>
              </a:lnSpc>
              <a:buClr>
                <a:srgbClr val="C00000"/>
              </a:buClr>
              <a:buFont typeface="Wingdings" panose="05000000000000000000" pitchFamily="2" charset="2"/>
              <a:buNone/>
            </a:pPr>
            <a:endParaRPr lang="en-US" altLang="zh-CN" b="0" dirty="0">
              <a:latin typeface="微软雅黑" panose="020B0503020204020204" charset="-122"/>
              <a:ea typeface="微软雅黑" panose="020B0503020204020204" charset="-122"/>
              <a:sym typeface="Calibri" panose="020F0502020204030204"/>
            </a:endParaRPr>
          </a:p>
          <a:p>
            <a:pPr marL="0" indent="0" defTabSz="1219200">
              <a:lnSpc>
                <a:spcPct val="150000"/>
              </a:lnSpc>
              <a:buClr>
                <a:srgbClr val="C00000"/>
              </a:buClr>
              <a:buFont typeface="Wingdings" panose="05000000000000000000" pitchFamily="2" charset="2"/>
              <a:buNone/>
            </a:pPr>
            <a:endParaRPr lang="en-US" altLang="zh-CN" b="0" dirty="0">
              <a:latin typeface="微软雅黑" panose="020B0503020204020204" charset="-122"/>
              <a:ea typeface="微软雅黑" panose="020B0503020204020204" charset="-122"/>
              <a:sym typeface="Calibri" panose="020F0502020204030204"/>
            </a:endParaRPr>
          </a:p>
          <a:p>
            <a:pPr marL="0" indent="0" defTabSz="1219200">
              <a:lnSpc>
                <a:spcPct val="150000"/>
              </a:lnSpc>
              <a:buClr>
                <a:srgbClr val="C00000"/>
              </a:buClr>
              <a:buFont typeface="Wingdings" panose="05000000000000000000" pitchFamily="2" charset="2"/>
              <a:buNone/>
            </a:pPr>
            <a:endParaRPr lang="en-US" altLang="zh-CN" b="0" dirty="0">
              <a:latin typeface="微软雅黑" panose="020B0503020204020204" charset="-122"/>
              <a:ea typeface="微软雅黑" panose="020B0503020204020204" charset="-122"/>
              <a:sym typeface="Calibri" panose="020F0502020204030204"/>
            </a:endParaRPr>
          </a:p>
          <a:p>
            <a:endParaRPr lang="zh-CN" altLang="en-US" dirty="0"/>
          </a:p>
        </p:txBody>
      </p:sp>
      <p:sp>
        <p:nvSpPr>
          <p:cNvPr id="4" name="灯片编号占位符 3"/>
          <p:cNvSpPr>
            <a:spLocks noGrp="1"/>
          </p:cNvSpPr>
          <p:nvPr>
            <p:ph type="sldNum" sz="quarter" idx="10"/>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6" name="幻灯片图像占位符 1"/>
          <p:cNvSpPr>
            <a:spLocks noGrp="1" noRot="1" noChangeAspect="1"/>
          </p:cNvSpPr>
          <p:nvPr>
            <p:ph type="sldImg"/>
          </p:nvPr>
        </p:nvSpPr>
        <p:spPr/>
      </p:sp>
      <p:sp>
        <p:nvSpPr>
          <p:cNvPr id="1049217" name="备注占位符 2"/>
          <p:cNvSpPr>
            <a:spLocks noGrp="1"/>
          </p:cNvSpPr>
          <p:nvPr>
            <p:ph type="body" idx="1"/>
          </p:nvPr>
        </p:nvSpPr>
        <p:spPr/>
        <p:txBody>
          <a:bodyPr/>
          <a:lstStyle/>
          <a:p>
            <a:endParaRPr kumimoji="1" lang="zh-CN" altLang="en-US" dirty="0"/>
          </a:p>
        </p:txBody>
      </p:sp>
      <p:sp>
        <p:nvSpPr>
          <p:cNvPr id="1049218" name="灯片编号占位符 3"/>
          <p:cNvSpPr>
            <a:spLocks noGrp="1"/>
          </p:cNvSpPr>
          <p:nvPr>
            <p:ph type="sldNum" sz="quarter" idx="5"/>
          </p:nvPr>
        </p:nvSpPr>
        <p:spPr/>
        <p:txBody>
          <a:bodyPr/>
          <a:lstStyle/>
          <a:p>
            <a:fld id="{62863DDE-E268-D241-A46D-5F7888E658E3}"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标题多。使能放概览。加一个总结。 企业优势放公司概览里</a:t>
            </a:r>
            <a:endParaRPr lang="zh-CN" altLang="en-US" dirty="0"/>
          </a:p>
        </p:txBody>
      </p:sp>
      <p:sp>
        <p:nvSpPr>
          <p:cNvPr id="4" name="灯片编号占位符 3"/>
          <p:cNvSpPr>
            <a:spLocks noGrp="1"/>
          </p:cNvSpPr>
          <p:nvPr>
            <p:ph type="sldNum" sz="quarter" idx="5"/>
          </p:nvPr>
        </p:nvSpPr>
        <p:spPr/>
        <p:txBody>
          <a:bodyPr/>
          <a:lstStyle/>
          <a:p>
            <a:fld id="{86D1FF39-2185-47F2-BD92-F6E2C5D7F7E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zh-CN" altLang="en-US" sz="1200" dirty="0">
                <a:solidFill>
                  <a:schemeClr val="bg1"/>
                </a:solidFill>
                <a:latin typeface="微软雅黑" panose="020B0503020204020204" charset="-122"/>
                <a:ea typeface="微软雅黑" panose="020B0503020204020204" charset="-122"/>
              </a:rPr>
              <a:t>支持服务审批功能扩展，包括注册、变更、注销等环节；</a:t>
            </a:r>
            <a:endParaRPr lang="zh-CN" altLang="en-US" dirty="0"/>
          </a:p>
        </p:txBody>
      </p:sp>
      <p:sp>
        <p:nvSpPr>
          <p:cNvPr id="4" name="灯片编号占位符 3"/>
          <p:cNvSpPr>
            <a:spLocks noGrp="1"/>
          </p:cNvSpPr>
          <p:nvPr>
            <p:ph type="sldNum" sz="quarter" idx="10"/>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标题多。使能放概览。加一个总结。 企业优势放公司概览里</a:t>
            </a:r>
            <a:endParaRPr lang="zh-CN" altLang="en-US" dirty="0"/>
          </a:p>
        </p:txBody>
      </p:sp>
      <p:sp>
        <p:nvSpPr>
          <p:cNvPr id="4" name="灯片编号占位符 3"/>
          <p:cNvSpPr>
            <a:spLocks noGrp="1"/>
          </p:cNvSpPr>
          <p:nvPr>
            <p:ph type="sldNum" sz="quarter" idx="5"/>
          </p:nvPr>
        </p:nvSpPr>
        <p:spPr/>
        <p:txBody>
          <a:bodyPr/>
          <a:lstStyle/>
          <a:p>
            <a:fld id="{86D1FF39-2185-47F2-BD92-F6E2C5D7F7E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标题多。使能放概览。加一个总结。 企业优势放公司概览里</a:t>
            </a:r>
            <a:endParaRPr lang="zh-CN" altLang="en-US" dirty="0"/>
          </a:p>
        </p:txBody>
      </p:sp>
      <p:sp>
        <p:nvSpPr>
          <p:cNvPr id="4" name="灯片编号占位符 3"/>
          <p:cNvSpPr>
            <a:spLocks noGrp="1"/>
          </p:cNvSpPr>
          <p:nvPr>
            <p:ph type="sldNum" sz="quarter" idx="5"/>
          </p:nvPr>
        </p:nvSpPr>
        <p:spPr/>
        <p:txBody>
          <a:bodyPr/>
          <a:lstStyle/>
          <a:p>
            <a:fld id="{86D1FF39-2185-47F2-BD92-F6E2C5D7F7E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普元领先一步，在上海移动基于信创架构提升</a:t>
            </a:r>
            <a:r>
              <a:rPr lang="en-US" altLang="zh-CN" dirty="0"/>
              <a:t>IT</a:t>
            </a:r>
            <a:r>
              <a:rPr lang="zh-CN" altLang="en-US" dirty="0"/>
              <a:t>集成能力</a:t>
            </a:r>
            <a:endParaRPr lang="zh-CN" altLang="en-US" dirty="0"/>
          </a:p>
        </p:txBody>
      </p:sp>
      <p:sp>
        <p:nvSpPr>
          <p:cNvPr id="4" name="灯片编号占位符 3"/>
          <p:cNvSpPr>
            <a:spLocks noGrp="1"/>
          </p:cNvSpPr>
          <p:nvPr>
            <p:ph type="sldNum" sz="quarter" idx="10"/>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背景层面：现有</a:t>
            </a:r>
            <a:r>
              <a:rPr kumimoji="1" lang="zh-CN" altLang="en-US" dirty="0"/>
              <a:t>系统点到点按需集成的方式无法满足集团信息化规划要求，需要新一代架构规范系统间传输标准，降低应用集成成本，提供数据共享效率</a:t>
            </a:r>
            <a:endParaRPr kumimoji="1" lang="en-US" altLang="zh-CN" dirty="0"/>
          </a:p>
          <a:p>
            <a:r>
              <a:rPr kumimoji="1" lang="zh-CN" altLang="en-US" dirty="0"/>
              <a:t>建设范围：</a:t>
            </a:r>
            <a:r>
              <a:rPr kumimoji="1" lang="en-US" altLang="zh-CN" dirty="0"/>
              <a:t>1</a:t>
            </a:r>
            <a:r>
              <a:rPr kumimoji="1" lang="zh-CN" altLang="en-US" dirty="0"/>
              <a:t>、集团总部业务系统间实现服务集成与治理，总部与外围系统间实现数据服务共享吗，总部与二级单位间实现跨级服务集成与数据共享</a:t>
            </a:r>
            <a:endParaRPr kumimoji="1" lang="en-US" altLang="zh-CN" dirty="0"/>
          </a:p>
          <a:p>
            <a:r>
              <a:rPr kumimoji="1" lang="zh-CN" altLang="en-US" dirty="0"/>
              <a:t>建设目标：通过构建两级服务集成平台，实现集成、管理、运维以及标准的四统一</a:t>
            </a:r>
            <a:endParaRPr kumimoji="1" lang="zh-CN" altLang="en-US" dirty="0"/>
          </a:p>
        </p:txBody>
      </p:sp>
      <p:sp>
        <p:nvSpPr>
          <p:cNvPr id="4" name="灯片编号占位符 3"/>
          <p:cNvSpPr>
            <a:spLocks noGrp="1"/>
          </p:cNvSpPr>
          <p:nvPr>
            <p:ph type="sldNum" sz="quarter" idx="5"/>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1" name="幻灯片图像占位符 1"/>
          <p:cNvSpPr>
            <a:spLocks noGrp="1" noRot="1" noChangeAspect="1"/>
          </p:cNvSpPr>
          <p:nvPr>
            <p:ph type="sldImg" idx="2"/>
          </p:nvPr>
        </p:nvSpPr>
        <p:spPr/>
      </p:sp>
      <p:sp>
        <p:nvSpPr>
          <p:cNvPr id="1048832"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9" name="幻灯片图像占位符 1"/>
          <p:cNvSpPr>
            <a:spLocks noGrp="1" noRot="1" noChangeAspect="1"/>
          </p:cNvSpPr>
          <p:nvPr>
            <p:ph type="sldImg"/>
          </p:nvPr>
        </p:nvSpPr>
        <p:spPr/>
      </p:sp>
      <p:sp>
        <p:nvSpPr>
          <p:cNvPr id="1048950" name="备注占位符 2"/>
          <p:cNvSpPr>
            <a:spLocks noGrp="1"/>
          </p:cNvSpPr>
          <p:nvPr>
            <p:ph type="body" idx="1"/>
          </p:nvPr>
        </p:nvSpPr>
        <p:spPr/>
        <p:txBody>
          <a:bodyPr/>
          <a:lstStyle/>
          <a:p>
            <a:endParaRPr kumimoji="1" lang="zh-CN" altLang="en-US" dirty="0"/>
          </a:p>
        </p:txBody>
      </p:sp>
      <p:sp>
        <p:nvSpPr>
          <p:cNvPr id="1048951" name="灯片编号占位符 3"/>
          <p:cNvSpPr>
            <a:spLocks noGrp="1"/>
          </p:cNvSpPr>
          <p:nvPr>
            <p:ph type="sldNum" sz="quarter" idx="5"/>
          </p:nvPr>
        </p:nvSpPr>
        <p:spPr/>
        <p:txBody>
          <a:bodyPr/>
          <a:lstStyle/>
          <a:p>
            <a:fld id="{86D1FF39-2185-47F2-BD92-F6E2C5D7F7E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5" name="幻灯片图像占位符 1"/>
          <p:cNvSpPr>
            <a:spLocks noGrp="1" noRot="1" noChangeAspect="1"/>
          </p:cNvSpPr>
          <p:nvPr>
            <p:ph type="sldImg"/>
          </p:nvPr>
        </p:nvSpPr>
        <p:spPr/>
      </p:sp>
      <p:sp>
        <p:nvSpPr>
          <p:cNvPr id="1049106" name="备注占位符 2"/>
          <p:cNvSpPr>
            <a:spLocks noGrp="1"/>
          </p:cNvSpPr>
          <p:nvPr>
            <p:ph type="body" idx="1"/>
          </p:nvPr>
        </p:nvSpPr>
        <p:spPr/>
        <p:txBody>
          <a:bodyPr/>
          <a:lstStyle/>
          <a:p>
            <a:endParaRPr kumimoji="1" lang="zh-CN" altLang="en-US" dirty="0"/>
          </a:p>
        </p:txBody>
      </p:sp>
      <p:sp>
        <p:nvSpPr>
          <p:cNvPr id="1049107" name="幻灯片编号占位符 3"/>
          <p:cNvSpPr>
            <a:spLocks noGrp="1"/>
          </p:cNvSpPr>
          <p:nvPr>
            <p:ph type="sldNum" sz="quarter" idx="10"/>
          </p:nvPr>
        </p:nvSpPr>
        <p:spPr/>
        <p:txBody>
          <a:bodyPr/>
          <a:lstStyle/>
          <a:p>
            <a:fld id="{86D1FF39-2185-47F2-BD92-F6E2C5D7F7E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普元能够为企业提供一整套完整的集成方案</a:t>
            </a:r>
            <a:endParaRPr kumimoji="1" lang="zh-CN" altLang="en-US" dirty="0"/>
          </a:p>
        </p:txBody>
      </p:sp>
      <p:sp>
        <p:nvSpPr>
          <p:cNvPr id="4" name="灯片编号占位符 3"/>
          <p:cNvSpPr>
            <a:spLocks noGrp="1"/>
          </p:cNvSpPr>
          <p:nvPr>
            <p:ph type="sldNum" sz="quarter" idx="5"/>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标题多。使能放概览。加一个总结。 企业优势放公司概览里</a:t>
            </a:r>
            <a:endParaRPr lang="zh-CN" altLang="en-US" dirty="0"/>
          </a:p>
        </p:txBody>
      </p:sp>
      <p:sp>
        <p:nvSpPr>
          <p:cNvPr id="4" name="灯片编号占位符 3"/>
          <p:cNvSpPr>
            <a:spLocks noGrp="1"/>
          </p:cNvSpPr>
          <p:nvPr>
            <p:ph type="sldNum" sz="quarter" idx="5"/>
          </p:nvPr>
        </p:nvSpPr>
        <p:spPr/>
        <p:txBody>
          <a:bodyPr/>
          <a:lstStyle/>
          <a:p>
            <a:fld id="{86D1FF39-2185-47F2-BD92-F6E2C5D7F7E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服务集成平台解决的核心问题是要将不易管控的集成架构转变为总线化、透明化的集成架构</a:t>
            </a:r>
            <a:endParaRPr kumimoji="1" lang="en-US" altLang="zh-CN" dirty="0"/>
          </a:p>
        </p:txBody>
      </p:sp>
      <p:sp>
        <p:nvSpPr>
          <p:cNvPr id="4" name="灯片编号占位符 3"/>
          <p:cNvSpPr>
            <a:spLocks noGrp="1"/>
          </p:cNvSpPr>
          <p:nvPr>
            <p:ph type="sldNum" sz="quarter" idx="5"/>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管理功能实现多层级、跨业态</a:t>
            </a:r>
            <a:endParaRPr kumimoji="1" lang="zh-CN" altLang="en-US" dirty="0"/>
          </a:p>
        </p:txBody>
      </p:sp>
      <p:sp>
        <p:nvSpPr>
          <p:cNvPr id="4" name="灯片编号占位符 3"/>
          <p:cNvSpPr>
            <a:spLocks noGrp="1"/>
          </p:cNvSpPr>
          <p:nvPr>
            <p:ph type="sldNum" sz="quarter" idx="5"/>
          </p:nvPr>
        </p:nvSpPr>
        <p:spPr/>
        <p:txBody>
          <a:bodyPr/>
          <a:lstStyle/>
          <a:p>
            <a:fld id="{5DB4F803-85B7-184A-903B-9824E73E5186}"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0" y="0"/>
            <a:ext cx="12192000" cy="6857143"/>
          </a:xfrm>
          <a:prstGeom prst="rect">
            <a:avLst/>
          </a:prstGeom>
        </p:spPr>
      </p:pic>
      <p:sp>
        <p:nvSpPr>
          <p:cNvPr id="8" name="矩形 7"/>
          <p:cNvSpPr/>
          <p:nvPr userDrawn="1"/>
        </p:nvSpPr>
        <p:spPr>
          <a:xfrm>
            <a:off x="10087751" y="967281"/>
            <a:ext cx="1492716" cy="276999"/>
          </a:xfrm>
          <a:prstGeom prst="rect">
            <a:avLst/>
          </a:prstGeom>
        </p:spPr>
        <p:txBody>
          <a:bodyPr wrap="none">
            <a:spAutoFit/>
          </a:bodyPr>
          <a:lstStyle/>
          <a:p>
            <a:pPr algn="ctr"/>
            <a:r>
              <a:rPr lang="zh-CN" altLang="en-US" sz="1200" kern="1200" dirty="0">
                <a:solidFill>
                  <a:schemeClr val="lt1"/>
                </a:solidFill>
                <a:latin typeface="微软雅黑" panose="020B0503020204020204" charset="-122"/>
                <a:ea typeface="微软雅黑" panose="020B0503020204020204" charset="-122"/>
                <a:cs typeface="微软雅黑" panose="020B0503020204020204" charset="-122"/>
              </a:rPr>
              <a:t>股票代码：</a:t>
            </a:r>
            <a:r>
              <a:rPr lang="en-US" altLang="zh-CN" sz="1200" kern="1200" dirty="0">
                <a:solidFill>
                  <a:schemeClr val="lt1"/>
                </a:solidFill>
                <a:latin typeface="微软雅黑" panose="020B0503020204020204" charset="-122"/>
                <a:ea typeface="微软雅黑" panose="020B0503020204020204" charset="-122"/>
                <a:cs typeface="微软雅黑" panose="020B0503020204020204" charset="-122"/>
              </a:rPr>
              <a:t>688118</a:t>
            </a:r>
            <a:endParaRPr lang="zh-CN" altLang="en-US" sz="1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 name="标题 1"/>
          <p:cNvSpPr>
            <a:spLocks noGrp="1"/>
          </p:cNvSpPr>
          <p:nvPr>
            <p:ph type="ctrTitle"/>
          </p:nvPr>
        </p:nvSpPr>
        <p:spPr>
          <a:xfrm>
            <a:off x="1524000" y="1122363"/>
            <a:ext cx="9144000" cy="2387600"/>
          </a:xfrm>
        </p:spPr>
        <p:txBody>
          <a:bodyPr anchor="b">
            <a:normAutofit/>
          </a:bodyPr>
          <a:lstStyle>
            <a:lvl1pPr algn="ctr">
              <a:defRPr sz="5400" b="1">
                <a:solidFill>
                  <a:schemeClr val="bg1"/>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524000" y="3804445"/>
            <a:ext cx="9144000" cy="1655762"/>
          </a:xfrm>
        </p:spPr>
        <p:txBody>
          <a:bodyPr>
            <a:normAutofit/>
          </a:bodyPr>
          <a:lstStyle>
            <a:lvl1pPr marL="0" indent="0" algn="ctr">
              <a:buNone/>
              <a:defRPr sz="2800">
                <a:solidFill>
                  <a:schemeClr val="bg1"/>
                </a:solidFill>
                <a:latin typeface="微软雅黑" panose="020B0503020204020204" charset="-122"/>
                <a:ea typeface="微软雅黑" panose="020B0503020204020204" charset="-122"/>
                <a:cs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endParaRPr kumimoji="1" lang="zh-CN" altLang="en-US" dirty="0"/>
          </a:p>
        </p:txBody>
      </p:sp>
      <p:cxnSp>
        <p:nvCxnSpPr>
          <p:cNvPr id="9" name="直接连接符 42"/>
          <p:cNvCxnSpPr/>
          <p:nvPr userDrawn="1"/>
        </p:nvCxnSpPr>
        <p:spPr>
          <a:xfrm>
            <a:off x="1875099" y="3717032"/>
            <a:ext cx="8403220" cy="0"/>
          </a:xfrm>
          <a:prstGeom prst="line">
            <a:avLst/>
          </a:prstGeom>
          <a:ln w="12700">
            <a:solidFill>
              <a:srgbClr val="00B0F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3" cstate="screen"/>
          <a:stretch>
            <a:fillRect/>
          </a:stretch>
        </p:blipFill>
        <p:spPr>
          <a:xfrm>
            <a:off x="9679100" y="773745"/>
            <a:ext cx="1797284" cy="16338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60CF4B-0B4F-184C-B76B-2186FD8A988B}"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A1F27A1E-F373-5142-B18F-3365F8B18C9C}"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4800" b="1">
                <a:solidFill>
                  <a:schemeClr val="bg1"/>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微软雅黑" panose="020B0503020204020204" charset="-122"/>
                <a:ea typeface="微软雅黑" panose="020B0503020204020204" charset="-122"/>
                <a:cs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endParaRPr kumimoji="1" lang="zh-CN" altLang="en-US" dirty="0"/>
          </a:p>
        </p:txBody>
      </p:sp>
      <p:sp>
        <p:nvSpPr>
          <p:cNvPr id="4" name="日期占位符 3"/>
          <p:cNvSpPr>
            <a:spLocks noGrp="1"/>
          </p:cNvSpPr>
          <p:nvPr>
            <p:ph type="dt" sz="half" idx="10"/>
          </p:nvPr>
        </p:nvSpPr>
        <p:spPr/>
        <p:txBody>
          <a:bodyPr/>
          <a:lstStyle/>
          <a:p>
            <a:fld id="{FFF28C2B-7684-F34F-9C82-45F7CCAD877A}"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50D5809-3C1D-C64A-95B6-6EC7E8E28C62}"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FF28C2B-7684-F34F-9C82-45F7CCAD877A}"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50D5809-3C1D-C64A-95B6-6EC7E8E28C62}" type="slidenum">
              <a:rPr kumimoji="1" lang="zh-CN" altLang="en-US" smtClean="0"/>
            </a:fld>
            <a:endParaRPr kumimoji="1" lang="zh-CN" altLang="en-US"/>
          </a:p>
        </p:txBody>
      </p:sp>
      <p:sp>
        <p:nvSpPr>
          <p:cNvPr id="7" name="标题 1"/>
          <p:cNvSpPr>
            <a:spLocks noGrp="1"/>
          </p:cNvSpPr>
          <p:nvPr>
            <p:ph type="title"/>
          </p:nvPr>
        </p:nvSpPr>
        <p:spPr>
          <a:xfrm>
            <a:off x="838200" y="-83667"/>
            <a:ext cx="10515600" cy="1325563"/>
          </a:xfrm>
        </p:spPr>
        <p:txBody>
          <a:bodyPr>
            <a:normAutofit/>
          </a:bodyPr>
          <a:lstStyle>
            <a:lvl1pPr>
              <a:defRPr sz="3600" b="1">
                <a:solidFill>
                  <a:schemeClr val="bg1"/>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
        <p:nvSpPr>
          <p:cNvPr id="8" name="内容占位符 2"/>
          <p:cNvSpPr>
            <a:spLocks noGrp="1"/>
          </p:cNvSpPr>
          <p:nvPr>
            <p:ph idx="1"/>
          </p:nvPr>
        </p:nvSpPr>
        <p:spPr>
          <a:xfrm>
            <a:off x="838200" y="1381295"/>
            <a:ext cx="10515600" cy="4351338"/>
          </a:xfrm>
        </p:spPr>
        <p:txBody>
          <a:bodyPr/>
          <a:lstStyle>
            <a:lvl1pPr>
              <a:defRPr>
                <a:solidFill>
                  <a:schemeClr val="bg1"/>
                </a:solidFill>
                <a:latin typeface="微软雅黑" panose="020B0503020204020204" charset="-122"/>
                <a:ea typeface="微软雅黑" panose="020B0503020204020204" charset="-122"/>
                <a:cs typeface="微软雅黑" panose="020B0503020204020204" charset="-122"/>
              </a:defRPr>
            </a:lvl1pPr>
            <a:lvl2pPr>
              <a:defRPr>
                <a:solidFill>
                  <a:schemeClr val="bg1"/>
                </a:solidFill>
                <a:latin typeface="微软雅黑" panose="020B0503020204020204" charset="-122"/>
                <a:ea typeface="微软雅黑" panose="020B0503020204020204" charset="-122"/>
                <a:cs typeface="微软雅黑" panose="020B0503020204020204" charset="-122"/>
              </a:defRPr>
            </a:lvl2pPr>
            <a:lvl3pPr>
              <a:defRPr>
                <a:solidFill>
                  <a:schemeClr val="bg1"/>
                </a:solidFill>
                <a:latin typeface="微软雅黑" panose="020B0503020204020204" charset="-122"/>
                <a:ea typeface="微软雅黑" panose="020B0503020204020204" charset="-122"/>
                <a:cs typeface="微软雅黑" panose="020B0503020204020204" charset="-122"/>
              </a:defRPr>
            </a:lvl3pPr>
            <a:lvl4pPr>
              <a:defRPr>
                <a:solidFill>
                  <a:schemeClr val="bg1"/>
                </a:solidFill>
                <a:latin typeface="微软雅黑" panose="020B0503020204020204" charset="-122"/>
                <a:ea typeface="微软雅黑" panose="020B0503020204020204" charset="-122"/>
                <a:cs typeface="微软雅黑" panose="020B0503020204020204" charset="-122"/>
              </a:defRPr>
            </a:lvl4pPr>
            <a:lvl5pP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FF28C2B-7684-F34F-9C82-45F7CCAD877A}"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50D5809-3C1D-C64A-95B6-6EC7E8E28C62}" type="slidenum">
              <a:rPr kumimoji="1" lang="zh-CN" altLang="en-US" smtClean="0"/>
            </a:fld>
            <a:endParaRPr kumimoji="1" lang="zh-CN" altLang="en-US"/>
          </a:p>
        </p:txBody>
      </p:sp>
      <p:sp>
        <p:nvSpPr>
          <p:cNvPr id="6" name="标题 1"/>
          <p:cNvSpPr>
            <a:spLocks noGrp="1"/>
          </p:cNvSpPr>
          <p:nvPr>
            <p:ph type="title"/>
          </p:nvPr>
        </p:nvSpPr>
        <p:spPr>
          <a:xfrm>
            <a:off x="838200" y="-83667"/>
            <a:ext cx="10515600" cy="1325563"/>
          </a:xfrm>
        </p:spPr>
        <p:txBody>
          <a:bodyPr>
            <a:normAutofit/>
          </a:bodyPr>
          <a:lstStyle>
            <a:lvl1pPr>
              <a:defRPr sz="3600" b="1">
                <a:solidFill>
                  <a:schemeClr val="bg1"/>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F28C2B-7684-F34F-9C82-45F7CCAD877A}"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50D5809-3C1D-C64A-95B6-6EC7E8E28C62}" type="slidenum">
              <a:rPr kumimoji="1" lang="zh-CN" altLang="en-US" smtClean="0"/>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4800" b="1">
                <a:solidFill>
                  <a:srgbClr val="23B4E2"/>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a:solidFill>
                  <a:srgbClr val="23B4E2"/>
                </a:solidFill>
                <a:latin typeface="微软雅黑" panose="020B0503020204020204" charset="-122"/>
                <a:ea typeface="微软雅黑" panose="020B0503020204020204" charset="-122"/>
                <a:cs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endParaRPr kumimoji="1" lang="zh-CN" altLang="en-US" dirty="0"/>
          </a:p>
        </p:txBody>
      </p:sp>
      <p:sp>
        <p:nvSpPr>
          <p:cNvPr id="4" name="日期占位符 3"/>
          <p:cNvSpPr>
            <a:spLocks noGrp="1"/>
          </p:cNvSpPr>
          <p:nvPr>
            <p:ph type="dt" sz="half" idx="10"/>
          </p:nvPr>
        </p:nvSpPr>
        <p:spPr/>
        <p:txBody>
          <a:bodyPr/>
          <a:lstStyle/>
          <a:p>
            <a:fld id="{267C332B-98BE-4141-BD98-AFE2FADD7124}"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205B36E-4701-B847-83FE-D8A3DBE0E4AF}" type="slidenum">
              <a:rPr kumimoji="1" lang="zh-CN" altLang="en-US" smtClean="0"/>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67C332B-98BE-4141-BD98-AFE2FADD7124}"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205B36E-4701-B847-83FE-D8A3DBE0E4AF}" type="slidenum">
              <a:rPr kumimoji="1" lang="zh-CN" altLang="en-US" smtClean="0"/>
            </a:fld>
            <a:endParaRPr kumimoji="1" lang="zh-CN" altLang="en-US"/>
          </a:p>
        </p:txBody>
      </p:sp>
      <p:sp>
        <p:nvSpPr>
          <p:cNvPr id="7" name="标题 1"/>
          <p:cNvSpPr>
            <a:spLocks noGrp="1"/>
          </p:cNvSpPr>
          <p:nvPr>
            <p:ph type="title"/>
          </p:nvPr>
        </p:nvSpPr>
        <p:spPr>
          <a:xfrm>
            <a:off x="838200" y="-70415"/>
            <a:ext cx="10515600" cy="1325563"/>
          </a:xfrm>
        </p:spPr>
        <p:txBody>
          <a:bodyPr>
            <a:normAutofit/>
          </a:bodyPr>
          <a:lstStyle>
            <a:lvl1pPr>
              <a:defRPr sz="3600" b="1">
                <a:solidFill>
                  <a:srgbClr val="23B4E2"/>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
        <p:nvSpPr>
          <p:cNvPr id="8" name="内容占位符 2"/>
          <p:cNvSpPr>
            <a:spLocks noGrp="1"/>
          </p:cNvSpPr>
          <p:nvPr>
            <p:ph idx="1"/>
          </p:nvPr>
        </p:nvSpPr>
        <p:spPr>
          <a:xfrm>
            <a:off x="838200" y="1394547"/>
            <a:ext cx="10515600" cy="4351338"/>
          </a:xfrm>
        </p:spPr>
        <p:txBody>
          <a:bodyPr/>
          <a:lstStyle>
            <a:lvl1pPr>
              <a:defRPr>
                <a:solidFill>
                  <a:srgbClr val="23B4E2"/>
                </a:solidFill>
                <a:latin typeface="微软雅黑" panose="020B0503020204020204" charset="-122"/>
                <a:ea typeface="微软雅黑" panose="020B0503020204020204" charset="-122"/>
                <a:cs typeface="微软雅黑" panose="020B0503020204020204" charset="-122"/>
              </a:defRPr>
            </a:lvl1pPr>
            <a:lvl2pPr>
              <a:defRPr>
                <a:solidFill>
                  <a:srgbClr val="23B4E2"/>
                </a:solidFill>
                <a:latin typeface="微软雅黑" panose="020B0503020204020204" charset="-122"/>
                <a:ea typeface="微软雅黑" panose="020B0503020204020204" charset="-122"/>
                <a:cs typeface="微软雅黑" panose="020B0503020204020204" charset="-122"/>
              </a:defRPr>
            </a:lvl2pPr>
            <a:lvl3pPr>
              <a:defRPr>
                <a:solidFill>
                  <a:srgbClr val="23B4E2"/>
                </a:solidFill>
                <a:latin typeface="微软雅黑" panose="020B0503020204020204" charset="-122"/>
                <a:ea typeface="微软雅黑" panose="020B0503020204020204" charset="-122"/>
                <a:cs typeface="微软雅黑" panose="020B0503020204020204" charset="-122"/>
              </a:defRPr>
            </a:lvl3pPr>
            <a:lvl4pPr>
              <a:defRPr>
                <a:solidFill>
                  <a:srgbClr val="23B4E2"/>
                </a:solidFill>
                <a:latin typeface="微软雅黑" panose="020B0503020204020204" charset="-122"/>
                <a:ea typeface="微软雅黑" panose="020B0503020204020204" charset="-122"/>
                <a:cs typeface="微软雅黑" panose="020B0503020204020204" charset="-122"/>
              </a:defRPr>
            </a:lvl4pPr>
            <a:lvl5pPr>
              <a:defRPr>
                <a:solidFill>
                  <a:srgbClr val="23B4E2"/>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67C332B-98BE-4141-BD98-AFE2FADD7124}"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B205B36E-4701-B847-83FE-D8A3DBE0E4AF}" type="slidenum">
              <a:rPr kumimoji="1" lang="zh-CN" altLang="en-US" smtClean="0"/>
            </a:fld>
            <a:endParaRPr kumimoji="1" lang="zh-CN" altLang="en-US"/>
          </a:p>
        </p:txBody>
      </p:sp>
      <p:sp>
        <p:nvSpPr>
          <p:cNvPr id="6" name="标题 1"/>
          <p:cNvSpPr>
            <a:spLocks noGrp="1"/>
          </p:cNvSpPr>
          <p:nvPr>
            <p:ph type="title"/>
          </p:nvPr>
        </p:nvSpPr>
        <p:spPr>
          <a:xfrm>
            <a:off x="838200" y="-83667"/>
            <a:ext cx="10515600" cy="1325563"/>
          </a:xfrm>
        </p:spPr>
        <p:txBody>
          <a:bodyPr>
            <a:normAutofit/>
          </a:bodyPr>
          <a:lstStyle>
            <a:lvl1pPr>
              <a:defRPr sz="3600" b="1">
                <a:solidFill>
                  <a:srgbClr val="23B4E2"/>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7C332B-98BE-4141-BD98-AFE2FADD7124}"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B205B36E-4701-B847-83FE-D8A3DBE0E4AF}"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4800" b="1">
                <a:solidFill>
                  <a:srgbClr val="0D1943"/>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atin typeface="微软雅黑" panose="020B0503020204020204" charset="-122"/>
                <a:ea typeface="微软雅黑" panose="020B0503020204020204" charset="-122"/>
                <a:cs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endParaRPr kumimoji="1" lang="zh-CN" altLang="en-US" dirty="0"/>
          </a:p>
        </p:txBody>
      </p:sp>
      <p:sp>
        <p:nvSpPr>
          <p:cNvPr id="4" name="日期占位符 3"/>
          <p:cNvSpPr>
            <a:spLocks noGrp="1"/>
          </p:cNvSpPr>
          <p:nvPr>
            <p:ph type="dt" sz="half" idx="10"/>
          </p:nvPr>
        </p:nvSpPr>
        <p:spPr/>
        <p:txBody>
          <a:bodyPr/>
          <a:lstStyle/>
          <a:p>
            <a:fld id="{AF7AB535-F6FA-2644-8171-972C13C91EF2}"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94B80EC-F903-7F46-B065-1957586B04AA}"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20073"/>
            <a:ext cx="10515600" cy="637505"/>
          </a:xfrm>
        </p:spPr>
        <p:txBody>
          <a:bodyPr>
            <a:normAutofit/>
          </a:bodyPr>
          <a:lstStyle>
            <a:lvl1pPr>
              <a:defRPr sz="3600"/>
            </a:lvl1pPr>
          </a:lstStyle>
          <a:p>
            <a:r>
              <a:rPr kumimoji="1" lang="zh-CN" altLang="en-US" dirty="0"/>
              <a:t>单击此处编辑母版标题样式</a:t>
            </a:r>
            <a:endParaRPr kumimoji="1" lang="zh-CN" altLang="en-US" dirty="0"/>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842C5F-8668-6342-8221-3DD0246430E6}"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E7F23815-5F38-DB42-87A5-F5971526F5E2}"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F7AB535-F6FA-2644-8171-972C13C91EF2}"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94B80EC-F903-7F46-B065-1957586B04AA}" type="slidenum">
              <a:rPr kumimoji="1" lang="zh-CN" altLang="en-US" smtClean="0"/>
            </a:fld>
            <a:endParaRPr kumimoji="1" lang="zh-CN" altLang="en-US"/>
          </a:p>
        </p:txBody>
      </p:sp>
      <p:sp>
        <p:nvSpPr>
          <p:cNvPr id="7" name="标题 1"/>
          <p:cNvSpPr>
            <a:spLocks noGrp="1"/>
          </p:cNvSpPr>
          <p:nvPr>
            <p:ph type="title"/>
          </p:nvPr>
        </p:nvSpPr>
        <p:spPr>
          <a:xfrm>
            <a:off x="838200" y="-70415"/>
            <a:ext cx="10515600" cy="1325563"/>
          </a:xfrm>
        </p:spPr>
        <p:txBody>
          <a:bodyPr>
            <a:normAutofit/>
          </a:bodyPr>
          <a:lstStyle>
            <a:lvl1pPr>
              <a:defRPr sz="3600" b="1">
                <a:solidFill>
                  <a:srgbClr val="0D1943"/>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
        <p:nvSpPr>
          <p:cNvPr id="8" name="内容占位符 2"/>
          <p:cNvSpPr>
            <a:spLocks noGrp="1"/>
          </p:cNvSpPr>
          <p:nvPr>
            <p:ph idx="1"/>
          </p:nvPr>
        </p:nvSpPr>
        <p:spPr>
          <a:xfrm>
            <a:off x="838200" y="1394547"/>
            <a:ext cx="10515600" cy="4351338"/>
          </a:xfrm>
        </p:spPr>
        <p:txBody>
          <a:bodyPr/>
          <a:lstStyle>
            <a:lvl1pPr>
              <a:defRPr>
                <a:solidFill>
                  <a:srgbClr val="0D1943"/>
                </a:solidFill>
                <a:latin typeface="微软雅黑" panose="020B0503020204020204" charset="-122"/>
                <a:ea typeface="微软雅黑" panose="020B0503020204020204" charset="-122"/>
                <a:cs typeface="微软雅黑" panose="020B0503020204020204" charset="-122"/>
              </a:defRPr>
            </a:lvl1pPr>
            <a:lvl2pPr>
              <a:defRPr>
                <a:solidFill>
                  <a:srgbClr val="0D1943"/>
                </a:solidFill>
                <a:latin typeface="微软雅黑" panose="020B0503020204020204" charset="-122"/>
                <a:ea typeface="微软雅黑" panose="020B0503020204020204" charset="-122"/>
                <a:cs typeface="微软雅黑" panose="020B0503020204020204" charset="-122"/>
              </a:defRPr>
            </a:lvl2pPr>
            <a:lvl3pPr>
              <a:defRPr>
                <a:solidFill>
                  <a:srgbClr val="0D1943"/>
                </a:solidFill>
                <a:latin typeface="微软雅黑" panose="020B0503020204020204" charset="-122"/>
                <a:ea typeface="微软雅黑" panose="020B0503020204020204" charset="-122"/>
                <a:cs typeface="微软雅黑" panose="020B0503020204020204" charset="-122"/>
              </a:defRPr>
            </a:lvl3pPr>
            <a:lvl4pPr>
              <a:defRPr>
                <a:solidFill>
                  <a:srgbClr val="0D1943"/>
                </a:solidFill>
                <a:latin typeface="微软雅黑" panose="020B0503020204020204" charset="-122"/>
                <a:ea typeface="微软雅黑" panose="020B0503020204020204" charset="-122"/>
                <a:cs typeface="微软雅黑" panose="020B0503020204020204" charset="-122"/>
              </a:defRPr>
            </a:lvl4pPr>
            <a:lvl5pPr>
              <a:defRPr>
                <a:solidFill>
                  <a:srgbClr val="0D1943"/>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F7AB535-F6FA-2644-8171-972C13C91EF2}"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594B80EC-F903-7F46-B065-1957586B04AA}" type="slidenum">
              <a:rPr kumimoji="1" lang="zh-CN" altLang="en-US" smtClean="0"/>
            </a:fld>
            <a:endParaRPr kumimoji="1" lang="zh-CN" altLang="en-US"/>
          </a:p>
        </p:txBody>
      </p:sp>
      <p:sp>
        <p:nvSpPr>
          <p:cNvPr id="6" name="标题 1"/>
          <p:cNvSpPr>
            <a:spLocks noGrp="1"/>
          </p:cNvSpPr>
          <p:nvPr>
            <p:ph type="title"/>
          </p:nvPr>
        </p:nvSpPr>
        <p:spPr>
          <a:xfrm>
            <a:off x="838200" y="-83667"/>
            <a:ext cx="10515600" cy="1325563"/>
          </a:xfrm>
        </p:spPr>
        <p:txBody>
          <a:bodyPr>
            <a:normAutofit/>
          </a:bodyPr>
          <a:lstStyle>
            <a:lvl1pPr>
              <a:defRPr sz="3600" b="1">
                <a:solidFill>
                  <a:srgbClr val="0D1943"/>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7AB535-F6FA-2644-8171-972C13C91EF2}"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594B80EC-F903-7F46-B065-1957586B04AA}"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小标题+大标题+分级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048579" name="标题 1"/>
          <p:cNvSpPr>
            <a:spLocks noGrp="1"/>
          </p:cNvSpPr>
          <p:nvPr>
            <p:ph type="title"/>
          </p:nvPr>
        </p:nvSpPr>
        <p:spPr>
          <a:xfrm>
            <a:off x="198120" y="-148057"/>
            <a:ext cx="10515600" cy="1325563"/>
          </a:xfrm>
        </p:spPr>
        <p:txBody>
          <a:bodyPr/>
          <a:lstStyle/>
          <a:p>
            <a:r>
              <a:rPr lang="zh-CN" altLang="en-US" dirty="0"/>
              <a:t>单击此处编辑母版标题样式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主页（大标题+正文）">
    <p:spTree>
      <p:nvGrpSpPr>
        <p:cNvPr id="1" name=""/>
        <p:cNvGrpSpPr/>
        <p:nvPr/>
      </p:nvGrpSpPr>
      <p:grpSpPr>
        <a:xfrm>
          <a:off x="0" y="0"/>
          <a:ext cx="0" cy="0"/>
          <a:chOff x="0" y="0"/>
          <a:chExt cx="0" cy="0"/>
        </a:xfrm>
      </p:grpSpPr>
      <p:sp>
        <p:nvSpPr>
          <p:cNvPr id="2" name="标题占位符 1"/>
          <p:cNvSpPr>
            <a:spLocks noGrp="1"/>
          </p:cNvSpPr>
          <p:nvPr>
            <p:ph type="title"/>
          </p:nvPr>
        </p:nvSpPr>
        <p:spPr>
          <a:xfrm>
            <a:off x="228600" y="13447"/>
            <a:ext cx="11963400" cy="939644"/>
          </a:xfrm>
          <a:prstGeom prst="rect">
            <a:avLst/>
          </a:prstGeom>
        </p:spPr>
        <p:txBody>
          <a:bodyPr vert="horz" lIns="91440" tIns="45720" rIns="91440" bIns="45720" rtlCol="0" anchor="ctr">
            <a:normAutofit/>
          </a:bodyPr>
          <a:lstStyle>
            <a:lvl1pPr>
              <a:defRPr>
                <a:latin typeface="HYQiHei 55S" charset="-122"/>
                <a:ea typeface="HYQiHei 55S" charset="-122"/>
                <a:cs typeface="HYQiHei 55S" charset="-122"/>
              </a:defRPr>
            </a:lvl1pPr>
          </a:lstStyle>
          <a:p>
            <a:r>
              <a:rPr kumimoji="1" lang="zh-CN" altLang="en-US" dirty="0"/>
              <a:t>单击此处编辑母版标题样式</a:t>
            </a:r>
            <a:endParaRPr kumimoji="1" lang="zh-CN" altLang="en-US" dirty="0"/>
          </a:p>
        </p:txBody>
      </p:sp>
      <p:sp>
        <p:nvSpPr>
          <p:cNvPr id="5" name="文本占位符 4"/>
          <p:cNvSpPr>
            <a:spLocks noGrp="1"/>
          </p:cNvSpPr>
          <p:nvPr>
            <p:ph type="body" sz="quarter" idx="10"/>
          </p:nvPr>
        </p:nvSpPr>
        <p:spPr>
          <a:xfrm>
            <a:off x="874339" y="1330699"/>
            <a:ext cx="10331450" cy="4237038"/>
          </a:xfrm>
          <a:prstGeom prst="rect">
            <a:avLst/>
          </a:prstGeom>
        </p:spPr>
        <p:txBody>
          <a:bodyPr/>
          <a:lstStyle>
            <a:lvl1pPr>
              <a:defRPr>
                <a:latin typeface="HYQiHei 55S" charset="-122"/>
                <a:ea typeface="HYQiHei 55S" charset="-122"/>
                <a:cs typeface="HYQiHei 55S" charset="-122"/>
              </a:defRPr>
            </a:lvl1pPr>
            <a:lvl2pPr>
              <a:defRPr>
                <a:latin typeface="HYQiHei 55S" charset="-122"/>
                <a:ea typeface="HYQiHei 55S" charset="-122"/>
                <a:cs typeface="HYQiHei 55S" charset="-122"/>
              </a:defRPr>
            </a:lvl2pPr>
            <a:lvl3pPr>
              <a:defRPr>
                <a:latin typeface="HYQiHei 55S" charset="-122"/>
                <a:ea typeface="HYQiHei 55S" charset="-122"/>
                <a:cs typeface="HYQiHei 55S" charset="-122"/>
              </a:defRPr>
            </a:lvl3pPr>
            <a:lvl4pPr>
              <a:defRPr>
                <a:latin typeface="HYQiHei 55S" charset="-122"/>
                <a:ea typeface="HYQiHei 55S" charset="-122"/>
                <a:cs typeface="HYQiHei 55S" charset="-122"/>
              </a:defRPr>
            </a:lvl4pPr>
            <a:lvl5pPr>
              <a:defRPr>
                <a:latin typeface="HYQiHei 55S" charset="-122"/>
                <a:ea typeface="HYQiHei 55S" charset="-122"/>
                <a:cs typeface="HYQiHei 55S"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800" b="1">
                <a:solidFill>
                  <a:schemeClr val="bg1"/>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微软雅黑" panose="020B0503020204020204" charset="-122"/>
                <a:ea typeface="微软雅黑" panose="020B0503020204020204" charset="-122"/>
                <a:cs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endParaRPr kumimoji="1" lang="zh-CN" altLang="en-US" dirty="0"/>
          </a:p>
        </p:txBody>
      </p:sp>
      <p:sp>
        <p:nvSpPr>
          <p:cNvPr id="4" name="日期占位符 3"/>
          <p:cNvSpPr>
            <a:spLocks noGrp="1"/>
          </p:cNvSpPr>
          <p:nvPr>
            <p:ph type="dt" sz="half" idx="10"/>
          </p:nvPr>
        </p:nvSpPr>
        <p:spPr/>
        <p:txBody>
          <a:bodyPr/>
          <a:lstStyle/>
          <a:p>
            <a:fld id="{9260CF4B-0B4F-184C-B76B-2186FD8A988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1F27A1E-F373-5142-B18F-3365F8B18C9C}"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260CF4B-0B4F-184C-B76B-2186FD8A988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1F27A1E-F373-5142-B18F-3365F8B18C9C}" type="slidenum">
              <a:rPr kumimoji="1" lang="zh-CN" altLang="en-US" smtClean="0"/>
            </a:fld>
            <a:endParaRPr kumimoji="1" lang="zh-CN" altLang="en-US"/>
          </a:p>
        </p:txBody>
      </p:sp>
      <p:sp>
        <p:nvSpPr>
          <p:cNvPr id="7" name="标题 1"/>
          <p:cNvSpPr>
            <a:spLocks noGrp="1"/>
          </p:cNvSpPr>
          <p:nvPr>
            <p:ph type="title"/>
          </p:nvPr>
        </p:nvSpPr>
        <p:spPr>
          <a:xfrm>
            <a:off x="838200" y="-83667"/>
            <a:ext cx="10515600" cy="1325563"/>
          </a:xfrm>
        </p:spPr>
        <p:txBody>
          <a:bodyPr>
            <a:normAutofit/>
          </a:bodyPr>
          <a:lstStyle>
            <a:lvl1pPr>
              <a:defRPr sz="3600" b="1">
                <a:solidFill>
                  <a:schemeClr val="bg1"/>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
        <p:nvSpPr>
          <p:cNvPr id="8" name="内容占位符 2"/>
          <p:cNvSpPr>
            <a:spLocks noGrp="1"/>
          </p:cNvSpPr>
          <p:nvPr>
            <p:ph idx="1"/>
          </p:nvPr>
        </p:nvSpPr>
        <p:spPr>
          <a:xfrm>
            <a:off x="838200" y="1381295"/>
            <a:ext cx="10515600" cy="4351338"/>
          </a:xfrm>
        </p:spPr>
        <p:txBody>
          <a:bodyPr/>
          <a:lstStyle>
            <a:lvl1pPr>
              <a:defRPr>
                <a:solidFill>
                  <a:schemeClr val="bg1"/>
                </a:solidFill>
                <a:latin typeface="微软雅黑" panose="020B0503020204020204" charset="-122"/>
                <a:ea typeface="微软雅黑" panose="020B0503020204020204" charset="-122"/>
                <a:cs typeface="微软雅黑" panose="020B0503020204020204" charset="-122"/>
              </a:defRPr>
            </a:lvl1pPr>
            <a:lvl2pPr>
              <a:defRPr>
                <a:solidFill>
                  <a:schemeClr val="bg1"/>
                </a:solidFill>
                <a:latin typeface="微软雅黑" panose="020B0503020204020204" charset="-122"/>
                <a:ea typeface="微软雅黑" panose="020B0503020204020204" charset="-122"/>
                <a:cs typeface="微软雅黑" panose="020B0503020204020204" charset="-122"/>
              </a:defRPr>
            </a:lvl2pPr>
            <a:lvl3pPr>
              <a:defRPr>
                <a:solidFill>
                  <a:schemeClr val="bg1"/>
                </a:solidFill>
                <a:latin typeface="微软雅黑" panose="020B0503020204020204" charset="-122"/>
                <a:ea typeface="微软雅黑" panose="020B0503020204020204" charset="-122"/>
                <a:cs typeface="微软雅黑" panose="020B0503020204020204" charset="-122"/>
              </a:defRPr>
            </a:lvl3pPr>
            <a:lvl4pPr>
              <a:defRPr>
                <a:solidFill>
                  <a:schemeClr val="bg1"/>
                </a:solidFill>
                <a:latin typeface="微软雅黑" panose="020B0503020204020204" charset="-122"/>
                <a:ea typeface="微软雅黑" panose="020B0503020204020204" charset="-122"/>
                <a:cs typeface="微软雅黑" panose="020B0503020204020204" charset="-122"/>
              </a:defRPr>
            </a:lvl4pPr>
            <a:lvl5pPr>
              <a:defRPr>
                <a:solidFill>
                  <a:schemeClr val="bg1"/>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60CF4B-0B4F-184C-B76B-2186FD8A988B}"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A1F27A1E-F373-5142-B18F-3365F8B18C9C}" type="slidenum">
              <a:rPr kumimoji="1" lang="zh-CN" altLang="en-US" smtClean="0"/>
            </a:fld>
            <a:endParaRPr kumimoji="1" lang="zh-CN" altLang="en-US"/>
          </a:p>
        </p:txBody>
      </p:sp>
      <p:sp>
        <p:nvSpPr>
          <p:cNvPr id="6" name="标题 1"/>
          <p:cNvSpPr>
            <a:spLocks noGrp="1"/>
          </p:cNvSpPr>
          <p:nvPr>
            <p:ph type="title"/>
          </p:nvPr>
        </p:nvSpPr>
        <p:spPr>
          <a:xfrm>
            <a:off x="838200" y="-83667"/>
            <a:ext cx="10515600" cy="1325563"/>
          </a:xfrm>
        </p:spPr>
        <p:txBody>
          <a:bodyPr>
            <a:normAutofit/>
          </a:bodyPr>
          <a:lstStyle>
            <a:lvl1pPr>
              <a:defRPr sz="3600" b="1">
                <a:solidFill>
                  <a:schemeClr val="bg1"/>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4.emf"/><Relationship Id="rId7" Type="http://schemas.openxmlformats.org/officeDocument/2006/relationships/image" Target="../media/image3.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5.jpeg"/><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6.jpeg"/><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7.png"/><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8.jpeg"/><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cstate="email"/>
          <a:stretch>
            <a:fillRect/>
          </a:stretch>
        </p:blipFill>
        <p:spPr>
          <a:xfrm>
            <a:off x="0" y="0"/>
            <a:ext cx="12188825" cy="6855357"/>
          </a:xfrm>
          <a:prstGeom prst="rect">
            <a:avLst/>
          </a:prstGeom>
        </p:spPr>
      </p:pic>
      <p:sp>
        <p:nvSpPr>
          <p:cNvPr id="8" name="矩形 7"/>
          <p:cNvSpPr/>
          <p:nvPr userDrawn="1"/>
        </p:nvSpPr>
        <p:spPr>
          <a:xfrm>
            <a:off x="-3175" y="2642"/>
            <a:ext cx="12192000" cy="6855358"/>
          </a:xfrm>
          <a:prstGeom prst="rect">
            <a:avLst/>
          </a:prstGeom>
          <a:solidFill>
            <a:srgbClr val="001F4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占位符 1"/>
          <p:cNvSpPr>
            <a:spLocks noGrp="1"/>
          </p:cNvSpPr>
          <p:nvPr>
            <p:ph type="title"/>
          </p:nvPr>
        </p:nvSpPr>
        <p:spPr>
          <a:xfrm>
            <a:off x="838200" y="-83667"/>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endParaRPr kumimoji="1" lang="zh-CN" altLang="en-US" dirty="0"/>
          </a:p>
        </p:txBody>
      </p:sp>
      <p:sp>
        <p:nvSpPr>
          <p:cNvPr id="3" name="文本占位符 2"/>
          <p:cNvSpPr>
            <a:spLocks noGrp="1"/>
          </p:cNvSpPr>
          <p:nvPr>
            <p:ph type="body" idx="1"/>
          </p:nvPr>
        </p:nvSpPr>
        <p:spPr>
          <a:xfrm>
            <a:off x="838200" y="138129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pic>
        <p:nvPicPr>
          <p:cNvPr id="10" name="图片 9"/>
          <p:cNvPicPr>
            <a:picLocks noChangeAspect="1"/>
          </p:cNvPicPr>
          <p:nvPr userDrawn="1"/>
        </p:nvPicPr>
        <p:blipFill>
          <a:blip r:embed="rId8" cstate="screen"/>
          <a:stretch>
            <a:fillRect/>
          </a:stretch>
        </p:blipFill>
        <p:spPr>
          <a:xfrm>
            <a:off x="10342884" y="6309321"/>
            <a:ext cx="1296144" cy="11783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3600" b="1" kern="1200">
          <a:solidFill>
            <a:schemeClr val="bg1"/>
          </a:solidFill>
          <a:latin typeface="微软雅黑" panose="020B0503020204020204" charset="-122"/>
          <a:ea typeface="微软雅黑" panose="020B0503020204020204" charset="-122"/>
          <a:cs typeface="微软雅黑"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a:buChar char="•"/>
        <a:defRPr sz="2400" kern="1200">
          <a:solidFill>
            <a:schemeClr val="bg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a:buChar char="•"/>
        <a:defRPr sz="2000" kern="1200">
          <a:solidFill>
            <a:schemeClr val="bg1"/>
          </a:solidFill>
          <a:latin typeface="微软雅黑" panose="020B0503020204020204" charset="-122"/>
          <a:ea typeface="微软雅黑" panose="020B0503020204020204" charset="-122"/>
          <a:cs typeface="微软雅黑" panose="020B0503020204020204" charset="-122"/>
        </a:defRPr>
      </a:lvl2pPr>
      <a:lvl3pPr marL="1143000" indent="-228600" algn="l" defTabSz="914400" rtl="0" eaLnBrk="1" latinLnBrk="0" hangingPunct="1">
        <a:lnSpc>
          <a:spcPct val="90000"/>
        </a:lnSpc>
        <a:spcBef>
          <a:spcPts val="500"/>
        </a:spcBef>
        <a:buFont typeface="Arial" panose="020B0604020202020204"/>
        <a:buChar char="•"/>
        <a:defRPr sz="1800" kern="1200">
          <a:solidFill>
            <a:schemeClr val="bg1"/>
          </a:solidFill>
          <a:latin typeface="微软雅黑" panose="020B0503020204020204" charset="-122"/>
          <a:ea typeface="微软雅黑" panose="020B0503020204020204" charset="-122"/>
          <a:cs typeface="微软雅黑" panose="020B0503020204020204" charset="-122"/>
        </a:defRPr>
      </a:lvl3pPr>
      <a:lvl4pPr marL="1600200" indent="-228600" algn="l" defTabSz="914400" rtl="0" eaLnBrk="1" latinLnBrk="0" hangingPunct="1">
        <a:lnSpc>
          <a:spcPct val="90000"/>
        </a:lnSpc>
        <a:spcBef>
          <a:spcPts val="500"/>
        </a:spcBef>
        <a:buFont typeface="Arial" panose="020B0604020202020204"/>
        <a:buChar char="•"/>
        <a:defRPr sz="1600" kern="1200">
          <a:solidFill>
            <a:schemeClr val="bg1"/>
          </a:solidFill>
          <a:latin typeface="微软雅黑" panose="020B0503020204020204" charset="-122"/>
          <a:ea typeface="微软雅黑" panose="020B0503020204020204" charset="-122"/>
          <a:cs typeface="微软雅黑" panose="020B0503020204020204" charset="-122"/>
        </a:defRPr>
      </a:lvl4pPr>
      <a:lvl5pPr marL="2057400" indent="-228600" algn="l" defTabSz="914400" rtl="0" eaLnBrk="1" latinLnBrk="0" hangingPunct="1">
        <a:lnSpc>
          <a:spcPct val="90000"/>
        </a:lnSpc>
        <a:spcBef>
          <a:spcPts val="500"/>
        </a:spcBef>
        <a:buFont typeface="Arial" panose="020B0604020202020204"/>
        <a:buChar char="•"/>
        <a:defRPr sz="1400" kern="1200">
          <a:solidFill>
            <a:schemeClr val="bg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60CF4B-0B4F-184C-B76B-2186FD8A988B}"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27A1E-F373-5142-B18F-3365F8B18C9C}" type="slidenum">
              <a:rPr kumimoji="1" lang="zh-CN" altLang="en-US" smtClean="0"/>
            </a:fld>
            <a:endParaRPr kumimoji="1" lang="zh-CN" altLang="en-US"/>
          </a:p>
        </p:txBody>
      </p:sp>
      <p:pic>
        <p:nvPicPr>
          <p:cNvPr id="7" name="图片 6"/>
          <p:cNvPicPr>
            <a:picLocks noChangeAspect="1"/>
          </p:cNvPicPr>
          <p:nvPr userDrawn="1"/>
        </p:nvPicPr>
        <p:blipFill>
          <a:blip r:embed="rId5"/>
          <a:stretch>
            <a:fillRect/>
          </a:stretch>
        </p:blipFill>
        <p:spPr>
          <a:xfrm>
            <a:off x="0" y="0"/>
            <a:ext cx="12188825" cy="6858000"/>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28C2B-7684-F34F-9C82-45F7CCAD877A}"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D5809-3C1D-C64A-95B6-6EC7E8E28C62}" type="slidenum">
              <a:rPr kumimoji="1" lang="zh-CN" altLang="en-US" smtClean="0"/>
            </a:fld>
            <a:endParaRPr kumimoji="1" lang="zh-CN" altLang="en-US"/>
          </a:p>
        </p:txBody>
      </p:sp>
      <p:pic>
        <p:nvPicPr>
          <p:cNvPr id="7" name="图片 6"/>
          <p:cNvPicPr>
            <a:picLocks noChangeAspect="1"/>
          </p:cNvPicPr>
          <p:nvPr userDrawn="1"/>
        </p:nvPicPr>
        <p:blipFill>
          <a:blip r:embed="rId5"/>
          <a:stretch>
            <a:fillRect/>
          </a:stretch>
        </p:blipFill>
        <p:spPr>
          <a:xfrm>
            <a:off x="129"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C332B-98BE-4141-BD98-AFE2FADD7124}"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5B36E-4701-B847-83FE-D8A3DBE0E4AF}" type="slidenum">
              <a:rPr kumimoji="1" lang="zh-CN" altLang="en-US" smtClean="0"/>
            </a:fld>
            <a:endParaRPr kumimoji="1" lang="zh-CN" altLang="en-US"/>
          </a:p>
        </p:txBody>
      </p:sp>
      <p:pic>
        <p:nvPicPr>
          <p:cNvPr id="7" name="图片 6"/>
          <p:cNvPicPr>
            <a:picLocks noChangeAspect="1"/>
          </p:cNvPicPr>
          <p:nvPr userDrawn="1"/>
        </p:nvPicPr>
        <p:blipFill>
          <a:blip r:embed="rId5" cstate="email"/>
          <a:stretch>
            <a:fillRect/>
          </a:stretch>
        </p:blipFill>
        <p:spPr>
          <a:xfrm>
            <a:off x="-29321" y="0"/>
            <a:ext cx="12218145" cy="687044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7AB535-F6FA-2644-8171-972C13C91EF2}"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4B80EC-F903-7F46-B065-1957586B04AA}" type="slidenum">
              <a:rPr kumimoji="1" lang="zh-CN" altLang="en-US" smtClean="0"/>
            </a:fld>
            <a:endParaRPr kumimoji="1" lang="zh-CN" altLang="en-US"/>
          </a:p>
        </p:txBody>
      </p:sp>
      <p:pic>
        <p:nvPicPr>
          <p:cNvPr id="7" name="图片 6"/>
          <p:cNvPicPr>
            <a:picLocks noChangeAspect="1"/>
          </p:cNvPicPr>
          <p:nvPr userDrawn="1"/>
        </p:nvPicPr>
        <p:blipFill>
          <a:blip r:embed="rId5" cstate="email"/>
          <a:stretch>
            <a:fillRect/>
          </a:stretch>
        </p:blipFill>
        <p:spPr>
          <a:xfrm>
            <a:off x="-1469" y="0"/>
            <a:ext cx="12187263" cy="6858000"/>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5" Type="http://schemas.openxmlformats.org/officeDocument/2006/relationships/slideLayout" Target="../slideLayouts/slideLayout2.xml"/><Relationship Id="rId24" Type="http://schemas.openxmlformats.org/officeDocument/2006/relationships/image" Target="../media/image56.png"/><Relationship Id="rId23" Type="http://schemas.openxmlformats.org/officeDocument/2006/relationships/image" Target="../media/image55.png"/><Relationship Id="rId22" Type="http://schemas.openxmlformats.org/officeDocument/2006/relationships/image" Target="../media/image54.png"/><Relationship Id="rId21" Type="http://schemas.openxmlformats.org/officeDocument/2006/relationships/image" Target="../media/image53.png"/><Relationship Id="rId20" Type="http://schemas.openxmlformats.org/officeDocument/2006/relationships/image" Target="../media/image52.png"/><Relationship Id="rId2" Type="http://schemas.openxmlformats.org/officeDocument/2006/relationships/image" Target="../media/image34.png"/><Relationship Id="rId19" Type="http://schemas.openxmlformats.org/officeDocument/2006/relationships/image" Target="../media/image51.png"/><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image" Target="../media/image47.png"/><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0.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tiff"/><Relationship Id="rId1" Type="http://schemas.openxmlformats.org/officeDocument/2006/relationships/image" Target="../media/image91.tif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png"/><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image" Target="../media/image10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0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image" Target="../media/image119.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67647" y="2004712"/>
            <a:ext cx="10741891" cy="1020663"/>
          </a:xfrm>
        </p:spPr>
        <p:txBody>
          <a:bodyPr>
            <a:noAutofit/>
          </a:bodyPr>
          <a:lstStyle/>
          <a:p>
            <a:pPr>
              <a:lnSpc>
                <a:spcPct val="150000"/>
              </a:lnSpc>
            </a:pPr>
            <a:r>
              <a:rPr kumimoji="1" lang="zh-CN" altLang="en-US" sz="4800" dirty="0">
                <a:cs typeface="+mn-ea"/>
                <a:sym typeface="+mn-lt"/>
              </a:rPr>
              <a:t>基于</a:t>
            </a:r>
            <a:r>
              <a:rPr kumimoji="1" lang="en-US" altLang="zh-CN" sz="4800" dirty="0">
                <a:cs typeface="+mn-ea"/>
                <a:sym typeface="+mn-lt"/>
              </a:rPr>
              <a:t>ESB</a:t>
            </a:r>
            <a:r>
              <a:rPr kumimoji="1" lang="zh-CN" altLang="en-US" sz="4800" dirty="0">
                <a:cs typeface="+mn-ea"/>
                <a:sym typeface="+mn-lt"/>
              </a:rPr>
              <a:t>的企业服务集成平台</a:t>
            </a:r>
            <a:endParaRPr kumimoji="1" lang="zh-CN" altLang="en-US" sz="6000" dirty="0"/>
          </a:p>
        </p:txBody>
      </p:sp>
      <p:sp>
        <p:nvSpPr>
          <p:cNvPr id="3" name="副标题 2"/>
          <p:cNvSpPr>
            <a:spLocks noGrp="1"/>
          </p:cNvSpPr>
          <p:nvPr>
            <p:ph type="subTitle" idx="1"/>
          </p:nvPr>
        </p:nvSpPr>
        <p:spPr>
          <a:xfrm>
            <a:off x="1734930" y="3937917"/>
            <a:ext cx="8728364" cy="442273"/>
          </a:xfrm>
        </p:spPr>
        <p:txBody>
          <a:bodyPr>
            <a:normAutofit/>
          </a:bodyPr>
          <a:lstStyle/>
          <a:p>
            <a:r>
              <a:rPr lang="zh-CN" altLang="en-US" sz="2400" dirty="0"/>
              <a:t>普元信息：企业数字中台解决方案提供商</a:t>
            </a:r>
            <a:endParaRPr kumimoji="1" lang="zh-CN" altLang="en-US" sz="2000" dirty="0"/>
          </a:p>
        </p:txBody>
      </p:sp>
      <p:grpSp>
        <p:nvGrpSpPr>
          <p:cNvPr id="4" name="组 3"/>
          <p:cNvGrpSpPr/>
          <p:nvPr/>
        </p:nvGrpSpPr>
        <p:grpSpPr>
          <a:xfrm>
            <a:off x="2429819" y="3546842"/>
            <a:ext cx="7338589" cy="349623"/>
            <a:chOff x="2353456" y="3775086"/>
            <a:chExt cx="7338589" cy="349623"/>
          </a:xfrm>
        </p:grpSpPr>
        <p:cxnSp>
          <p:nvCxnSpPr>
            <p:cNvPr id="5" name="直线连接符 4"/>
            <p:cNvCxnSpPr/>
            <p:nvPr/>
          </p:nvCxnSpPr>
          <p:spPr>
            <a:xfrm>
              <a:off x="2353456" y="3942411"/>
              <a:ext cx="7338589" cy="0"/>
            </a:xfrm>
            <a:prstGeom prst="line">
              <a:avLst/>
            </a:prstGeom>
            <a:ln>
              <a:gradFill>
                <a:gsLst>
                  <a:gs pos="0">
                    <a:srgbClr val="FFC000">
                      <a:alpha val="0"/>
                    </a:srgbClr>
                  </a:gs>
                  <a:gs pos="53000">
                    <a:srgbClr val="FFDA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5847938" y="3775086"/>
              <a:ext cx="349623" cy="349623"/>
            </a:xfrm>
            <a:prstGeom prst="ellips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三角形 6"/>
            <p:cNvSpPr/>
            <p:nvPr/>
          </p:nvSpPr>
          <p:spPr>
            <a:xfrm flipV="1">
              <a:off x="5962230" y="3905343"/>
              <a:ext cx="130555" cy="129846"/>
            </a:xfrm>
            <a:prstGeom prst="triangl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企业服务集成平台解决的核心问题</a:t>
            </a:r>
            <a:endParaRPr lang="zh-CN" altLang="en-US" dirty="0"/>
          </a:p>
        </p:txBody>
      </p:sp>
      <p:pic>
        <p:nvPicPr>
          <p:cNvPr id="6" name="图片 5"/>
          <p:cNvPicPr>
            <a:picLocks noChangeAspect="1"/>
          </p:cNvPicPr>
          <p:nvPr/>
        </p:nvPicPr>
        <p:blipFill>
          <a:blip r:embed="rId1"/>
          <a:stretch>
            <a:fillRect/>
          </a:stretch>
        </p:blipFill>
        <p:spPr>
          <a:xfrm>
            <a:off x="6579706" y="964053"/>
            <a:ext cx="4878632" cy="2727079"/>
          </a:xfrm>
          <a:prstGeom prst="rect">
            <a:avLst/>
          </a:prstGeom>
        </p:spPr>
      </p:pic>
      <p:pic>
        <p:nvPicPr>
          <p:cNvPr id="7" name="图片 6"/>
          <p:cNvPicPr>
            <a:picLocks noChangeAspect="1"/>
          </p:cNvPicPr>
          <p:nvPr/>
        </p:nvPicPr>
        <p:blipFill>
          <a:blip r:embed="rId2"/>
          <a:stretch>
            <a:fillRect/>
          </a:stretch>
        </p:blipFill>
        <p:spPr>
          <a:xfrm>
            <a:off x="564217" y="951650"/>
            <a:ext cx="4677121" cy="2675873"/>
          </a:xfrm>
          <a:prstGeom prst="rect">
            <a:avLst/>
          </a:prstGeom>
        </p:spPr>
      </p:pic>
      <p:sp>
        <p:nvSpPr>
          <p:cNvPr id="8" name="箭头: 上 41"/>
          <p:cNvSpPr/>
          <p:nvPr/>
        </p:nvSpPr>
        <p:spPr>
          <a:xfrm rot="5400000">
            <a:off x="5513845" y="1373749"/>
            <a:ext cx="575587" cy="1385852"/>
          </a:xfrm>
          <a:prstGeom prst="upArrow">
            <a:avLst/>
          </a:prstGeom>
          <a:gradFill>
            <a:gsLst>
              <a:gs pos="0">
                <a:srgbClr val="FFDA00">
                  <a:alpha val="0"/>
                </a:srgbClr>
              </a:gs>
              <a:gs pos="99000">
                <a:srgbClr val="FFDA0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箭头: 上 41"/>
          <p:cNvSpPr/>
          <p:nvPr/>
        </p:nvSpPr>
        <p:spPr>
          <a:xfrm rot="5400000">
            <a:off x="5556415" y="2421612"/>
            <a:ext cx="575587" cy="1470994"/>
          </a:xfrm>
          <a:prstGeom prst="upArrow">
            <a:avLst/>
          </a:prstGeom>
          <a:gradFill>
            <a:gsLst>
              <a:gs pos="0">
                <a:srgbClr val="FFDA00">
                  <a:alpha val="0"/>
                </a:srgbClr>
              </a:gs>
              <a:gs pos="99000">
                <a:srgbClr val="FFDA0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Rectangle 12"/>
          <p:cNvSpPr/>
          <p:nvPr/>
        </p:nvSpPr>
        <p:spPr>
          <a:xfrm>
            <a:off x="564217" y="3721211"/>
            <a:ext cx="4146932" cy="28376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en-US" sz="1600" b="1" dirty="0">
                <a:solidFill>
                  <a:srgbClr val="FFDA00"/>
                </a:solidFill>
                <a:latin typeface="微软雅黑" panose="020B0503020204020204" charset="-122"/>
                <a:ea typeface="微软雅黑" panose="020B0503020204020204" charset="-122"/>
              </a:rPr>
              <a:t>传统架构问题：</a:t>
            </a:r>
            <a:endParaRPr lang="en-US" altLang="zh-CN" sz="1600" b="1" dirty="0">
              <a:solidFill>
                <a:srgbClr val="FFDA00"/>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新老架构系统间集成问题</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系统接口关系复杂、黑盒交互</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系统间耦合度高，横向扩展困难</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性能瓶颈、稳定性和扩展能力</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服务无序开发，技术管控困难</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开发</a:t>
            </a:r>
            <a:r>
              <a:rPr lang="en-US" altLang="zh-CN" sz="1600" dirty="0">
                <a:solidFill>
                  <a:schemeClr val="bg1"/>
                </a:solidFill>
                <a:latin typeface="微软雅黑" panose="020B0503020204020204" charset="-122"/>
                <a:ea typeface="微软雅黑" panose="020B0503020204020204" charset="-122"/>
              </a:rPr>
              <a:t>/</a:t>
            </a:r>
            <a:r>
              <a:rPr lang="zh-CN" altLang="en-US" sz="1600" dirty="0">
                <a:solidFill>
                  <a:schemeClr val="bg1"/>
                </a:solidFill>
                <a:latin typeface="微软雅黑" panose="020B0503020204020204" charset="-122"/>
                <a:ea typeface="微软雅黑" panose="020B0503020204020204" charset="-122"/>
              </a:rPr>
              <a:t>维护成本高、趋向负面发展</a:t>
            </a:r>
            <a:endParaRPr lang="en-US" altLang="zh-CN" sz="1600" dirty="0">
              <a:solidFill>
                <a:schemeClr val="bg1"/>
              </a:solidFill>
              <a:latin typeface="微软雅黑" panose="020B0503020204020204" charset="-122"/>
              <a:ea typeface="微软雅黑" panose="020B0503020204020204" charset="-122"/>
            </a:endParaRPr>
          </a:p>
          <a:p>
            <a:pPr>
              <a:lnSpc>
                <a:spcPct val="150000"/>
              </a:lnSpc>
            </a:pPr>
            <a:endParaRPr lang="en-US" altLang="zh-CN" sz="1600" dirty="0">
              <a:solidFill>
                <a:schemeClr val="bg1"/>
              </a:solidFill>
              <a:latin typeface="微软雅黑" panose="020B0503020204020204" charset="-122"/>
              <a:ea typeface="微软雅黑" panose="020B0503020204020204" charset="-122"/>
            </a:endParaRPr>
          </a:p>
        </p:txBody>
      </p:sp>
      <p:sp>
        <p:nvSpPr>
          <p:cNvPr id="11" name="Rectangle 12"/>
          <p:cNvSpPr/>
          <p:nvPr/>
        </p:nvSpPr>
        <p:spPr>
          <a:xfrm>
            <a:off x="6579707" y="3691133"/>
            <a:ext cx="5178288" cy="28376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en-US" sz="1600" b="1" dirty="0">
                <a:solidFill>
                  <a:srgbClr val="FFDA00"/>
                </a:solidFill>
                <a:latin typeface="微软雅黑" panose="020B0503020204020204" charset="-122"/>
                <a:ea typeface="微软雅黑" panose="020B0503020204020204" charset="-122"/>
              </a:rPr>
              <a:t>企业服务总线解决的问题：</a:t>
            </a:r>
            <a:endParaRPr lang="en-US" altLang="zh-CN" sz="1600" b="1" dirty="0">
              <a:solidFill>
                <a:srgbClr val="FFDA00"/>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异构系统的无缝对接集成</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透明化的服务管控</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条线化、松耦合、降低依赖</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高性能、高可靠、易扩展</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服务规范管理、自主可控</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pPr>
            <a:r>
              <a:rPr lang="zh-CN" altLang="en-US" sz="1600" dirty="0">
                <a:solidFill>
                  <a:schemeClr val="bg1"/>
                </a:solidFill>
                <a:latin typeface="微软雅黑" panose="020B0503020204020204" charset="-122"/>
                <a:ea typeface="微软雅黑" panose="020B0503020204020204" charset="-122"/>
              </a:rPr>
              <a:t>敏捷开发、快速运维、降低成本、提高资产复用率</a:t>
            </a:r>
            <a:endParaRPr lang="en-US" altLang="zh-CN" sz="1600" dirty="0">
              <a:solidFill>
                <a:schemeClr val="bg1"/>
              </a:solidFill>
              <a:latin typeface="微软雅黑" panose="020B0503020204020204" charset="-122"/>
              <a:ea typeface="微软雅黑" panose="020B0503020204020204" charset="-122"/>
            </a:endParaRPr>
          </a:p>
        </p:txBody>
      </p:sp>
      <p:sp>
        <p:nvSpPr>
          <p:cNvPr id="12" name="箭头: 上 41"/>
          <p:cNvSpPr/>
          <p:nvPr/>
        </p:nvSpPr>
        <p:spPr>
          <a:xfrm rot="5400000">
            <a:off x="5332128" y="3926985"/>
            <a:ext cx="575587" cy="1241078"/>
          </a:xfrm>
          <a:prstGeom prst="upArrow">
            <a:avLst/>
          </a:prstGeom>
          <a:gradFill>
            <a:gsLst>
              <a:gs pos="0">
                <a:srgbClr val="FFDA00">
                  <a:alpha val="0"/>
                </a:srgbClr>
              </a:gs>
              <a:gs pos="99000">
                <a:srgbClr val="FFDA0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箭头: 上 41"/>
          <p:cNvSpPr/>
          <p:nvPr/>
        </p:nvSpPr>
        <p:spPr>
          <a:xfrm rot="5400000">
            <a:off x="5271244" y="4965663"/>
            <a:ext cx="575587" cy="1377729"/>
          </a:xfrm>
          <a:prstGeom prst="upArrow">
            <a:avLst/>
          </a:prstGeom>
          <a:gradFill>
            <a:gsLst>
              <a:gs pos="0">
                <a:srgbClr val="FFDA00">
                  <a:alpha val="0"/>
                </a:srgbClr>
              </a:gs>
              <a:gs pos="99000">
                <a:srgbClr val="FFDA00"/>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85"/>
          <p:cNvSpPr txBox="1"/>
          <p:nvPr/>
        </p:nvSpPr>
        <p:spPr>
          <a:xfrm>
            <a:off x="5504664" y="1486366"/>
            <a:ext cx="405857" cy="1200329"/>
          </a:xfrm>
          <a:prstGeom prst="rect">
            <a:avLst/>
          </a:prstGeom>
          <a:noFill/>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转             变</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5" name="文本框 85"/>
          <p:cNvSpPr txBox="1"/>
          <p:nvPr/>
        </p:nvSpPr>
        <p:spPr>
          <a:xfrm>
            <a:off x="4835481" y="4166405"/>
            <a:ext cx="405857" cy="1200329"/>
          </a:xfrm>
          <a:prstGeom prst="rect">
            <a:avLst/>
          </a:prstGeom>
          <a:noFill/>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解             决</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企业服务集成平台建设的总体目标</a:t>
            </a:r>
            <a:endParaRPr kumimoji="1" lang="zh-CN" altLang="en-US" dirty="0"/>
          </a:p>
        </p:txBody>
      </p:sp>
      <p:sp>
        <p:nvSpPr>
          <p:cNvPr id="39" name="Rectangle 12"/>
          <p:cNvSpPr/>
          <p:nvPr/>
        </p:nvSpPr>
        <p:spPr>
          <a:xfrm>
            <a:off x="1017070" y="955847"/>
            <a:ext cx="9746685" cy="100338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en-US" sz="2000" b="1" dirty="0">
                <a:solidFill>
                  <a:schemeClr val="bg1"/>
                </a:solidFill>
                <a:latin typeface="微软雅黑" panose="020B0503020204020204" charset="-122"/>
                <a:ea typeface="微软雅黑" panose="020B0503020204020204" charset="-122"/>
              </a:rPr>
              <a:t>对内支撑系统间服务集成与治理，对外实现能力开放，以完整的国产化生态为依托，实现</a:t>
            </a:r>
            <a:r>
              <a:rPr lang="zh-CN" altLang="en-US" sz="2000" b="1" dirty="0">
                <a:solidFill>
                  <a:srgbClr val="FFDA00"/>
                </a:solidFill>
                <a:latin typeface="微软雅黑" panose="020B0503020204020204" charset="-122"/>
                <a:ea typeface="微软雅黑" panose="020B0503020204020204" charset="-122"/>
              </a:rPr>
              <a:t>应用系统横向贯通、纵向穿透、内外互联，</a:t>
            </a:r>
            <a:r>
              <a:rPr lang="zh-CN" altLang="en-US" sz="2000" b="1" dirty="0">
                <a:solidFill>
                  <a:schemeClr val="bg1"/>
                </a:solidFill>
                <a:latin typeface="微软雅黑" panose="020B0503020204020204" charset="-122"/>
                <a:ea typeface="微软雅黑" panose="020B0503020204020204" charset="-122"/>
              </a:rPr>
              <a:t>推动业务持续创新与发展</a:t>
            </a:r>
            <a:endParaRPr lang="zh-CN" altLang="en-US" sz="2000" b="1" dirty="0">
              <a:solidFill>
                <a:srgbClr val="FFDA00"/>
              </a:solidFill>
              <a:latin typeface="微软雅黑" panose="020B0503020204020204" charset="-122"/>
              <a:ea typeface="微软雅黑" panose="020B0503020204020204" charset="-122"/>
            </a:endParaRPr>
          </a:p>
          <a:p>
            <a:pPr>
              <a:lnSpc>
                <a:spcPct val="150000"/>
              </a:lnSpc>
            </a:pPr>
            <a:endParaRPr lang="en-US" altLang="zh-CN" sz="2000" b="1" dirty="0">
              <a:solidFill>
                <a:schemeClr val="bg1"/>
              </a:solidFill>
              <a:latin typeface="微软雅黑" panose="020B0503020204020204" charset="-122"/>
              <a:ea typeface="微软雅黑" panose="020B0503020204020204" charset="-122"/>
            </a:endParaRPr>
          </a:p>
        </p:txBody>
      </p:sp>
      <p:sp>
        <p:nvSpPr>
          <p:cNvPr id="41" name="圆柱形 5"/>
          <p:cNvSpPr/>
          <p:nvPr/>
        </p:nvSpPr>
        <p:spPr bwMode="auto">
          <a:xfrm rot="5400000">
            <a:off x="6156075" y="374547"/>
            <a:ext cx="440648" cy="7785584"/>
          </a:xfrm>
          <a:prstGeom prst="can">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lIns="83783" tIns="41156" rIns="83783" bIns="41156" anchor="ctr">
            <a:scene3d>
              <a:camera prst="orthographicFront">
                <a:rot lat="0" lon="0" rev="0"/>
              </a:camera>
              <a:lightRig rig="threePt" dir="t"/>
            </a:scene3d>
          </a:bodyPr>
          <a:lstStyle/>
          <a:p>
            <a:pPr marL="342265" indent="-342265" algn="ctr">
              <a:defRPr/>
            </a:pPr>
            <a:r>
              <a:rPr lang="zh-CN" altLang="en-US" sz="1200" b="1" dirty="0">
                <a:solidFill>
                  <a:schemeClr val="bg1"/>
                </a:solidFill>
                <a:latin typeface="微软雅黑" panose="020B0503020204020204" charset="-122"/>
                <a:ea typeface="微软雅黑" panose="020B0503020204020204" charset="-122"/>
              </a:rPr>
              <a:t>总部一级集成平台集群</a:t>
            </a:r>
            <a:r>
              <a:rPr lang="en-US" altLang="zh-CN" sz="1200" b="1" dirty="0">
                <a:solidFill>
                  <a:schemeClr val="bg1"/>
                </a:solidFill>
                <a:latin typeface="微软雅黑" panose="020B0503020204020204" charset="-122"/>
                <a:ea typeface="微软雅黑" panose="020B0503020204020204" charset="-122"/>
              </a:rPr>
              <a:t>(</a:t>
            </a:r>
            <a:r>
              <a:rPr lang="zh-CN" altLang="en-US" sz="1200" b="1" dirty="0">
                <a:solidFill>
                  <a:schemeClr val="bg1"/>
                </a:solidFill>
                <a:latin typeface="微软雅黑" panose="020B0503020204020204" charset="-122"/>
                <a:ea typeface="微软雅黑" panose="020B0503020204020204" charset="-122"/>
              </a:rPr>
              <a:t>内网区</a:t>
            </a:r>
            <a:r>
              <a:rPr lang="en-US" altLang="zh-CN" sz="1200" b="1" dirty="0">
                <a:solidFill>
                  <a:schemeClr val="bg1"/>
                </a:solidFill>
                <a:latin typeface="微软雅黑" panose="020B0503020204020204" charset="-122"/>
                <a:ea typeface="微软雅黑" panose="020B0503020204020204" charset="-122"/>
              </a:rPr>
              <a:t>)</a:t>
            </a:r>
            <a:endParaRPr lang="zh-CN" altLang="en-US" sz="1200" b="1" dirty="0">
              <a:solidFill>
                <a:schemeClr val="bg1"/>
              </a:solidFill>
              <a:latin typeface="微软雅黑" panose="020B0503020204020204" charset="-122"/>
              <a:ea typeface="微软雅黑" panose="020B0503020204020204" charset="-122"/>
            </a:endParaRPr>
          </a:p>
        </p:txBody>
      </p:sp>
      <p:cxnSp>
        <p:nvCxnSpPr>
          <p:cNvPr id="42" name="直接箭头连接符 9"/>
          <p:cNvCxnSpPr>
            <a:cxnSpLocks noChangeShapeType="1"/>
          </p:cNvCxnSpPr>
          <p:nvPr/>
        </p:nvCxnSpPr>
        <p:spPr bwMode="auto">
          <a:xfrm rot="16500000" flipH="1">
            <a:off x="2693482" y="401297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43" name="直接箭头连接符 12"/>
          <p:cNvCxnSpPr>
            <a:cxnSpLocks noChangeShapeType="1"/>
          </p:cNvCxnSpPr>
          <p:nvPr/>
        </p:nvCxnSpPr>
        <p:spPr bwMode="auto">
          <a:xfrm rot="16500000" flipH="1">
            <a:off x="3312584" y="401297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44" name="直接箭头连接符 15"/>
          <p:cNvCxnSpPr>
            <a:cxnSpLocks noChangeShapeType="1"/>
          </p:cNvCxnSpPr>
          <p:nvPr/>
        </p:nvCxnSpPr>
        <p:spPr bwMode="auto">
          <a:xfrm rot="16500000" flipH="1">
            <a:off x="3887931" y="401369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45" name="直接箭头连接符 18"/>
          <p:cNvCxnSpPr>
            <a:cxnSpLocks noChangeShapeType="1"/>
          </p:cNvCxnSpPr>
          <p:nvPr/>
        </p:nvCxnSpPr>
        <p:spPr bwMode="auto">
          <a:xfrm rot="16500000" flipH="1">
            <a:off x="4464712" y="401297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46" name="直接箭头连接符 21"/>
          <p:cNvCxnSpPr>
            <a:cxnSpLocks noChangeShapeType="1"/>
          </p:cNvCxnSpPr>
          <p:nvPr/>
        </p:nvCxnSpPr>
        <p:spPr bwMode="auto">
          <a:xfrm rot="16500000" flipH="1">
            <a:off x="5593639" y="401369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47" name="直接箭头连接符 24"/>
          <p:cNvCxnSpPr>
            <a:cxnSpLocks noChangeShapeType="1"/>
          </p:cNvCxnSpPr>
          <p:nvPr/>
        </p:nvCxnSpPr>
        <p:spPr bwMode="auto">
          <a:xfrm rot="16500000" flipH="1">
            <a:off x="6264912" y="401297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48" name="直接箭头连接符 27"/>
          <p:cNvCxnSpPr>
            <a:cxnSpLocks noChangeShapeType="1"/>
          </p:cNvCxnSpPr>
          <p:nvPr/>
        </p:nvCxnSpPr>
        <p:spPr bwMode="auto">
          <a:xfrm rot="16500000" flipH="1">
            <a:off x="6768968" y="401297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49" name="直接箭头连接符 30"/>
          <p:cNvCxnSpPr>
            <a:cxnSpLocks noChangeShapeType="1"/>
          </p:cNvCxnSpPr>
          <p:nvPr/>
        </p:nvCxnSpPr>
        <p:spPr bwMode="auto">
          <a:xfrm rot="16500000" flipH="1">
            <a:off x="7355745" y="401369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50" name="直接箭头连接符 33"/>
          <p:cNvCxnSpPr>
            <a:cxnSpLocks noChangeShapeType="1"/>
          </p:cNvCxnSpPr>
          <p:nvPr/>
        </p:nvCxnSpPr>
        <p:spPr bwMode="auto">
          <a:xfrm rot="16500000" flipH="1">
            <a:off x="7932526" y="401297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51" name="TextBox 70"/>
          <p:cNvSpPr txBox="1">
            <a:spLocks noChangeArrowheads="1"/>
          </p:cNvSpPr>
          <p:nvPr/>
        </p:nvSpPr>
        <p:spPr bwMode="auto">
          <a:xfrm>
            <a:off x="1689074" y="3332356"/>
            <a:ext cx="587520" cy="516378"/>
          </a:xfrm>
          <a:prstGeom prst="rect">
            <a:avLst/>
          </a:prstGeom>
          <a:ln>
            <a:noFill/>
          </a:ln>
        </p:spPr>
        <p:style>
          <a:lnRef idx="2">
            <a:schemeClr val="accent2"/>
          </a:lnRef>
          <a:fillRef idx="1">
            <a:schemeClr val="lt1"/>
          </a:fillRef>
          <a:effectRef idx="0">
            <a:schemeClr val="accent2"/>
          </a:effectRef>
          <a:fontRef idx="minor">
            <a:schemeClr val="dk1"/>
          </a:fontRef>
        </p:style>
        <p:txBody>
          <a:bodyPr lIns="84664" tIns="42332" rIns="84664" bIns="42332">
            <a:spAutoFit/>
          </a:bodyPr>
          <a:lstStyle/>
          <a:p>
            <a:r>
              <a:rPr lang="zh-CN" altLang="en-US" sz="1400" b="1" dirty="0">
                <a:solidFill>
                  <a:schemeClr val="tx1"/>
                </a:solidFill>
                <a:latin typeface="微软雅黑" panose="020B0503020204020204" charset="-122"/>
                <a:ea typeface="微软雅黑" panose="020B0503020204020204" charset="-122"/>
              </a:rPr>
              <a:t>集团总部</a:t>
            </a:r>
            <a:endParaRPr lang="zh-CN" altLang="en-US" sz="1400" b="1" dirty="0">
              <a:solidFill>
                <a:schemeClr val="tx1"/>
              </a:solidFill>
              <a:latin typeface="微软雅黑" panose="020B0503020204020204" charset="-122"/>
              <a:ea typeface="微软雅黑" panose="020B0503020204020204" charset="-122"/>
            </a:endParaRPr>
          </a:p>
        </p:txBody>
      </p:sp>
      <p:sp>
        <p:nvSpPr>
          <p:cNvPr id="52" name="TextBox 71"/>
          <p:cNvSpPr txBox="1">
            <a:spLocks noChangeArrowheads="1"/>
          </p:cNvSpPr>
          <p:nvPr/>
        </p:nvSpPr>
        <p:spPr bwMode="auto">
          <a:xfrm>
            <a:off x="1691520" y="4862562"/>
            <a:ext cx="587520" cy="516378"/>
          </a:xfrm>
          <a:prstGeom prst="rect">
            <a:avLst/>
          </a:prstGeom>
          <a:ln>
            <a:noFill/>
          </a:ln>
        </p:spPr>
        <p:style>
          <a:lnRef idx="2">
            <a:schemeClr val="accent2"/>
          </a:lnRef>
          <a:fillRef idx="1">
            <a:schemeClr val="lt1"/>
          </a:fillRef>
          <a:effectRef idx="0">
            <a:schemeClr val="accent2"/>
          </a:effectRef>
          <a:fontRef idx="minor">
            <a:schemeClr val="dk1"/>
          </a:fontRef>
        </p:style>
        <p:txBody>
          <a:bodyPr lIns="84664" tIns="42332" rIns="84664" bIns="42332">
            <a:spAutoFit/>
          </a:bodyPr>
          <a:lstStyle/>
          <a:p>
            <a:r>
              <a:rPr lang="zh-CN" altLang="en-US" sz="1400" b="1" dirty="0">
                <a:solidFill>
                  <a:schemeClr val="tx1"/>
                </a:solidFill>
                <a:latin typeface="微软雅黑" panose="020B0503020204020204" charset="-122"/>
                <a:ea typeface="微软雅黑" panose="020B0503020204020204" charset="-122"/>
              </a:rPr>
              <a:t>二级单位</a:t>
            </a:r>
            <a:endParaRPr lang="zh-CN" altLang="en-US" sz="1400" b="1" dirty="0">
              <a:solidFill>
                <a:schemeClr val="tx1"/>
              </a:solidFill>
              <a:latin typeface="微软雅黑" panose="020B0503020204020204" charset="-122"/>
              <a:ea typeface="微软雅黑" panose="020B0503020204020204" charset="-122"/>
            </a:endParaRPr>
          </a:p>
        </p:txBody>
      </p:sp>
      <p:sp>
        <p:nvSpPr>
          <p:cNvPr id="53" name="圆柱形 17"/>
          <p:cNvSpPr/>
          <p:nvPr/>
        </p:nvSpPr>
        <p:spPr bwMode="auto">
          <a:xfrm rot="5400000">
            <a:off x="6156075" y="-950063"/>
            <a:ext cx="440648" cy="7785583"/>
          </a:xfrm>
          <a:prstGeom prst="can">
            <a:avLst/>
          </a:prstGeom>
          <a:solidFill>
            <a:srgbClr val="0070C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lIns="83783" tIns="41156" rIns="83783" bIns="41156" anchor="ctr">
            <a:scene3d>
              <a:camera prst="orthographicFront">
                <a:rot lat="0" lon="0" rev="0"/>
              </a:camera>
              <a:lightRig rig="threePt" dir="t"/>
            </a:scene3d>
          </a:bodyPr>
          <a:lstStyle/>
          <a:p>
            <a:pPr marL="342265" indent="-342265" algn="ctr">
              <a:defRPr/>
            </a:pPr>
            <a:r>
              <a:rPr lang="zh-CN" altLang="en-US" sz="1200" b="1" dirty="0">
                <a:solidFill>
                  <a:schemeClr val="bg1"/>
                </a:solidFill>
                <a:latin typeface="微软雅黑" panose="020B0503020204020204" charset="-122"/>
                <a:ea typeface="微软雅黑" panose="020B0503020204020204" charset="-122"/>
              </a:rPr>
              <a:t>总部一级集成平台集群</a:t>
            </a:r>
            <a:r>
              <a:rPr lang="en-US" altLang="zh-CN" sz="1200" b="1" dirty="0">
                <a:solidFill>
                  <a:schemeClr val="bg1"/>
                </a:solidFill>
                <a:latin typeface="微软雅黑" panose="020B0503020204020204" charset="-122"/>
                <a:ea typeface="微软雅黑" panose="020B0503020204020204" charset="-122"/>
              </a:rPr>
              <a:t>(</a:t>
            </a:r>
            <a:r>
              <a:rPr lang="zh-CN" altLang="en-US" sz="1200" b="1" dirty="0">
                <a:solidFill>
                  <a:schemeClr val="bg1"/>
                </a:solidFill>
                <a:latin typeface="微软雅黑" panose="020B0503020204020204" charset="-122"/>
                <a:ea typeface="微软雅黑" panose="020B0503020204020204" charset="-122"/>
              </a:rPr>
              <a:t>互联网区</a:t>
            </a:r>
            <a:r>
              <a:rPr lang="en-US" altLang="zh-CN" sz="1200" b="1" dirty="0">
                <a:solidFill>
                  <a:schemeClr val="bg1"/>
                </a:solidFill>
                <a:latin typeface="微软雅黑" panose="020B0503020204020204" charset="-122"/>
                <a:ea typeface="微软雅黑" panose="020B0503020204020204" charset="-122"/>
              </a:rPr>
              <a:t>)</a:t>
            </a:r>
            <a:endParaRPr lang="zh-CN" altLang="en-US" sz="1200" b="1" dirty="0">
              <a:solidFill>
                <a:schemeClr val="bg1"/>
              </a:solidFill>
              <a:latin typeface="微软雅黑" panose="020B0503020204020204" charset="-122"/>
              <a:ea typeface="微软雅黑" panose="020B0503020204020204" charset="-122"/>
            </a:endParaRPr>
          </a:p>
        </p:txBody>
      </p:sp>
      <p:cxnSp>
        <p:nvCxnSpPr>
          <p:cNvPr id="54" name="直接箭头连接符 9"/>
          <p:cNvCxnSpPr>
            <a:cxnSpLocks noChangeShapeType="1"/>
          </p:cNvCxnSpPr>
          <p:nvPr/>
        </p:nvCxnSpPr>
        <p:spPr bwMode="auto">
          <a:xfrm rot="16500000" flipH="1">
            <a:off x="2660462" y="315318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55" name="直接箭头连接符 12"/>
          <p:cNvCxnSpPr>
            <a:cxnSpLocks noChangeShapeType="1"/>
          </p:cNvCxnSpPr>
          <p:nvPr/>
        </p:nvCxnSpPr>
        <p:spPr bwMode="auto">
          <a:xfrm rot="16500000" flipH="1">
            <a:off x="3279564" y="315318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56" name="直接箭头连接符 15"/>
          <p:cNvCxnSpPr>
            <a:cxnSpLocks noChangeShapeType="1"/>
          </p:cNvCxnSpPr>
          <p:nvPr/>
        </p:nvCxnSpPr>
        <p:spPr bwMode="auto">
          <a:xfrm rot="16500000" flipH="1">
            <a:off x="3854911" y="315390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57" name="直接箭头连接符 18"/>
          <p:cNvCxnSpPr>
            <a:cxnSpLocks noChangeShapeType="1"/>
          </p:cNvCxnSpPr>
          <p:nvPr/>
        </p:nvCxnSpPr>
        <p:spPr bwMode="auto">
          <a:xfrm rot="16500000" flipH="1">
            <a:off x="4431692" y="315318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58" name="直接箭头连接符 21"/>
          <p:cNvCxnSpPr>
            <a:cxnSpLocks noChangeShapeType="1"/>
          </p:cNvCxnSpPr>
          <p:nvPr/>
        </p:nvCxnSpPr>
        <p:spPr bwMode="auto">
          <a:xfrm rot="16500000" flipH="1">
            <a:off x="5560619" y="315390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59" name="直接箭头连接符 24"/>
          <p:cNvCxnSpPr>
            <a:cxnSpLocks noChangeShapeType="1"/>
          </p:cNvCxnSpPr>
          <p:nvPr/>
        </p:nvCxnSpPr>
        <p:spPr bwMode="auto">
          <a:xfrm rot="16500000" flipH="1">
            <a:off x="6231892" y="315318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60" name="直接箭头连接符 27"/>
          <p:cNvCxnSpPr>
            <a:cxnSpLocks noChangeShapeType="1"/>
          </p:cNvCxnSpPr>
          <p:nvPr/>
        </p:nvCxnSpPr>
        <p:spPr bwMode="auto">
          <a:xfrm rot="16500000" flipH="1">
            <a:off x="6735948" y="315318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61" name="直接箭头连接符 30"/>
          <p:cNvCxnSpPr>
            <a:cxnSpLocks noChangeShapeType="1"/>
          </p:cNvCxnSpPr>
          <p:nvPr/>
        </p:nvCxnSpPr>
        <p:spPr bwMode="auto">
          <a:xfrm rot="16500000" flipH="1">
            <a:off x="7311295" y="315390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62" name="直接箭头连接符 33"/>
          <p:cNvCxnSpPr>
            <a:cxnSpLocks noChangeShapeType="1"/>
          </p:cNvCxnSpPr>
          <p:nvPr/>
        </p:nvCxnSpPr>
        <p:spPr bwMode="auto">
          <a:xfrm rot="16500000" flipH="1">
            <a:off x="7888076" y="315318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63" name="矩形 62"/>
          <p:cNvSpPr/>
          <p:nvPr/>
        </p:nvSpPr>
        <p:spPr>
          <a:xfrm>
            <a:off x="2483608" y="2051200"/>
            <a:ext cx="784800" cy="30240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rPr>
              <a:t>移动门户</a:t>
            </a:r>
            <a:endPar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4" name="上下箭头 72"/>
          <p:cNvSpPr>
            <a:spLocks noChangeArrowheads="1"/>
          </p:cNvSpPr>
          <p:nvPr/>
        </p:nvSpPr>
        <p:spPr bwMode="auto">
          <a:xfrm>
            <a:off x="2725543" y="235219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solidFill>
                <a:schemeClr val="tx1"/>
              </a:solidFill>
              <a:latin typeface="微软雅黑" panose="020B0503020204020204" charset="-122"/>
              <a:ea typeface="微软雅黑" panose="020B0503020204020204" charset="-122"/>
            </a:endParaRPr>
          </a:p>
        </p:txBody>
      </p:sp>
      <p:sp>
        <p:nvSpPr>
          <p:cNvPr id="65" name="矩形 64"/>
          <p:cNvSpPr/>
          <p:nvPr/>
        </p:nvSpPr>
        <p:spPr>
          <a:xfrm>
            <a:off x="3358515" y="2051200"/>
            <a:ext cx="784800" cy="30240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rPr>
              <a:t>邮件系统</a:t>
            </a:r>
            <a:endPar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6" name="上下箭头 72"/>
          <p:cNvSpPr>
            <a:spLocks noChangeArrowheads="1"/>
          </p:cNvSpPr>
          <p:nvPr/>
        </p:nvSpPr>
        <p:spPr bwMode="auto">
          <a:xfrm>
            <a:off x="3642194" y="235219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sz="1400" dirty="0">
              <a:solidFill>
                <a:schemeClr val="tx1"/>
              </a:solidFill>
              <a:latin typeface="微软雅黑" panose="020B0503020204020204" charset="-122"/>
              <a:ea typeface="微软雅黑" panose="020B0503020204020204" charset="-122"/>
            </a:endParaRPr>
          </a:p>
        </p:txBody>
      </p:sp>
      <p:sp>
        <p:nvSpPr>
          <p:cNvPr id="67" name="矩形 66"/>
          <p:cNvSpPr/>
          <p:nvPr/>
        </p:nvSpPr>
        <p:spPr>
          <a:xfrm>
            <a:off x="4233422" y="2051200"/>
            <a:ext cx="784800" cy="30240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rPr>
              <a:t>电子采购</a:t>
            </a:r>
            <a:endPar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8" name="上下箭头 72"/>
          <p:cNvSpPr>
            <a:spLocks noChangeArrowheads="1"/>
          </p:cNvSpPr>
          <p:nvPr/>
        </p:nvSpPr>
        <p:spPr bwMode="auto">
          <a:xfrm>
            <a:off x="4498521" y="235219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sz="1400" dirty="0">
              <a:solidFill>
                <a:schemeClr val="tx1"/>
              </a:solidFill>
              <a:latin typeface="微软雅黑" panose="020B0503020204020204" charset="-122"/>
              <a:ea typeface="微软雅黑" panose="020B0503020204020204" charset="-122"/>
            </a:endParaRPr>
          </a:p>
        </p:txBody>
      </p:sp>
      <p:cxnSp>
        <p:nvCxnSpPr>
          <p:cNvPr id="69" name="直接连接符 68"/>
          <p:cNvCxnSpPr/>
          <p:nvPr/>
        </p:nvCxnSpPr>
        <p:spPr>
          <a:xfrm>
            <a:off x="1628230" y="4585882"/>
            <a:ext cx="8622045" cy="0"/>
          </a:xfrm>
          <a:prstGeom prst="line">
            <a:avLst/>
          </a:prstGeom>
          <a:ln>
            <a:solidFill>
              <a:schemeClr val="bg1"/>
            </a:solidFill>
          </a:ln>
        </p:spPr>
        <p:style>
          <a:lnRef idx="2">
            <a:schemeClr val="accent2"/>
          </a:lnRef>
          <a:fillRef idx="1">
            <a:schemeClr val="lt1"/>
          </a:fillRef>
          <a:effectRef idx="0">
            <a:schemeClr val="accent2"/>
          </a:effectRef>
          <a:fontRef idx="minor">
            <a:schemeClr val="dk1"/>
          </a:fontRef>
        </p:style>
      </p:cxnSp>
      <p:sp>
        <p:nvSpPr>
          <p:cNvPr id="70" name="圆柱形 31"/>
          <p:cNvSpPr/>
          <p:nvPr/>
        </p:nvSpPr>
        <p:spPr bwMode="auto">
          <a:xfrm rot="5400000">
            <a:off x="3534184" y="3811986"/>
            <a:ext cx="440648" cy="2541801"/>
          </a:xfrm>
          <a:prstGeom prst="can">
            <a:avLst/>
          </a:prstGeom>
          <a:solidFill>
            <a:schemeClr val="accent1">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lIns="83783" tIns="41156" rIns="83783" bIns="41156" anchor="ctr">
            <a:scene3d>
              <a:camera prst="orthographicFront">
                <a:rot lat="0" lon="0" rev="0"/>
              </a:camera>
              <a:lightRig rig="threePt" dir="t"/>
            </a:scene3d>
          </a:bodyPr>
          <a:lstStyle/>
          <a:p>
            <a:pPr marL="342265" indent="-342265" algn="ctr">
              <a:defRPr/>
            </a:pPr>
            <a:r>
              <a:rPr lang="zh-CN" altLang="en-US" sz="1200" b="1" dirty="0">
                <a:solidFill>
                  <a:schemeClr val="bg1"/>
                </a:solidFill>
                <a:latin typeface="微软雅黑" panose="020B0503020204020204" charset="-122"/>
                <a:ea typeface="微软雅黑" panose="020B0503020204020204" charset="-122"/>
              </a:rPr>
              <a:t>二级集成平台集群</a:t>
            </a:r>
            <a:endParaRPr lang="zh-CN" altLang="en-US" sz="1200" b="1" dirty="0">
              <a:solidFill>
                <a:schemeClr val="bg1"/>
              </a:solidFill>
              <a:latin typeface="微软雅黑" panose="020B0503020204020204" charset="-122"/>
              <a:ea typeface="微软雅黑" panose="020B0503020204020204" charset="-122"/>
            </a:endParaRPr>
          </a:p>
        </p:txBody>
      </p:sp>
      <p:cxnSp>
        <p:nvCxnSpPr>
          <p:cNvPr id="71" name="直接连接符 70"/>
          <p:cNvCxnSpPr/>
          <p:nvPr/>
        </p:nvCxnSpPr>
        <p:spPr>
          <a:xfrm>
            <a:off x="1628230" y="6210014"/>
            <a:ext cx="8640961" cy="0"/>
          </a:xfrm>
          <a:prstGeom prst="line">
            <a:avLst/>
          </a:prstGeom>
          <a:ln>
            <a:solidFill>
              <a:schemeClr val="bg1"/>
            </a:solidFill>
          </a:ln>
        </p:spPr>
        <p:style>
          <a:lnRef idx="2">
            <a:schemeClr val="accent2"/>
          </a:lnRef>
          <a:fillRef idx="1">
            <a:schemeClr val="lt1"/>
          </a:fillRef>
          <a:effectRef idx="0">
            <a:schemeClr val="accent2"/>
          </a:effectRef>
          <a:fontRef idx="minor">
            <a:schemeClr val="dk1"/>
          </a:fontRef>
        </p:style>
      </p:cxnSp>
      <p:sp>
        <p:nvSpPr>
          <p:cNvPr id="72" name="矩形 71"/>
          <p:cNvSpPr/>
          <p:nvPr/>
        </p:nvSpPr>
        <p:spPr>
          <a:xfrm>
            <a:off x="5108329" y="2051200"/>
            <a:ext cx="784800" cy="30240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rPr>
              <a:t>移动</a:t>
            </a:r>
            <a:r>
              <a:rPr kumimoji="1" lang="en-US" altLang="zh-CN" sz="1100" dirty="0">
                <a:solidFill>
                  <a:schemeClr val="tx1"/>
                </a:solidFill>
                <a:latin typeface="微软雅黑" panose="020B0503020204020204" charset="-122"/>
                <a:ea typeface="微软雅黑" panose="020B0503020204020204" charset="-122"/>
                <a:cs typeface="微软雅黑" panose="020B0503020204020204" charset="-122"/>
              </a:rPr>
              <a:t>OA</a:t>
            </a:r>
            <a:endPar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3" name="上下箭头 72"/>
          <p:cNvSpPr>
            <a:spLocks noChangeArrowheads="1"/>
          </p:cNvSpPr>
          <p:nvPr/>
        </p:nvSpPr>
        <p:spPr bwMode="auto">
          <a:xfrm>
            <a:off x="5343494" y="235219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sz="1400" dirty="0">
              <a:solidFill>
                <a:schemeClr val="tx1"/>
              </a:solidFill>
              <a:latin typeface="微软雅黑" panose="020B0503020204020204" charset="-122"/>
              <a:ea typeface="微软雅黑" panose="020B0503020204020204" charset="-122"/>
            </a:endParaRPr>
          </a:p>
        </p:txBody>
      </p:sp>
      <p:sp>
        <p:nvSpPr>
          <p:cNvPr id="74" name="矩形 73"/>
          <p:cNvSpPr/>
          <p:nvPr/>
        </p:nvSpPr>
        <p:spPr>
          <a:xfrm>
            <a:off x="5983236" y="2051200"/>
            <a:ext cx="784800" cy="302400"/>
          </a:xfrm>
          <a:prstGeom prst="rect">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300" dirty="0">
                <a:solidFill>
                  <a:schemeClr val="tx1"/>
                </a:solidFill>
                <a:latin typeface="微软雅黑" panose="020B0503020204020204" charset="-122"/>
                <a:ea typeface="微软雅黑" panose="020B0503020204020204" charset="-122"/>
                <a:cs typeface="微软雅黑" panose="020B0503020204020204" charset="-122"/>
              </a:rPr>
              <a:t>…</a:t>
            </a:r>
            <a:endPar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5" name="上下箭头 72"/>
          <p:cNvSpPr>
            <a:spLocks noChangeArrowheads="1"/>
          </p:cNvSpPr>
          <p:nvPr/>
        </p:nvSpPr>
        <p:spPr bwMode="auto">
          <a:xfrm>
            <a:off x="6228975" y="235219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sz="1400" dirty="0">
              <a:solidFill>
                <a:schemeClr val="tx1"/>
              </a:solidFill>
              <a:latin typeface="微软雅黑" panose="020B0503020204020204" charset="-122"/>
              <a:ea typeface="微软雅黑" panose="020B0503020204020204" charset="-122"/>
            </a:endParaRPr>
          </a:p>
        </p:txBody>
      </p:sp>
      <p:sp>
        <p:nvSpPr>
          <p:cNvPr id="76" name="矩形 75"/>
          <p:cNvSpPr/>
          <p:nvPr/>
        </p:nvSpPr>
        <p:spPr>
          <a:xfrm>
            <a:off x="6858143" y="2051200"/>
            <a:ext cx="784800" cy="302400"/>
          </a:xfrm>
          <a:prstGeom prst="rect">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300" dirty="0">
                <a:solidFill>
                  <a:schemeClr val="tx1"/>
                </a:solidFill>
                <a:latin typeface="微软雅黑" panose="020B0503020204020204" charset="-122"/>
                <a:ea typeface="微软雅黑" panose="020B0503020204020204" charset="-122"/>
                <a:cs typeface="微软雅黑" panose="020B0503020204020204" charset="-122"/>
              </a:rPr>
              <a:t>…</a:t>
            </a:r>
            <a:endPar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7" name="上下箭头 72"/>
          <p:cNvSpPr>
            <a:spLocks noChangeArrowheads="1"/>
          </p:cNvSpPr>
          <p:nvPr/>
        </p:nvSpPr>
        <p:spPr bwMode="auto">
          <a:xfrm>
            <a:off x="7129288" y="235219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sz="1050" dirty="0">
              <a:solidFill>
                <a:schemeClr val="tx1"/>
              </a:solidFill>
              <a:latin typeface="微软雅黑" panose="020B0503020204020204" charset="-122"/>
              <a:ea typeface="微软雅黑" panose="020B0503020204020204" charset="-122"/>
            </a:endParaRPr>
          </a:p>
        </p:txBody>
      </p:sp>
      <p:sp>
        <p:nvSpPr>
          <p:cNvPr id="78" name="矩形 77"/>
          <p:cNvSpPr/>
          <p:nvPr/>
        </p:nvSpPr>
        <p:spPr>
          <a:xfrm>
            <a:off x="7733050" y="2051200"/>
            <a:ext cx="784800" cy="302400"/>
          </a:xfrm>
          <a:prstGeom prst="rect">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300" dirty="0">
                <a:solidFill>
                  <a:schemeClr val="tx1"/>
                </a:solidFill>
                <a:latin typeface="微软雅黑" panose="020B0503020204020204" charset="-122"/>
                <a:ea typeface="微软雅黑" panose="020B0503020204020204" charset="-122"/>
                <a:cs typeface="微软雅黑" panose="020B0503020204020204" charset="-122"/>
              </a:rPr>
              <a:t>…</a:t>
            </a:r>
            <a:endPar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9" name="上下箭头 72"/>
          <p:cNvSpPr>
            <a:spLocks noChangeArrowheads="1"/>
          </p:cNvSpPr>
          <p:nvPr/>
        </p:nvSpPr>
        <p:spPr bwMode="auto">
          <a:xfrm>
            <a:off x="7968215" y="235219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solidFill>
                <a:schemeClr val="tx1"/>
              </a:solidFill>
              <a:latin typeface="微软雅黑" panose="020B0503020204020204" charset="-122"/>
              <a:ea typeface="微软雅黑" panose="020B0503020204020204" charset="-122"/>
            </a:endParaRPr>
          </a:p>
        </p:txBody>
      </p:sp>
      <p:sp>
        <p:nvSpPr>
          <p:cNvPr id="80" name="矩形 79"/>
          <p:cNvSpPr/>
          <p:nvPr/>
        </p:nvSpPr>
        <p:spPr>
          <a:xfrm>
            <a:off x="8607957" y="2051200"/>
            <a:ext cx="784800" cy="302400"/>
          </a:xfrm>
          <a:prstGeom prst="rect">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300" dirty="0">
                <a:solidFill>
                  <a:schemeClr val="tx1"/>
                </a:solidFill>
                <a:latin typeface="微软雅黑" panose="020B0503020204020204" charset="-122"/>
                <a:ea typeface="微软雅黑" panose="020B0503020204020204" charset="-122"/>
                <a:cs typeface="微软雅黑" panose="020B0503020204020204" charset="-122"/>
              </a:rPr>
              <a:t>…</a:t>
            </a:r>
            <a:endPar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1" name="上下箭头 72"/>
          <p:cNvSpPr>
            <a:spLocks noChangeArrowheads="1"/>
          </p:cNvSpPr>
          <p:nvPr/>
        </p:nvSpPr>
        <p:spPr bwMode="auto">
          <a:xfrm>
            <a:off x="8853696" y="235219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solidFill>
                <a:schemeClr val="tx1"/>
              </a:solidFill>
              <a:latin typeface="微软雅黑" panose="020B0503020204020204" charset="-122"/>
              <a:ea typeface="微软雅黑" panose="020B0503020204020204" charset="-122"/>
            </a:endParaRPr>
          </a:p>
        </p:txBody>
      </p:sp>
      <p:sp>
        <p:nvSpPr>
          <p:cNvPr id="82" name="矩形 81"/>
          <p:cNvSpPr/>
          <p:nvPr/>
        </p:nvSpPr>
        <p:spPr>
          <a:xfrm>
            <a:off x="9482864" y="2051200"/>
            <a:ext cx="485750" cy="302400"/>
          </a:xfrm>
          <a:prstGeom prst="rect">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300" dirty="0">
                <a:solidFill>
                  <a:schemeClr val="tx1"/>
                </a:solidFill>
                <a:latin typeface="微软雅黑" panose="020B0503020204020204" charset="-122"/>
                <a:ea typeface="微软雅黑" panose="020B0503020204020204" charset="-122"/>
                <a:cs typeface="微软雅黑" panose="020B0503020204020204" charset="-122"/>
              </a:rPr>
              <a:t>…</a:t>
            </a:r>
            <a:endPar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3" name="上下箭头 72"/>
          <p:cNvSpPr>
            <a:spLocks noChangeArrowheads="1"/>
          </p:cNvSpPr>
          <p:nvPr/>
        </p:nvSpPr>
        <p:spPr bwMode="auto">
          <a:xfrm>
            <a:off x="9612400" y="235219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solidFill>
                <a:schemeClr val="tx1"/>
              </a:solidFill>
              <a:latin typeface="微软雅黑" panose="020B0503020204020204" charset="-122"/>
              <a:ea typeface="微软雅黑" panose="020B0503020204020204" charset="-122"/>
            </a:endParaRPr>
          </a:p>
        </p:txBody>
      </p:sp>
      <p:sp>
        <p:nvSpPr>
          <p:cNvPr id="84" name="TextBox 141"/>
          <p:cNvSpPr txBox="1"/>
          <p:nvPr/>
        </p:nvSpPr>
        <p:spPr>
          <a:xfrm>
            <a:off x="2616204" y="337909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财务</a:t>
            </a:r>
            <a:endParaRPr lang="en-US" altLang="zh-CN" sz="1200" dirty="0"/>
          </a:p>
          <a:p>
            <a:r>
              <a:rPr lang="zh-CN" altLang="en-US" sz="1200" dirty="0"/>
              <a:t>共享</a:t>
            </a:r>
            <a:endParaRPr lang="zh-CN" altLang="en-US" sz="1200" dirty="0"/>
          </a:p>
        </p:txBody>
      </p:sp>
      <p:sp>
        <p:nvSpPr>
          <p:cNvPr id="85" name="TextBox 142"/>
          <p:cNvSpPr txBox="1"/>
          <p:nvPr/>
        </p:nvSpPr>
        <p:spPr>
          <a:xfrm>
            <a:off x="3204061" y="337909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1200" dirty="0"/>
              <a:t>ERP</a:t>
            </a:r>
            <a:endParaRPr lang="en-US" altLang="zh-CN" sz="1200" dirty="0"/>
          </a:p>
          <a:p>
            <a:r>
              <a:rPr lang="zh-CN" altLang="en-US" sz="1200" dirty="0"/>
              <a:t>系统</a:t>
            </a:r>
            <a:endParaRPr lang="zh-CN" altLang="en-US" sz="1200" dirty="0"/>
          </a:p>
        </p:txBody>
      </p:sp>
      <p:sp>
        <p:nvSpPr>
          <p:cNvPr id="86" name="TextBox 143"/>
          <p:cNvSpPr txBox="1"/>
          <p:nvPr/>
        </p:nvSpPr>
        <p:spPr>
          <a:xfrm>
            <a:off x="3791743" y="3379099"/>
            <a:ext cx="492443" cy="461665"/>
          </a:xfrm>
          <a:prstGeom prst="rect">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核算</a:t>
            </a:r>
            <a:endParaRPr lang="en-US" altLang="zh-CN" sz="1200" dirty="0"/>
          </a:p>
          <a:p>
            <a:r>
              <a:rPr lang="zh-CN" altLang="en-US" sz="1200" dirty="0"/>
              <a:t>系统</a:t>
            </a:r>
            <a:endParaRPr lang="zh-CN" altLang="en-US" sz="1200" dirty="0"/>
          </a:p>
        </p:txBody>
      </p:sp>
      <p:sp>
        <p:nvSpPr>
          <p:cNvPr id="87" name="TextBox 144"/>
          <p:cNvSpPr txBox="1"/>
          <p:nvPr/>
        </p:nvSpPr>
        <p:spPr>
          <a:xfrm>
            <a:off x="4379600" y="337909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主数</a:t>
            </a:r>
            <a:endParaRPr lang="en-US" altLang="zh-CN" sz="1200" dirty="0"/>
          </a:p>
          <a:p>
            <a:r>
              <a:rPr lang="zh-CN" altLang="en-US" sz="1200" dirty="0"/>
              <a:t>据</a:t>
            </a:r>
            <a:endParaRPr lang="zh-CN" altLang="en-US" sz="1200" dirty="0"/>
          </a:p>
        </p:txBody>
      </p:sp>
      <p:sp>
        <p:nvSpPr>
          <p:cNvPr id="88" name="TextBox 145"/>
          <p:cNvSpPr txBox="1"/>
          <p:nvPr/>
        </p:nvSpPr>
        <p:spPr>
          <a:xfrm>
            <a:off x="4955823" y="337909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资产</a:t>
            </a:r>
            <a:endParaRPr lang="en-US" altLang="zh-CN" sz="1200" dirty="0"/>
          </a:p>
          <a:p>
            <a:r>
              <a:rPr lang="zh-CN" altLang="en-US" sz="1200" dirty="0"/>
              <a:t>管理</a:t>
            </a:r>
            <a:endParaRPr lang="zh-CN" altLang="en-US" sz="1200" dirty="0"/>
          </a:p>
        </p:txBody>
      </p:sp>
      <p:sp>
        <p:nvSpPr>
          <p:cNvPr id="89" name="TextBox 146"/>
          <p:cNvSpPr txBox="1"/>
          <p:nvPr/>
        </p:nvSpPr>
        <p:spPr>
          <a:xfrm>
            <a:off x="5507944" y="337909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资金</a:t>
            </a:r>
            <a:endParaRPr lang="en-US" altLang="zh-CN" sz="1200" dirty="0"/>
          </a:p>
          <a:p>
            <a:r>
              <a:rPr lang="zh-CN" altLang="en-US" sz="1200" dirty="0"/>
              <a:t>管理</a:t>
            </a:r>
            <a:endParaRPr lang="zh-CN" altLang="en-US" sz="1200" dirty="0"/>
          </a:p>
        </p:txBody>
      </p:sp>
      <p:sp>
        <p:nvSpPr>
          <p:cNvPr id="90" name="TextBox 147"/>
          <p:cNvSpPr txBox="1"/>
          <p:nvPr/>
        </p:nvSpPr>
        <p:spPr>
          <a:xfrm>
            <a:off x="6110714" y="337909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纪检</a:t>
            </a:r>
            <a:endParaRPr lang="en-US" altLang="zh-CN" sz="1200" dirty="0"/>
          </a:p>
          <a:p>
            <a:r>
              <a:rPr lang="zh-CN" altLang="en-US" sz="1200" dirty="0"/>
              <a:t>监察</a:t>
            </a:r>
            <a:endParaRPr lang="zh-CN" altLang="en-US" sz="1200" dirty="0"/>
          </a:p>
        </p:txBody>
      </p:sp>
      <p:sp>
        <p:nvSpPr>
          <p:cNvPr id="91" name="TextBox 148"/>
          <p:cNvSpPr txBox="1"/>
          <p:nvPr/>
        </p:nvSpPr>
        <p:spPr>
          <a:xfrm>
            <a:off x="6698571" y="337909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人力</a:t>
            </a:r>
            <a:endParaRPr lang="en-US" altLang="zh-CN" sz="1200" dirty="0"/>
          </a:p>
          <a:p>
            <a:r>
              <a:rPr lang="zh-CN" altLang="en-US" sz="1200" dirty="0"/>
              <a:t>资源</a:t>
            </a:r>
            <a:endParaRPr lang="zh-CN" altLang="en-US" sz="1200" dirty="0"/>
          </a:p>
        </p:txBody>
      </p:sp>
      <p:sp>
        <p:nvSpPr>
          <p:cNvPr id="92" name="TextBox 149"/>
          <p:cNvSpPr txBox="1"/>
          <p:nvPr/>
        </p:nvSpPr>
        <p:spPr>
          <a:xfrm>
            <a:off x="7276211" y="3379099"/>
            <a:ext cx="492443" cy="461665"/>
          </a:xfrm>
          <a:prstGeom prst="rect">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档案</a:t>
            </a:r>
            <a:endParaRPr lang="en-US" altLang="zh-CN" sz="1200" dirty="0"/>
          </a:p>
          <a:p>
            <a:r>
              <a:rPr lang="zh-CN" altLang="en-US" sz="1200" dirty="0"/>
              <a:t>管理</a:t>
            </a:r>
            <a:endParaRPr lang="zh-CN" altLang="en-US" sz="1200" dirty="0"/>
          </a:p>
        </p:txBody>
      </p:sp>
      <p:sp>
        <p:nvSpPr>
          <p:cNvPr id="93" name="TextBox 150"/>
          <p:cNvSpPr txBox="1"/>
          <p:nvPr/>
        </p:nvSpPr>
        <p:spPr>
          <a:xfrm>
            <a:off x="7864068" y="337909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统一</a:t>
            </a:r>
            <a:endParaRPr lang="en-US" altLang="zh-CN" sz="1200" dirty="0"/>
          </a:p>
          <a:p>
            <a:r>
              <a:rPr lang="zh-CN" altLang="en-US" sz="1200" dirty="0"/>
              <a:t>身份</a:t>
            </a:r>
            <a:endParaRPr lang="zh-CN" altLang="en-US" sz="1200" dirty="0"/>
          </a:p>
        </p:txBody>
      </p:sp>
      <p:sp>
        <p:nvSpPr>
          <p:cNvPr id="94" name="TextBox 151"/>
          <p:cNvSpPr txBox="1"/>
          <p:nvPr/>
        </p:nvSpPr>
        <p:spPr>
          <a:xfrm>
            <a:off x="8461548" y="337909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协同</a:t>
            </a:r>
            <a:endParaRPr lang="en-US" altLang="zh-CN" sz="1200" dirty="0"/>
          </a:p>
          <a:p>
            <a:r>
              <a:rPr lang="zh-CN" altLang="en-US" sz="1200" dirty="0"/>
              <a:t>办公</a:t>
            </a:r>
            <a:endParaRPr lang="zh-CN" altLang="en-US" sz="1200" dirty="0"/>
          </a:p>
        </p:txBody>
      </p:sp>
      <p:sp>
        <p:nvSpPr>
          <p:cNvPr id="95" name="TextBox 152"/>
          <p:cNvSpPr txBox="1"/>
          <p:nvPr/>
        </p:nvSpPr>
        <p:spPr>
          <a:xfrm>
            <a:off x="9049405" y="337909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业财</a:t>
            </a:r>
            <a:endParaRPr lang="en-US" altLang="zh-CN" sz="1200" dirty="0"/>
          </a:p>
          <a:p>
            <a:r>
              <a:rPr lang="zh-CN" altLang="en-US" sz="1200" dirty="0"/>
              <a:t>融合</a:t>
            </a:r>
            <a:endParaRPr lang="zh-CN" altLang="en-US" sz="1200" dirty="0"/>
          </a:p>
        </p:txBody>
      </p:sp>
      <p:sp>
        <p:nvSpPr>
          <p:cNvPr id="96" name="TextBox 153"/>
          <p:cNvSpPr txBox="1"/>
          <p:nvPr/>
        </p:nvSpPr>
        <p:spPr>
          <a:xfrm>
            <a:off x="9643722" y="3379099"/>
            <a:ext cx="30008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1200" dirty="0"/>
              <a:t>…</a:t>
            </a:r>
            <a:endParaRPr lang="en-US" altLang="zh-CN" sz="1200" dirty="0"/>
          </a:p>
          <a:p>
            <a:r>
              <a:rPr lang="en-US" altLang="zh-CN" sz="1200" dirty="0"/>
              <a:t>…</a:t>
            </a:r>
            <a:endParaRPr lang="zh-CN" altLang="en-US" sz="1200" dirty="0"/>
          </a:p>
        </p:txBody>
      </p:sp>
      <p:sp>
        <p:nvSpPr>
          <p:cNvPr id="97" name="上下箭头 72"/>
          <p:cNvSpPr>
            <a:spLocks noChangeArrowheads="1"/>
          </p:cNvSpPr>
          <p:nvPr/>
        </p:nvSpPr>
        <p:spPr bwMode="auto">
          <a:xfrm>
            <a:off x="3635736" y="4393007"/>
            <a:ext cx="275352" cy="516347"/>
          </a:xfrm>
          <a:prstGeom prst="upDownArrow">
            <a:avLst>
              <a:gd name="adj1" fmla="val 37203"/>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98" name="TextBox 158"/>
          <p:cNvSpPr txBox="1"/>
          <p:nvPr/>
        </p:nvSpPr>
        <p:spPr>
          <a:xfrm>
            <a:off x="2520933" y="565408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市场</a:t>
            </a:r>
            <a:endParaRPr lang="en-US" altLang="zh-CN" sz="1200" dirty="0"/>
          </a:p>
          <a:p>
            <a:r>
              <a:rPr lang="zh-CN" altLang="en-US" sz="1200" dirty="0"/>
              <a:t>经营</a:t>
            </a:r>
            <a:endParaRPr lang="zh-CN" altLang="en-US" sz="1200" dirty="0"/>
          </a:p>
        </p:txBody>
      </p:sp>
      <p:sp>
        <p:nvSpPr>
          <p:cNvPr id="99" name="TextBox 159"/>
          <p:cNvSpPr txBox="1"/>
          <p:nvPr/>
        </p:nvSpPr>
        <p:spPr>
          <a:xfrm>
            <a:off x="3108790" y="565408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项目</a:t>
            </a:r>
            <a:endParaRPr lang="en-US" altLang="zh-CN" sz="1200" dirty="0"/>
          </a:p>
          <a:p>
            <a:r>
              <a:rPr lang="zh-CN" altLang="en-US" sz="1200" dirty="0"/>
              <a:t>运行</a:t>
            </a:r>
            <a:endParaRPr lang="zh-CN" altLang="en-US" sz="1200" dirty="0"/>
          </a:p>
        </p:txBody>
      </p:sp>
      <p:sp>
        <p:nvSpPr>
          <p:cNvPr id="100" name="TextBox 160"/>
          <p:cNvSpPr txBox="1"/>
          <p:nvPr/>
        </p:nvSpPr>
        <p:spPr>
          <a:xfrm>
            <a:off x="3696472" y="565408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合同</a:t>
            </a:r>
            <a:endParaRPr lang="en-US" altLang="zh-CN" sz="1200" dirty="0"/>
          </a:p>
          <a:p>
            <a:r>
              <a:rPr lang="zh-CN" altLang="en-US" sz="1200" dirty="0"/>
              <a:t>管理</a:t>
            </a:r>
            <a:endParaRPr lang="zh-CN" altLang="en-US" sz="1200" dirty="0"/>
          </a:p>
        </p:txBody>
      </p:sp>
      <p:sp>
        <p:nvSpPr>
          <p:cNvPr id="101" name="TextBox 161"/>
          <p:cNvSpPr txBox="1"/>
          <p:nvPr/>
        </p:nvSpPr>
        <p:spPr>
          <a:xfrm>
            <a:off x="4357137" y="5654087"/>
            <a:ext cx="430727"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200" dirty="0"/>
              <a:t>…</a:t>
            </a:r>
            <a:endParaRPr lang="en-US" altLang="zh-CN" sz="1200" dirty="0"/>
          </a:p>
          <a:p>
            <a:r>
              <a:rPr lang="en-US" altLang="zh-CN" sz="1200" dirty="0"/>
              <a:t>..</a:t>
            </a:r>
            <a:endParaRPr lang="zh-CN" altLang="en-US" sz="1200" dirty="0"/>
          </a:p>
        </p:txBody>
      </p:sp>
      <p:cxnSp>
        <p:nvCxnSpPr>
          <p:cNvPr id="102" name="直接箭头连接符 9"/>
          <p:cNvCxnSpPr>
            <a:cxnSpLocks noChangeShapeType="1"/>
          </p:cNvCxnSpPr>
          <p:nvPr/>
        </p:nvCxnSpPr>
        <p:spPr bwMode="auto">
          <a:xfrm rot="16500000" flipH="1">
            <a:off x="2640594" y="5447392"/>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03" name="直接箭头连接符 12"/>
          <p:cNvCxnSpPr>
            <a:cxnSpLocks noChangeShapeType="1"/>
          </p:cNvCxnSpPr>
          <p:nvPr/>
        </p:nvCxnSpPr>
        <p:spPr bwMode="auto">
          <a:xfrm rot="16500000" flipH="1">
            <a:off x="3213244" y="5447392"/>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04" name="直接箭头连接符 15"/>
          <p:cNvCxnSpPr>
            <a:cxnSpLocks noChangeShapeType="1"/>
          </p:cNvCxnSpPr>
          <p:nvPr/>
        </p:nvCxnSpPr>
        <p:spPr bwMode="auto">
          <a:xfrm rot="16500000" flipH="1">
            <a:off x="3782903" y="5448112"/>
            <a:ext cx="343202" cy="3168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05" name="直接箭头连接符 18"/>
          <p:cNvCxnSpPr>
            <a:cxnSpLocks noChangeShapeType="1"/>
          </p:cNvCxnSpPr>
          <p:nvPr/>
        </p:nvCxnSpPr>
        <p:spPr bwMode="auto">
          <a:xfrm rot="16500000" flipH="1">
            <a:off x="4359684" y="5447392"/>
            <a:ext cx="343202" cy="3312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106" name="TextBox 167"/>
          <p:cNvSpPr txBox="1"/>
          <p:nvPr/>
        </p:nvSpPr>
        <p:spPr>
          <a:xfrm>
            <a:off x="5108330" y="4852052"/>
            <a:ext cx="963424"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200" b="1" dirty="0">
                <a:solidFill>
                  <a:schemeClr val="tx1"/>
                </a:solidFill>
                <a:latin typeface="微软雅黑" panose="020B0503020204020204" charset="-122"/>
                <a:ea typeface="微软雅黑" panose="020B0503020204020204" charset="-122"/>
              </a:rPr>
              <a:t>二级</a:t>
            </a:r>
            <a:endParaRPr lang="en-US" altLang="zh-CN" sz="1200" b="1" dirty="0">
              <a:solidFill>
                <a:schemeClr val="tx1"/>
              </a:solidFill>
              <a:latin typeface="微软雅黑" panose="020B0503020204020204" charset="-122"/>
              <a:ea typeface="微软雅黑" panose="020B0503020204020204" charset="-122"/>
            </a:endParaRPr>
          </a:p>
          <a:p>
            <a:pPr algn="ctr"/>
            <a:r>
              <a:rPr lang="zh-CN" altLang="en-US" sz="1200" b="1" dirty="0">
                <a:solidFill>
                  <a:schemeClr val="tx1"/>
                </a:solidFill>
                <a:latin typeface="微软雅黑" panose="020B0503020204020204" charset="-122"/>
                <a:ea typeface="微软雅黑" panose="020B0503020204020204" charset="-122"/>
              </a:rPr>
              <a:t>单位</a:t>
            </a:r>
            <a:endParaRPr lang="en-US" altLang="zh-CN" sz="1200" b="1" dirty="0">
              <a:solidFill>
                <a:schemeClr val="tx1"/>
              </a:solidFill>
              <a:latin typeface="微软雅黑" panose="020B0503020204020204" charset="-122"/>
              <a:ea typeface="微软雅黑" panose="020B0503020204020204" charset="-122"/>
            </a:endParaRPr>
          </a:p>
        </p:txBody>
      </p:sp>
      <p:sp>
        <p:nvSpPr>
          <p:cNvPr id="107" name="TextBox 168"/>
          <p:cNvSpPr txBox="1"/>
          <p:nvPr/>
        </p:nvSpPr>
        <p:spPr>
          <a:xfrm>
            <a:off x="6165404" y="4852052"/>
            <a:ext cx="831541"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200" b="1" dirty="0">
                <a:solidFill>
                  <a:schemeClr val="tx1"/>
                </a:solidFill>
                <a:latin typeface="微软雅黑" panose="020B0503020204020204" charset="-122"/>
                <a:ea typeface="微软雅黑" panose="020B0503020204020204" charset="-122"/>
              </a:rPr>
              <a:t>二级</a:t>
            </a:r>
            <a:endParaRPr lang="en-US" altLang="zh-CN" sz="1200" b="1" dirty="0">
              <a:solidFill>
                <a:schemeClr val="tx1"/>
              </a:solidFill>
              <a:latin typeface="微软雅黑" panose="020B0503020204020204" charset="-122"/>
              <a:ea typeface="微软雅黑" panose="020B0503020204020204" charset="-122"/>
            </a:endParaRPr>
          </a:p>
          <a:p>
            <a:pPr algn="ctr"/>
            <a:r>
              <a:rPr lang="zh-CN" altLang="en-US" sz="1200" b="1" dirty="0">
                <a:solidFill>
                  <a:schemeClr val="tx1"/>
                </a:solidFill>
                <a:latin typeface="微软雅黑" panose="020B0503020204020204" charset="-122"/>
                <a:ea typeface="微软雅黑" panose="020B0503020204020204" charset="-122"/>
              </a:rPr>
              <a:t>单位</a:t>
            </a:r>
            <a:endParaRPr lang="zh-CN" altLang="en-US" sz="1200" b="1" dirty="0">
              <a:solidFill>
                <a:schemeClr val="tx1"/>
              </a:solidFill>
              <a:latin typeface="微软雅黑" panose="020B0503020204020204" charset="-122"/>
              <a:ea typeface="微软雅黑" panose="020B0503020204020204" charset="-122"/>
            </a:endParaRPr>
          </a:p>
        </p:txBody>
      </p:sp>
      <p:sp>
        <p:nvSpPr>
          <p:cNvPr id="108" name="TextBox 169"/>
          <p:cNvSpPr txBox="1"/>
          <p:nvPr/>
        </p:nvSpPr>
        <p:spPr>
          <a:xfrm>
            <a:off x="7145505" y="4862562"/>
            <a:ext cx="882719"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200" b="1" dirty="0">
                <a:solidFill>
                  <a:schemeClr val="tx1"/>
                </a:solidFill>
                <a:latin typeface="微软雅黑" panose="020B0503020204020204" charset="-122"/>
                <a:ea typeface="微软雅黑" panose="020B0503020204020204" charset="-122"/>
              </a:rPr>
              <a:t>二级</a:t>
            </a:r>
            <a:endParaRPr lang="en-US" altLang="zh-CN" sz="1200" b="1" dirty="0">
              <a:solidFill>
                <a:schemeClr val="tx1"/>
              </a:solidFill>
              <a:latin typeface="微软雅黑" panose="020B0503020204020204" charset="-122"/>
              <a:ea typeface="微软雅黑" panose="020B0503020204020204" charset="-122"/>
            </a:endParaRPr>
          </a:p>
          <a:p>
            <a:pPr algn="ctr"/>
            <a:r>
              <a:rPr lang="zh-CN" altLang="en-US" sz="1200" b="1" dirty="0">
                <a:solidFill>
                  <a:schemeClr val="tx1"/>
                </a:solidFill>
                <a:latin typeface="微软雅黑" panose="020B0503020204020204" charset="-122"/>
                <a:ea typeface="微软雅黑" panose="020B0503020204020204" charset="-122"/>
              </a:rPr>
              <a:t>单位</a:t>
            </a:r>
            <a:endParaRPr lang="zh-CN" altLang="en-US" sz="1200" b="1" dirty="0">
              <a:solidFill>
                <a:schemeClr val="tx1"/>
              </a:solidFill>
              <a:latin typeface="微软雅黑" panose="020B0503020204020204" charset="-122"/>
              <a:ea typeface="微软雅黑" panose="020B0503020204020204" charset="-122"/>
            </a:endParaRPr>
          </a:p>
        </p:txBody>
      </p:sp>
      <p:sp>
        <p:nvSpPr>
          <p:cNvPr id="109" name="TextBox 170"/>
          <p:cNvSpPr txBox="1"/>
          <p:nvPr/>
        </p:nvSpPr>
        <p:spPr>
          <a:xfrm>
            <a:off x="8196094" y="4862562"/>
            <a:ext cx="1025324"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200" b="1" dirty="0">
                <a:solidFill>
                  <a:schemeClr val="tx1"/>
                </a:solidFill>
                <a:latin typeface="微软雅黑" panose="020B0503020204020204" charset="-122"/>
                <a:ea typeface="微软雅黑" panose="020B0503020204020204" charset="-122"/>
              </a:rPr>
              <a:t>二级</a:t>
            </a:r>
            <a:endParaRPr lang="en-US" altLang="zh-CN" sz="1200" b="1" dirty="0">
              <a:solidFill>
                <a:schemeClr val="tx1"/>
              </a:solidFill>
              <a:latin typeface="微软雅黑" panose="020B0503020204020204" charset="-122"/>
              <a:ea typeface="微软雅黑" panose="020B0503020204020204" charset="-122"/>
            </a:endParaRPr>
          </a:p>
          <a:p>
            <a:pPr algn="ctr"/>
            <a:r>
              <a:rPr lang="zh-CN" altLang="en-US" sz="1200" b="1" dirty="0">
                <a:solidFill>
                  <a:schemeClr val="tx1"/>
                </a:solidFill>
                <a:latin typeface="微软雅黑" panose="020B0503020204020204" charset="-122"/>
                <a:ea typeface="微软雅黑" panose="020B0503020204020204" charset="-122"/>
              </a:rPr>
              <a:t>单位</a:t>
            </a:r>
            <a:endParaRPr lang="zh-CN" altLang="en-US" sz="1200" b="1" dirty="0">
              <a:solidFill>
                <a:schemeClr val="tx1"/>
              </a:solidFill>
              <a:latin typeface="微软雅黑" panose="020B0503020204020204" charset="-122"/>
              <a:ea typeface="微软雅黑" panose="020B0503020204020204" charset="-122"/>
            </a:endParaRPr>
          </a:p>
        </p:txBody>
      </p:sp>
      <p:sp>
        <p:nvSpPr>
          <p:cNvPr id="110" name="TextBox 172"/>
          <p:cNvSpPr txBox="1"/>
          <p:nvPr/>
        </p:nvSpPr>
        <p:spPr>
          <a:xfrm>
            <a:off x="9377225" y="4862562"/>
            <a:ext cx="637364"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200" b="1" dirty="0">
                <a:solidFill>
                  <a:schemeClr val="tx1"/>
                </a:solidFill>
                <a:latin typeface="微软雅黑" panose="020B0503020204020204" charset="-122"/>
                <a:ea typeface="微软雅黑" panose="020B0503020204020204" charset="-122"/>
              </a:rPr>
              <a:t>…</a:t>
            </a:r>
            <a:endParaRPr lang="en-US" altLang="zh-CN" sz="1200" b="1" dirty="0">
              <a:solidFill>
                <a:schemeClr val="tx1"/>
              </a:solidFill>
              <a:latin typeface="微软雅黑" panose="020B0503020204020204" charset="-122"/>
              <a:ea typeface="微软雅黑" panose="020B0503020204020204" charset="-122"/>
            </a:endParaRPr>
          </a:p>
          <a:p>
            <a:pPr algn="ctr"/>
            <a:r>
              <a:rPr lang="en-US" altLang="zh-CN" sz="1200" b="1" dirty="0">
                <a:solidFill>
                  <a:schemeClr val="tx1"/>
                </a:solidFill>
                <a:latin typeface="微软雅黑" panose="020B0503020204020204" charset="-122"/>
                <a:ea typeface="微软雅黑" panose="020B0503020204020204" charset="-122"/>
              </a:rPr>
              <a:t>…</a:t>
            </a:r>
            <a:endParaRPr lang="zh-CN" altLang="en-US" sz="1200" b="1" dirty="0">
              <a:solidFill>
                <a:schemeClr val="tx1"/>
              </a:solidFill>
              <a:latin typeface="微软雅黑" panose="020B0503020204020204" charset="-122"/>
              <a:ea typeface="微软雅黑" panose="020B0503020204020204" charset="-122"/>
            </a:endParaRPr>
          </a:p>
        </p:txBody>
      </p:sp>
      <p:cxnSp>
        <p:nvCxnSpPr>
          <p:cNvPr id="111" name="直接箭头连接符 21"/>
          <p:cNvCxnSpPr>
            <a:cxnSpLocks noChangeShapeType="1"/>
          </p:cNvCxnSpPr>
          <p:nvPr/>
        </p:nvCxnSpPr>
        <p:spPr bwMode="auto">
          <a:xfrm rot="16500000" flipH="1">
            <a:off x="5103159" y="5459700"/>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12" name="直接箭头连接符 24"/>
          <p:cNvCxnSpPr>
            <a:cxnSpLocks noChangeShapeType="1"/>
          </p:cNvCxnSpPr>
          <p:nvPr/>
        </p:nvCxnSpPr>
        <p:spPr bwMode="auto">
          <a:xfrm rot="16500000" flipH="1">
            <a:off x="6346633" y="5436070"/>
            <a:ext cx="343202" cy="3312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13" name="直接箭头连接符 27"/>
          <p:cNvCxnSpPr>
            <a:cxnSpLocks noChangeShapeType="1"/>
          </p:cNvCxnSpPr>
          <p:nvPr/>
        </p:nvCxnSpPr>
        <p:spPr bwMode="auto">
          <a:xfrm rot="16500000" flipH="1">
            <a:off x="7028718" y="5447330"/>
            <a:ext cx="343202" cy="3312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14" name="直接箭头连接符 33"/>
          <p:cNvCxnSpPr>
            <a:cxnSpLocks noChangeShapeType="1"/>
          </p:cNvCxnSpPr>
          <p:nvPr/>
        </p:nvCxnSpPr>
        <p:spPr bwMode="auto">
          <a:xfrm rot="16500000" flipH="1">
            <a:off x="8884258" y="5446703"/>
            <a:ext cx="343202" cy="3312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15" name="直接箭头连接符 30"/>
          <p:cNvCxnSpPr>
            <a:cxnSpLocks noChangeShapeType="1"/>
          </p:cNvCxnSpPr>
          <p:nvPr/>
        </p:nvCxnSpPr>
        <p:spPr bwMode="auto">
          <a:xfrm rot="16500000" flipH="1">
            <a:off x="8157160" y="5448700"/>
            <a:ext cx="343202" cy="3168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116" name="TextBox 173"/>
          <p:cNvSpPr txBox="1"/>
          <p:nvPr/>
        </p:nvSpPr>
        <p:spPr>
          <a:xfrm>
            <a:off x="4991630" y="565408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1200" dirty="0"/>
              <a:t>金融</a:t>
            </a:r>
            <a:endParaRPr lang="en-US" altLang="zh-CN" sz="1200" dirty="0"/>
          </a:p>
          <a:p>
            <a:pPr algn="ctr"/>
            <a:r>
              <a:rPr lang="en-US" altLang="zh-CN" sz="1200" dirty="0"/>
              <a:t>    </a:t>
            </a:r>
            <a:endParaRPr lang="en-US" altLang="zh-CN" sz="1200" dirty="0"/>
          </a:p>
        </p:txBody>
      </p:sp>
      <p:sp>
        <p:nvSpPr>
          <p:cNvPr id="117" name="TextBox 174"/>
          <p:cNvSpPr txBox="1"/>
          <p:nvPr/>
        </p:nvSpPr>
        <p:spPr>
          <a:xfrm>
            <a:off x="5537637" y="5654087"/>
            <a:ext cx="575799"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1200" dirty="0"/>
              <a:t>医疗</a:t>
            </a:r>
            <a:r>
              <a:rPr lang="en-US" altLang="zh-CN" sz="1200" dirty="0"/>
              <a:t>  </a:t>
            </a:r>
            <a:endParaRPr lang="en-US" altLang="zh-CN" sz="1200" dirty="0"/>
          </a:p>
          <a:p>
            <a:pPr algn="ctr"/>
            <a:endParaRPr lang="en-US" altLang="zh-CN" sz="1200" dirty="0"/>
          </a:p>
        </p:txBody>
      </p:sp>
      <p:sp>
        <p:nvSpPr>
          <p:cNvPr id="118" name="TextBox 175"/>
          <p:cNvSpPr txBox="1"/>
          <p:nvPr/>
        </p:nvSpPr>
        <p:spPr>
          <a:xfrm>
            <a:off x="6239976" y="5654087"/>
            <a:ext cx="528060" cy="461665"/>
          </a:xfrm>
          <a:prstGeom prst="rect">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200" dirty="0"/>
              <a:t>智慧城市</a:t>
            </a:r>
            <a:endParaRPr lang="en-US" altLang="zh-CN" sz="1200" dirty="0"/>
          </a:p>
        </p:txBody>
      </p:sp>
      <p:cxnSp>
        <p:nvCxnSpPr>
          <p:cNvPr id="119" name="直接箭头连接符 21"/>
          <p:cNvCxnSpPr>
            <a:cxnSpLocks noChangeShapeType="1"/>
          </p:cNvCxnSpPr>
          <p:nvPr/>
        </p:nvCxnSpPr>
        <p:spPr bwMode="auto">
          <a:xfrm rot="16500000" flipH="1">
            <a:off x="5653931" y="5470205"/>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120" name="TextBox 177"/>
          <p:cNvSpPr txBox="1"/>
          <p:nvPr/>
        </p:nvSpPr>
        <p:spPr>
          <a:xfrm>
            <a:off x="6948100" y="565408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1200" dirty="0"/>
              <a:t>电子</a:t>
            </a:r>
            <a:endParaRPr lang="en-US" altLang="zh-CN" sz="1200" dirty="0"/>
          </a:p>
          <a:p>
            <a:pPr algn="ctr"/>
            <a:r>
              <a:rPr lang="zh-CN" altLang="en-US" sz="1200" dirty="0"/>
              <a:t>商务</a:t>
            </a:r>
            <a:endParaRPr lang="en-US" altLang="zh-CN" sz="1200" dirty="0"/>
          </a:p>
        </p:txBody>
      </p:sp>
      <p:sp>
        <p:nvSpPr>
          <p:cNvPr id="121" name="TextBox 178"/>
          <p:cNvSpPr txBox="1"/>
          <p:nvPr/>
        </p:nvSpPr>
        <p:spPr>
          <a:xfrm>
            <a:off x="7582265" y="5654087"/>
            <a:ext cx="399468"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sz="1200" dirty="0"/>
              <a:t>……</a:t>
            </a:r>
            <a:endParaRPr lang="en-US" altLang="zh-CN" sz="1200" dirty="0"/>
          </a:p>
          <a:p>
            <a:pPr algn="ctr"/>
            <a:r>
              <a:rPr lang="en-US" altLang="zh-CN" sz="1200" dirty="0"/>
              <a:t>……</a:t>
            </a:r>
            <a:endParaRPr lang="en-US" altLang="zh-CN" sz="1200" dirty="0"/>
          </a:p>
        </p:txBody>
      </p:sp>
      <p:cxnSp>
        <p:nvCxnSpPr>
          <p:cNvPr id="122" name="直接箭头连接符 27"/>
          <p:cNvCxnSpPr>
            <a:cxnSpLocks noChangeShapeType="1"/>
          </p:cNvCxnSpPr>
          <p:nvPr/>
        </p:nvCxnSpPr>
        <p:spPr bwMode="auto">
          <a:xfrm rot="16500000" flipH="1">
            <a:off x="7583792" y="5469423"/>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123" name="TextBox 180"/>
          <p:cNvSpPr txBox="1"/>
          <p:nvPr/>
        </p:nvSpPr>
        <p:spPr>
          <a:xfrm>
            <a:off x="8172236" y="5651600"/>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1200" dirty="0"/>
              <a:t>人力</a:t>
            </a:r>
            <a:endParaRPr lang="en-US" altLang="zh-CN" sz="1200" dirty="0"/>
          </a:p>
          <a:p>
            <a:pPr algn="ctr"/>
            <a:r>
              <a:rPr lang="zh-CN" altLang="en-US" sz="1200" dirty="0"/>
              <a:t>资源</a:t>
            </a:r>
            <a:endParaRPr lang="zh-CN" altLang="en-US" sz="1200" dirty="0"/>
          </a:p>
        </p:txBody>
      </p:sp>
      <p:sp>
        <p:nvSpPr>
          <p:cNvPr id="124" name="TextBox 181"/>
          <p:cNvSpPr txBox="1"/>
          <p:nvPr/>
        </p:nvSpPr>
        <p:spPr>
          <a:xfrm>
            <a:off x="8759917" y="5651600"/>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1200" dirty="0"/>
              <a:t>内外</a:t>
            </a:r>
            <a:endParaRPr lang="en-US" altLang="zh-CN" sz="1200" dirty="0"/>
          </a:p>
          <a:p>
            <a:pPr algn="ctr"/>
            <a:r>
              <a:rPr lang="zh-CN" altLang="en-US" sz="1200" dirty="0"/>
              <a:t>网</a:t>
            </a:r>
            <a:endParaRPr lang="zh-CN" altLang="en-US" sz="1200" dirty="0"/>
          </a:p>
        </p:txBody>
      </p:sp>
      <p:cxnSp>
        <p:nvCxnSpPr>
          <p:cNvPr id="125" name="直接箭头连接符 18"/>
          <p:cNvCxnSpPr>
            <a:cxnSpLocks noChangeShapeType="1"/>
          </p:cNvCxnSpPr>
          <p:nvPr/>
        </p:nvCxnSpPr>
        <p:spPr bwMode="auto">
          <a:xfrm rot="16500000" flipH="1">
            <a:off x="5073989" y="4002926"/>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26" name="直接箭头连接符 18"/>
          <p:cNvCxnSpPr>
            <a:cxnSpLocks noChangeShapeType="1"/>
          </p:cNvCxnSpPr>
          <p:nvPr/>
        </p:nvCxnSpPr>
        <p:spPr bwMode="auto">
          <a:xfrm rot="16500000" flipH="1">
            <a:off x="5040969" y="3143136"/>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27" name="直接箭头连接符 27"/>
          <p:cNvCxnSpPr>
            <a:cxnSpLocks noChangeShapeType="1"/>
          </p:cNvCxnSpPr>
          <p:nvPr/>
        </p:nvCxnSpPr>
        <p:spPr bwMode="auto">
          <a:xfrm rot="16500000" flipH="1">
            <a:off x="8538226" y="4049938"/>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28" name="直接箭头连接符 30"/>
          <p:cNvCxnSpPr>
            <a:cxnSpLocks noChangeShapeType="1"/>
          </p:cNvCxnSpPr>
          <p:nvPr/>
        </p:nvCxnSpPr>
        <p:spPr bwMode="auto">
          <a:xfrm rot="16500000" flipH="1">
            <a:off x="9125003" y="4050658"/>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29" name="直接箭头连接符 33"/>
          <p:cNvCxnSpPr>
            <a:cxnSpLocks noChangeShapeType="1"/>
          </p:cNvCxnSpPr>
          <p:nvPr/>
        </p:nvCxnSpPr>
        <p:spPr bwMode="auto">
          <a:xfrm rot="16500000" flipH="1">
            <a:off x="9660718" y="4049938"/>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30" name="直接箭头连接符 27"/>
          <p:cNvCxnSpPr>
            <a:cxnSpLocks noChangeShapeType="1"/>
          </p:cNvCxnSpPr>
          <p:nvPr/>
        </p:nvCxnSpPr>
        <p:spPr bwMode="auto">
          <a:xfrm rot="16500000" flipH="1">
            <a:off x="8505206" y="3190148"/>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31" name="直接箭头连接符 30"/>
          <p:cNvCxnSpPr>
            <a:cxnSpLocks noChangeShapeType="1"/>
          </p:cNvCxnSpPr>
          <p:nvPr/>
        </p:nvCxnSpPr>
        <p:spPr bwMode="auto">
          <a:xfrm rot="16500000" flipH="1">
            <a:off x="9080553" y="3190868"/>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32" name="直接箭头连接符 33"/>
          <p:cNvCxnSpPr>
            <a:cxnSpLocks noChangeShapeType="1"/>
          </p:cNvCxnSpPr>
          <p:nvPr/>
        </p:nvCxnSpPr>
        <p:spPr bwMode="auto">
          <a:xfrm rot="16500000" flipH="1">
            <a:off x="9616268" y="3190148"/>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133" name="上下箭头 72"/>
          <p:cNvSpPr>
            <a:spLocks noChangeArrowheads="1"/>
          </p:cNvSpPr>
          <p:nvPr/>
        </p:nvSpPr>
        <p:spPr bwMode="auto">
          <a:xfrm>
            <a:off x="7523054" y="4448849"/>
            <a:ext cx="195842" cy="437205"/>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134" name="上下箭头 72"/>
          <p:cNvSpPr>
            <a:spLocks noChangeArrowheads="1"/>
          </p:cNvSpPr>
          <p:nvPr/>
        </p:nvSpPr>
        <p:spPr bwMode="auto">
          <a:xfrm>
            <a:off x="5500729" y="4448849"/>
            <a:ext cx="195842" cy="437205"/>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135" name="上下箭头 72"/>
          <p:cNvSpPr>
            <a:spLocks noChangeArrowheads="1"/>
          </p:cNvSpPr>
          <p:nvPr/>
        </p:nvSpPr>
        <p:spPr bwMode="auto">
          <a:xfrm>
            <a:off x="6409102" y="4448849"/>
            <a:ext cx="195842" cy="437205"/>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136" name="上下箭头 72"/>
          <p:cNvSpPr>
            <a:spLocks noChangeArrowheads="1"/>
          </p:cNvSpPr>
          <p:nvPr/>
        </p:nvSpPr>
        <p:spPr bwMode="auto">
          <a:xfrm>
            <a:off x="8623048" y="4448849"/>
            <a:ext cx="195842" cy="437205"/>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137" name="上下箭头 72"/>
          <p:cNvSpPr>
            <a:spLocks noChangeArrowheads="1"/>
          </p:cNvSpPr>
          <p:nvPr/>
        </p:nvSpPr>
        <p:spPr bwMode="auto">
          <a:xfrm>
            <a:off x="9592027" y="4448849"/>
            <a:ext cx="195842" cy="437205"/>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139" name="上箭头 95"/>
          <p:cNvSpPr/>
          <p:nvPr/>
        </p:nvSpPr>
        <p:spPr>
          <a:xfrm>
            <a:off x="836142" y="2122751"/>
            <a:ext cx="742605" cy="4176921"/>
          </a:xfrm>
          <a:prstGeom prst="upArrow">
            <a:avLst/>
          </a:prstGeom>
          <a:gradFill flip="none" rotWithShape="1">
            <a:gsLst>
              <a:gs pos="0">
                <a:srgbClr val="00B0F0">
                  <a:alpha val="0"/>
                </a:srgbClr>
              </a:gs>
              <a:gs pos="100000">
                <a:srgbClr val="00B0F0"/>
              </a:gs>
            </a:gsLst>
            <a:lin ang="16200000" scaled="1"/>
            <a:tileRect/>
          </a:gradFill>
          <a:ln w="12700" algn="ctr">
            <a:noFill/>
            <a:miter lim="800000"/>
          </a:ln>
        </p:spPr>
        <p:txBody>
          <a:bodyPr lIns="45720" rIns="45720" anchor="ctr"/>
          <a:lstStyle/>
          <a:p>
            <a:pPr algn="ctr" fontAlgn="base">
              <a:lnSpc>
                <a:spcPct val="104000"/>
              </a:lnSpc>
              <a:spcBef>
                <a:spcPct val="20000"/>
              </a:spcBef>
              <a:spcAft>
                <a:spcPct val="0"/>
              </a:spcAft>
              <a:buClr>
                <a:srgbClr val="000099"/>
              </a:buClr>
              <a:buSzPct val="50000"/>
              <a:buFont typeface="Wingdings" panose="05000000000000000000" pitchFamily="2" charset="2"/>
            </a:pPr>
            <a:r>
              <a:rPr lang="zh-CN" altLang="en-US" dirty="0">
                <a:solidFill>
                  <a:srgbClr val="FFFFFF"/>
                </a:solidFill>
                <a:latin typeface="微软雅黑" panose="020B0503020204020204" charset="-122"/>
                <a:ea typeface="微软雅黑" panose="020B0503020204020204" charset="-122"/>
                <a:cs typeface="微软雅黑" panose="020B0503020204020204" charset="-122"/>
              </a:rPr>
              <a:t>纵向打通跨级集成</a:t>
            </a:r>
            <a:endParaRPr lang="zh-CN" altLang="en-US"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41" name="上箭头 95"/>
          <p:cNvSpPr/>
          <p:nvPr/>
        </p:nvSpPr>
        <p:spPr>
          <a:xfrm rot="5400000">
            <a:off x="5637201" y="2493215"/>
            <a:ext cx="742605" cy="8012169"/>
          </a:xfrm>
          <a:prstGeom prst="upArrow">
            <a:avLst/>
          </a:prstGeom>
          <a:gradFill flip="none" rotWithShape="1">
            <a:gsLst>
              <a:gs pos="0">
                <a:srgbClr val="00B0F0">
                  <a:alpha val="0"/>
                </a:srgbClr>
              </a:gs>
              <a:gs pos="100000">
                <a:srgbClr val="00B0F0"/>
              </a:gs>
            </a:gsLst>
            <a:lin ang="16200000" scaled="1"/>
            <a:tileRect/>
          </a:gradFill>
          <a:ln w="12700" algn="ctr">
            <a:noFill/>
            <a:miter lim="800000"/>
          </a:ln>
        </p:spPr>
        <p:txBody>
          <a:bodyPr vert="vert270" lIns="45720" rIns="45720" anchor="ctr"/>
          <a:lstStyle/>
          <a:p>
            <a:pPr algn="ctr" fontAlgn="base">
              <a:lnSpc>
                <a:spcPct val="104000"/>
              </a:lnSpc>
              <a:spcBef>
                <a:spcPct val="20000"/>
              </a:spcBef>
              <a:spcAft>
                <a:spcPct val="0"/>
              </a:spcAft>
              <a:buClr>
                <a:srgbClr val="000099"/>
              </a:buClr>
              <a:buSzPct val="50000"/>
              <a:buFont typeface="Wingdings" panose="05000000000000000000" pitchFamily="2" charset="2"/>
            </a:pPr>
            <a:r>
              <a:rPr lang="zh-CN" altLang="en-US" dirty="0">
                <a:solidFill>
                  <a:srgbClr val="FFFFFF"/>
                </a:solidFill>
                <a:latin typeface="微软雅黑" panose="020B0503020204020204" charset="-122"/>
                <a:ea typeface="微软雅黑" panose="020B0503020204020204" charset="-122"/>
                <a:cs typeface="微软雅黑" panose="020B0503020204020204" charset="-122"/>
              </a:rPr>
              <a:t>横向打通同级内部集成</a:t>
            </a:r>
            <a:endParaRPr lang="zh-CN" altLang="en-US" dirty="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7"/>
          <p:cNvSpPr>
            <a:spLocks noChangeArrowheads="1"/>
          </p:cNvSpPr>
          <p:nvPr/>
        </p:nvSpPr>
        <p:spPr bwMode="blackWhite">
          <a:xfrm>
            <a:off x="4621680" y="1874272"/>
            <a:ext cx="3490913" cy="3255963"/>
          </a:xfrm>
          <a:prstGeom prst="roundRect">
            <a:avLst>
              <a:gd name="adj" fmla="val 16667"/>
            </a:avLst>
          </a:prstGeom>
          <a:noFill/>
          <a:ln w="38100">
            <a:noFill/>
            <a:round/>
          </a:ln>
          <a:effectLst/>
        </p:spPr>
        <p:txBody>
          <a:bodyPr wrap="none" lIns="0" tIns="0" rIns="0" bIns="0"/>
          <a:lstStyle/>
          <a:p>
            <a:pPr eaLnBrk="0" hangingPunct="0">
              <a:buClr>
                <a:srgbClr val="FF3300"/>
              </a:buClr>
              <a:buNone/>
            </a:pPr>
            <a:endParaRPr lang="zh-CN" altLang="en-CA" sz="1400" b="1" dirty="0">
              <a:solidFill>
                <a:srgbClr val="000000"/>
              </a:solidFill>
              <a:latin typeface="微软雅黑" panose="020B0503020204020204" charset="-122"/>
              <a:ea typeface="微软雅黑" panose="020B0503020204020204" charset="-122"/>
              <a:cs typeface="Arial" panose="020B0604020202020204" pitchFamily="34" charset="0"/>
            </a:endParaRPr>
          </a:p>
        </p:txBody>
      </p:sp>
      <p:sp>
        <p:nvSpPr>
          <p:cNvPr id="3" name="AutoShape 18"/>
          <p:cNvSpPr>
            <a:spLocks noChangeArrowheads="1"/>
          </p:cNvSpPr>
          <p:nvPr/>
        </p:nvSpPr>
        <p:spPr bwMode="auto">
          <a:xfrm rot="6804945" flipV="1">
            <a:off x="4934806" y="2697093"/>
            <a:ext cx="1046163" cy="1188747"/>
          </a:xfrm>
          <a:custGeom>
            <a:avLst/>
            <a:gdLst>
              <a:gd name="G0" fmla="+- 7145 0 0"/>
              <a:gd name="G1" fmla="+- 21600 0 7145"/>
              <a:gd name="G2" fmla="*/ 7145 1 2"/>
              <a:gd name="G3" fmla="+- 21600 0 G2"/>
              <a:gd name="G4" fmla="+/ 7145 21600 2"/>
              <a:gd name="G5" fmla="+/ G1 0 2"/>
              <a:gd name="G6" fmla="*/ 21600 21600 7145"/>
              <a:gd name="G7" fmla="*/ G6 1 2"/>
              <a:gd name="G8" fmla="+- 21600 0 G7"/>
              <a:gd name="G9" fmla="*/ 21600 1 2"/>
              <a:gd name="G10" fmla="+- 7145 0 G9"/>
              <a:gd name="G11" fmla="?: G10 G8 0"/>
              <a:gd name="G12" fmla="?: G10 G7 21600"/>
              <a:gd name="T0" fmla="*/ 18027 w 21600"/>
              <a:gd name="T1" fmla="*/ 10800 h 21600"/>
              <a:gd name="T2" fmla="*/ 10800 w 21600"/>
              <a:gd name="T3" fmla="*/ 21600 h 21600"/>
              <a:gd name="T4" fmla="*/ 3573 w 21600"/>
              <a:gd name="T5" fmla="*/ 10800 h 21600"/>
              <a:gd name="T6" fmla="*/ 10800 w 21600"/>
              <a:gd name="T7" fmla="*/ 0 h 21600"/>
              <a:gd name="T8" fmla="*/ 5373 w 21600"/>
              <a:gd name="T9" fmla="*/ 5373 h 21600"/>
              <a:gd name="T10" fmla="*/ 16227 w 21600"/>
              <a:gd name="T11" fmla="*/ 16227 h 21600"/>
            </a:gdLst>
            <a:ahLst/>
            <a:cxnLst>
              <a:cxn ang="0">
                <a:pos x="T0" y="T1"/>
              </a:cxn>
              <a:cxn ang="0">
                <a:pos x="T2" y="T3"/>
              </a:cxn>
              <a:cxn ang="0">
                <a:pos x="T4" y="T5"/>
              </a:cxn>
              <a:cxn ang="0">
                <a:pos x="T6" y="T7"/>
              </a:cxn>
            </a:cxnLst>
            <a:rect l="T8" t="T9" r="T10" b="T11"/>
            <a:pathLst>
              <a:path w="21600" h="21600">
                <a:moveTo>
                  <a:pt x="0" y="0"/>
                </a:moveTo>
                <a:lnTo>
                  <a:pt x="7145" y="21600"/>
                </a:lnTo>
                <a:lnTo>
                  <a:pt x="14455" y="21600"/>
                </a:lnTo>
                <a:lnTo>
                  <a:pt x="21600" y="0"/>
                </a:lnTo>
                <a:close/>
              </a:path>
            </a:pathLst>
          </a:custGeom>
          <a:gradFill rotWithShape="0">
            <a:gsLst>
              <a:gs pos="0">
                <a:srgbClr val="7889FB"/>
              </a:gs>
              <a:gs pos="100000">
                <a:srgbClr val="FFFFFF"/>
              </a:gs>
            </a:gsLst>
            <a:lin ang="0" scaled="1"/>
          </a:gra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4" name="AutoShape 19"/>
          <p:cNvSpPr>
            <a:spLocks noChangeArrowheads="1"/>
          </p:cNvSpPr>
          <p:nvPr/>
        </p:nvSpPr>
        <p:spPr bwMode="auto">
          <a:xfrm rot="6921152" flipH="1">
            <a:off x="6847094" y="3772015"/>
            <a:ext cx="1046163" cy="1711325"/>
          </a:xfrm>
          <a:custGeom>
            <a:avLst/>
            <a:gdLst>
              <a:gd name="G0" fmla="+- 7145 0 0"/>
              <a:gd name="G1" fmla="+- 21600 0 7145"/>
              <a:gd name="G2" fmla="*/ 7145 1 2"/>
              <a:gd name="G3" fmla="+- 21600 0 G2"/>
              <a:gd name="G4" fmla="+/ 7145 21600 2"/>
              <a:gd name="G5" fmla="+/ G1 0 2"/>
              <a:gd name="G6" fmla="*/ 21600 21600 7145"/>
              <a:gd name="G7" fmla="*/ G6 1 2"/>
              <a:gd name="G8" fmla="+- 21600 0 G7"/>
              <a:gd name="G9" fmla="*/ 21600 1 2"/>
              <a:gd name="G10" fmla="+- 7145 0 G9"/>
              <a:gd name="G11" fmla="?: G10 G8 0"/>
              <a:gd name="G12" fmla="?: G10 G7 21600"/>
              <a:gd name="T0" fmla="*/ 18027 w 21600"/>
              <a:gd name="T1" fmla="*/ 10800 h 21600"/>
              <a:gd name="T2" fmla="*/ 10800 w 21600"/>
              <a:gd name="T3" fmla="*/ 21600 h 21600"/>
              <a:gd name="T4" fmla="*/ 3573 w 21600"/>
              <a:gd name="T5" fmla="*/ 10800 h 21600"/>
              <a:gd name="T6" fmla="*/ 10800 w 21600"/>
              <a:gd name="T7" fmla="*/ 0 h 21600"/>
              <a:gd name="T8" fmla="*/ 5373 w 21600"/>
              <a:gd name="T9" fmla="*/ 5373 h 21600"/>
              <a:gd name="T10" fmla="*/ 16227 w 21600"/>
              <a:gd name="T11" fmla="*/ 16227 h 21600"/>
            </a:gdLst>
            <a:ahLst/>
            <a:cxnLst>
              <a:cxn ang="0">
                <a:pos x="T0" y="T1"/>
              </a:cxn>
              <a:cxn ang="0">
                <a:pos x="T2" y="T3"/>
              </a:cxn>
              <a:cxn ang="0">
                <a:pos x="T4" y="T5"/>
              </a:cxn>
              <a:cxn ang="0">
                <a:pos x="T6" y="T7"/>
              </a:cxn>
            </a:cxnLst>
            <a:rect l="T8" t="T9" r="T10" b="T11"/>
            <a:pathLst>
              <a:path w="21600" h="21600">
                <a:moveTo>
                  <a:pt x="0" y="0"/>
                </a:moveTo>
                <a:lnTo>
                  <a:pt x="7145" y="21600"/>
                </a:lnTo>
                <a:lnTo>
                  <a:pt x="14455" y="21600"/>
                </a:lnTo>
                <a:lnTo>
                  <a:pt x="21600" y="0"/>
                </a:lnTo>
                <a:close/>
              </a:path>
            </a:pathLst>
          </a:custGeom>
          <a:gradFill rotWithShape="0">
            <a:gsLst>
              <a:gs pos="0">
                <a:srgbClr val="FFFFFF"/>
              </a:gs>
              <a:gs pos="100000">
                <a:srgbClr val="7889FB"/>
              </a:gs>
            </a:gsLst>
            <a:lin ang="0" scaled="1"/>
          </a:gra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5" name="AutoShape 20"/>
          <p:cNvSpPr>
            <a:spLocks noChangeArrowheads="1"/>
          </p:cNvSpPr>
          <p:nvPr/>
        </p:nvSpPr>
        <p:spPr bwMode="auto">
          <a:xfrm rot="14795055" flipH="1" flipV="1">
            <a:off x="6927284" y="2268915"/>
            <a:ext cx="1046162" cy="1711325"/>
          </a:xfrm>
          <a:custGeom>
            <a:avLst/>
            <a:gdLst>
              <a:gd name="G0" fmla="+- 7145 0 0"/>
              <a:gd name="G1" fmla="+- 21600 0 7145"/>
              <a:gd name="G2" fmla="*/ 7145 1 2"/>
              <a:gd name="G3" fmla="+- 21600 0 G2"/>
              <a:gd name="G4" fmla="+/ 7145 21600 2"/>
              <a:gd name="G5" fmla="+/ G1 0 2"/>
              <a:gd name="G6" fmla="*/ 21600 21600 7145"/>
              <a:gd name="G7" fmla="*/ G6 1 2"/>
              <a:gd name="G8" fmla="+- 21600 0 G7"/>
              <a:gd name="G9" fmla="*/ 21600 1 2"/>
              <a:gd name="G10" fmla="+- 7145 0 G9"/>
              <a:gd name="G11" fmla="?: G10 G8 0"/>
              <a:gd name="G12" fmla="?: G10 G7 21600"/>
              <a:gd name="T0" fmla="*/ 18027 w 21600"/>
              <a:gd name="T1" fmla="*/ 10800 h 21600"/>
              <a:gd name="T2" fmla="*/ 10800 w 21600"/>
              <a:gd name="T3" fmla="*/ 21600 h 21600"/>
              <a:gd name="T4" fmla="*/ 3573 w 21600"/>
              <a:gd name="T5" fmla="*/ 10800 h 21600"/>
              <a:gd name="T6" fmla="*/ 10800 w 21600"/>
              <a:gd name="T7" fmla="*/ 0 h 21600"/>
              <a:gd name="T8" fmla="*/ 5373 w 21600"/>
              <a:gd name="T9" fmla="*/ 5373 h 21600"/>
              <a:gd name="T10" fmla="*/ 16227 w 21600"/>
              <a:gd name="T11" fmla="*/ 16227 h 21600"/>
            </a:gdLst>
            <a:ahLst/>
            <a:cxnLst>
              <a:cxn ang="0">
                <a:pos x="T0" y="T1"/>
              </a:cxn>
              <a:cxn ang="0">
                <a:pos x="T2" y="T3"/>
              </a:cxn>
              <a:cxn ang="0">
                <a:pos x="T4" y="T5"/>
              </a:cxn>
              <a:cxn ang="0">
                <a:pos x="T6" y="T7"/>
              </a:cxn>
            </a:cxnLst>
            <a:rect l="T8" t="T9" r="T10" b="T11"/>
            <a:pathLst>
              <a:path w="21600" h="21600">
                <a:moveTo>
                  <a:pt x="0" y="0"/>
                </a:moveTo>
                <a:lnTo>
                  <a:pt x="7145" y="21600"/>
                </a:lnTo>
                <a:lnTo>
                  <a:pt x="14455" y="21600"/>
                </a:lnTo>
                <a:lnTo>
                  <a:pt x="21600" y="0"/>
                </a:lnTo>
                <a:close/>
              </a:path>
            </a:pathLst>
          </a:custGeom>
          <a:gradFill rotWithShape="0">
            <a:gsLst>
              <a:gs pos="0">
                <a:srgbClr val="FFFFFF"/>
              </a:gs>
              <a:gs pos="100000">
                <a:srgbClr val="7889FB"/>
              </a:gs>
            </a:gsLst>
            <a:lin ang="0" scaled="1"/>
          </a:gra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6" name="AutoShape 21"/>
          <p:cNvSpPr>
            <a:spLocks noChangeArrowheads="1"/>
          </p:cNvSpPr>
          <p:nvPr/>
        </p:nvSpPr>
        <p:spPr bwMode="auto">
          <a:xfrm rot="14608736">
            <a:off x="4863792" y="3879347"/>
            <a:ext cx="1046163" cy="1299247"/>
          </a:xfrm>
          <a:custGeom>
            <a:avLst/>
            <a:gdLst>
              <a:gd name="G0" fmla="+- 7145 0 0"/>
              <a:gd name="G1" fmla="+- 21600 0 7145"/>
              <a:gd name="G2" fmla="*/ 7145 1 2"/>
              <a:gd name="G3" fmla="+- 21600 0 G2"/>
              <a:gd name="G4" fmla="+/ 7145 21600 2"/>
              <a:gd name="G5" fmla="+/ G1 0 2"/>
              <a:gd name="G6" fmla="*/ 21600 21600 7145"/>
              <a:gd name="G7" fmla="*/ G6 1 2"/>
              <a:gd name="G8" fmla="+- 21600 0 G7"/>
              <a:gd name="G9" fmla="*/ 21600 1 2"/>
              <a:gd name="G10" fmla="+- 7145 0 G9"/>
              <a:gd name="G11" fmla="?: G10 G8 0"/>
              <a:gd name="G12" fmla="?: G10 G7 21600"/>
              <a:gd name="T0" fmla="*/ 18027 w 21600"/>
              <a:gd name="T1" fmla="*/ 10800 h 21600"/>
              <a:gd name="T2" fmla="*/ 10800 w 21600"/>
              <a:gd name="T3" fmla="*/ 21600 h 21600"/>
              <a:gd name="T4" fmla="*/ 3573 w 21600"/>
              <a:gd name="T5" fmla="*/ 10800 h 21600"/>
              <a:gd name="T6" fmla="*/ 10800 w 21600"/>
              <a:gd name="T7" fmla="*/ 0 h 21600"/>
              <a:gd name="T8" fmla="*/ 5373 w 21600"/>
              <a:gd name="T9" fmla="*/ 5373 h 21600"/>
              <a:gd name="T10" fmla="*/ 16227 w 21600"/>
              <a:gd name="T11" fmla="*/ 16227 h 21600"/>
            </a:gdLst>
            <a:ahLst/>
            <a:cxnLst>
              <a:cxn ang="0">
                <a:pos x="T0" y="T1"/>
              </a:cxn>
              <a:cxn ang="0">
                <a:pos x="T2" y="T3"/>
              </a:cxn>
              <a:cxn ang="0">
                <a:pos x="T4" y="T5"/>
              </a:cxn>
              <a:cxn ang="0">
                <a:pos x="T6" y="T7"/>
              </a:cxn>
            </a:cxnLst>
            <a:rect l="T8" t="T9" r="T10" b="T11"/>
            <a:pathLst>
              <a:path w="21600" h="21600">
                <a:moveTo>
                  <a:pt x="0" y="0"/>
                </a:moveTo>
                <a:lnTo>
                  <a:pt x="7145" y="21600"/>
                </a:lnTo>
                <a:lnTo>
                  <a:pt x="14455" y="21600"/>
                </a:lnTo>
                <a:lnTo>
                  <a:pt x="21600" y="0"/>
                </a:lnTo>
                <a:close/>
              </a:path>
            </a:pathLst>
          </a:custGeom>
          <a:gradFill rotWithShape="0">
            <a:gsLst>
              <a:gs pos="0">
                <a:srgbClr val="7889FB"/>
              </a:gs>
              <a:gs pos="100000">
                <a:srgbClr val="FFFFFF"/>
              </a:gs>
            </a:gsLst>
            <a:lin ang="0" scaled="1"/>
          </a:gra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7" name="AutoShape 22"/>
          <p:cNvSpPr>
            <a:spLocks noChangeArrowheads="1"/>
          </p:cNvSpPr>
          <p:nvPr/>
        </p:nvSpPr>
        <p:spPr bwMode="blackWhite">
          <a:xfrm>
            <a:off x="5316956" y="2846168"/>
            <a:ext cx="828000" cy="828000"/>
          </a:xfrm>
          <a:prstGeom prst="plaque">
            <a:avLst>
              <a:gd name="adj" fmla="val 16667"/>
            </a:avLst>
          </a:prstGeom>
        </p:spPr>
        <p:style>
          <a:lnRef idx="1">
            <a:schemeClr val="accent1"/>
          </a:lnRef>
          <a:fillRef idx="3">
            <a:schemeClr val="accent1"/>
          </a:fillRef>
          <a:effectRef idx="2">
            <a:schemeClr val="accent1"/>
          </a:effectRef>
          <a:fontRef idx="minor">
            <a:schemeClr val="lt1"/>
          </a:fontRef>
        </p:style>
        <p:txBody>
          <a:bodyPr tIns="91440" bIns="91440" anchor="ctr"/>
          <a:lstStyle/>
          <a:p>
            <a:pPr algn="ctr" eaLnBrk="0" hangingPunct="0">
              <a:spcBef>
                <a:spcPct val="50000"/>
              </a:spcBef>
              <a:buClr>
                <a:srgbClr val="FF3300"/>
              </a:buClr>
              <a:buNone/>
            </a:pPr>
            <a:r>
              <a:rPr lang="zh-CN" altLang="en-US" sz="1600" b="1" dirty="0">
                <a:latin typeface="微软雅黑" panose="020B0503020204020204" charset="-122"/>
                <a:ea typeface="微软雅黑" panose="020B0503020204020204" charset="-122"/>
                <a:cs typeface="Arial" panose="020B0604020202020204" pitchFamily="34" charset="0"/>
              </a:rPr>
              <a:t>生态适配</a:t>
            </a:r>
            <a:endParaRPr lang="zh-CN" altLang="en-US" sz="1600" b="1" dirty="0">
              <a:latin typeface="微软雅黑" panose="020B0503020204020204" charset="-122"/>
              <a:ea typeface="微软雅黑" panose="020B0503020204020204" charset="-122"/>
              <a:cs typeface="Arial" panose="020B0604020202020204" pitchFamily="34" charset="0"/>
            </a:endParaRPr>
          </a:p>
        </p:txBody>
      </p:sp>
      <p:sp>
        <p:nvSpPr>
          <p:cNvPr id="8" name="AutoShape 23"/>
          <p:cNvSpPr>
            <a:spLocks noChangeArrowheads="1"/>
          </p:cNvSpPr>
          <p:nvPr/>
        </p:nvSpPr>
        <p:spPr bwMode="blackWhite">
          <a:xfrm>
            <a:off x="6535313" y="3888710"/>
            <a:ext cx="828000" cy="828000"/>
          </a:xfrm>
          <a:prstGeom prst="plaque">
            <a:avLst>
              <a:gd name="adj" fmla="val 16667"/>
            </a:avLst>
          </a:prstGeom>
        </p:spPr>
        <p:style>
          <a:lnRef idx="1">
            <a:schemeClr val="accent3"/>
          </a:lnRef>
          <a:fillRef idx="3">
            <a:schemeClr val="accent3"/>
          </a:fillRef>
          <a:effectRef idx="2">
            <a:schemeClr val="accent3"/>
          </a:effectRef>
          <a:fontRef idx="minor">
            <a:schemeClr val="lt1"/>
          </a:fontRef>
        </p:style>
        <p:txBody>
          <a:bodyPr wrap="square" anchor="ctr"/>
          <a:lstStyle/>
          <a:p>
            <a:pPr lvl="0" algn="ctr" eaLnBrk="0" hangingPunct="0">
              <a:spcBef>
                <a:spcPct val="50000"/>
              </a:spcBef>
              <a:buClr>
                <a:srgbClr val="FF3300"/>
              </a:buClr>
              <a:defRPr/>
            </a:pPr>
            <a:r>
              <a:rPr lang="zh-CN" altLang="en-US" sz="1600" b="1" kern="0" dirty="0">
                <a:latin typeface="微软雅黑" panose="020B0503020204020204" charset="-122"/>
                <a:ea typeface="微软雅黑" panose="020B0503020204020204" charset="-122"/>
              </a:rPr>
              <a:t>组织保障</a:t>
            </a:r>
            <a:endParaRPr lang="en-CA" altLang="zh-CN" sz="1600" b="1" kern="0" dirty="0">
              <a:latin typeface="微软雅黑" panose="020B0503020204020204" charset="-122"/>
              <a:ea typeface="微软雅黑" panose="020B0503020204020204" charset="-122"/>
            </a:endParaRPr>
          </a:p>
        </p:txBody>
      </p:sp>
      <p:sp>
        <p:nvSpPr>
          <p:cNvPr id="9" name="AutoShape 24"/>
          <p:cNvSpPr>
            <a:spLocks noChangeArrowheads="1"/>
          </p:cNvSpPr>
          <p:nvPr/>
        </p:nvSpPr>
        <p:spPr bwMode="blackWhite">
          <a:xfrm>
            <a:off x="6519188" y="2846168"/>
            <a:ext cx="828000" cy="828000"/>
          </a:xfrm>
          <a:prstGeom prst="plaque">
            <a:avLst>
              <a:gd name="adj" fmla="val 16667"/>
            </a:avLst>
          </a:prstGeom>
        </p:spPr>
        <p:style>
          <a:lnRef idx="1">
            <a:schemeClr val="accent2"/>
          </a:lnRef>
          <a:fillRef idx="3">
            <a:schemeClr val="accent2"/>
          </a:fillRef>
          <a:effectRef idx="2">
            <a:schemeClr val="accent2"/>
          </a:effectRef>
          <a:fontRef idx="minor">
            <a:schemeClr val="lt1"/>
          </a:fontRef>
        </p:style>
        <p:txBody>
          <a:bodyPr tIns="91440" bIns="91440" anchor="ctr"/>
          <a:lstStyle/>
          <a:p>
            <a:pPr algn="ctr" eaLnBrk="0" hangingPunct="0">
              <a:spcBef>
                <a:spcPct val="50000"/>
              </a:spcBef>
              <a:buClr>
                <a:srgbClr val="FF3300"/>
              </a:buClr>
              <a:buNone/>
            </a:pPr>
            <a:r>
              <a:rPr lang="zh-CN" altLang="en-US" sz="1600" b="1" dirty="0">
                <a:latin typeface="微软雅黑" panose="020B0503020204020204" charset="-122"/>
                <a:ea typeface="微软雅黑" panose="020B0503020204020204" charset="-122"/>
                <a:cs typeface="Arial" panose="020B0604020202020204" pitchFamily="34" charset="0"/>
              </a:rPr>
              <a:t>管理体系</a:t>
            </a:r>
            <a:endParaRPr lang="zh-CN" altLang="en-US" sz="1600" b="1" dirty="0">
              <a:latin typeface="微软雅黑" panose="020B0503020204020204" charset="-122"/>
              <a:ea typeface="微软雅黑" panose="020B0503020204020204" charset="-122"/>
              <a:cs typeface="Arial" panose="020B0604020202020204" pitchFamily="34" charset="0"/>
            </a:endParaRPr>
          </a:p>
        </p:txBody>
      </p:sp>
      <p:sp>
        <p:nvSpPr>
          <p:cNvPr id="10" name="AutoShape 25"/>
          <p:cNvSpPr>
            <a:spLocks noChangeArrowheads="1"/>
          </p:cNvSpPr>
          <p:nvPr/>
        </p:nvSpPr>
        <p:spPr bwMode="blackWhite">
          <a:xfrm>
            <a:off x="5316956" y="3890192"/>
            <a:ext cx="828000" cy="828000"/>
          </a:xfrm>
          <a:prstGeom prst="plaque">
            <a:avLst>
              <a:gd name="adj" fmla="val 16667"/>
            </a:avLst>
          </a:prstGeom>
        </p:spPr>
        <p:style>
          <a:lnRef idx="1">
            <a:schemeClr val="accent4"/>
          </a:lnRef>
          <a:fillRef idx="3">
            <a:schemeClr val="accent4"/>
          </a:fillRef>
          <a:effectRef idx="2">
            <a:schemeClr val="accent4"/>
          </a:effectRef>
          <a:fontRef idx="minor">
            <a:schemeClr val="lt1"/>
          </a:fontRef>
        </p:style>
        <p:txBody>
          <a:bodyPr tIns="91440" bIns="91440" anchor="ctr"/>
          <a:lstStyle/>
          <a:p>
            <a:pPr algn="ctr" eaLnBrk="0" hangingPunct="0">
              <a:spcBef>
                <a:spcPct val="50000"/>
              </a:spcBef>
              <a:buClr>
                <a:srgbClr val="FF3300"/>
              </a:buClr>
              <a:defRPr/>
            </a:pPr>
            <a:r>
              <a:rPr lang="zh-CN" altLang="en-US" sz="1600" b="1" kern="0" dirty="0">
                <a:solidFill>
                  <a:schemeClr val="bg1"/>
                </a:solidFill>
                <a:latin typeface="微软雅黑" panose="020B0503020204020204" charset="-122"/>
                <a:ea typeface="微软雅黑" panose="020B0503020204020204" charset="-122"/>
              </a:rPr>
              <a:t>平台支撑</a:t>
            </a:r>
            <a:endParaRPr lang="zh-CN" altLang="en-CA" sz="1600" b="1" kern="0" dirty="0">
              <a:solidFill>
                <a:schemeClr val="bg1"/>
              </a:solidFill>
              <a:latin typeface="微软雅黑" panose="020B0503020204020204" charset="-122"/>
              <a:ea typeface="微软雅黑" panose="020B0503020204020204" charset="-122"/>
            </a:endParaRPr>
          </a:p>
        </p:txBody>
      </p:sp>
      <p:sp>
        <p:nvSpPr>
          <p:cNvPr id="11" name="Rectangle 26"/>
          <p:cNvSpPr>
            <a:spLocks noChangeArrowheads="1"/>
          </p:cNvSpPr>
          <p:nvPr/>
        </p:nvSpPr>
        <p:spPr bwMode="auto">
          <a:xfrm>
            <a:off x="7544906" y="4246063"/>
            <a:ext cx="3869577" cy="1802888"/>
          </a:xfrm>
          <a:prstGeom prst="rect">
            <a:avLst/>
          </a:prstGeom>
        </p:spPr>
        <p:style>
          <a:lnRef idx="2">
            <a:schemeClr val="accent3"/>
          </a:lnRef>
          <a:fillRef idx="1">
            <a:schemeClr val="lt1"/>
          </a:fillRef>
          <a:effectRef idx="0">
            <a:schemeClr val="accent3"/>
          </a:effectRef>
          <a:fontRef idx="minor">
            <a:schemeClr val="dk1"/>
          </a:fontRef>
        </p:style>
        <p:txBody>
          <a:bodyPr lIns="45720" rIns="27432"/>
          <a:lstStyle/>
          <a:p>
            <a:pPr marL="228600" indent="-228600">
              <a:lnSpc>
                <a:spcPct val="150000"/>
              </a:lnSpc>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形成组织结构、岗位设置及岗位的具体技能和工作要求等</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lnSpc>
                <a:spcPct val="150000"/>
              </a:lnSpc>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形成相应的组织管理</a:t>
            </a:r>
            <a:r>
              <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a:t>
            </a: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包括</a:t>
            </a:r>
            <a:r>
              <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KPI</a:t>
            </a: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考核制度，人员培训、职业发展等</a:t>
            </a:r>
            <a:r>
              <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a:t>
            </a: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及预算成本机制</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p:txBody>
      </p:sp>
      <p:sp>
        <p:nvSpPr>
          <p:cNvPr id="12" name="Rectangle 27"/>
          <p:cNvSpPr>
            <a:spLocks noChangeArrowheads="1"/>
          </p:cNvSpPr>
          <p:nvPr/>
        </p:nvSpPr>
        <p:spPr bwMode="blackWhite">
          <a:xfrm>
            <a:off x="7544906" y="3898399"/>
            <a:ext cx="3869577" cy="347663"/>
          </a:xfrm>
          <a:prstGeom prst="rect">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0" fontAlgn="auto" latinLnBrk="0" hangingPunct="0">
              <a:lnSpc>
                <a:spcPct val="100000"/>
              </a:lnSpc>
              <a:spcBef>
                <a:spcPct val="0"/>
              </a:spcBef>
              <a:spcAft>
                <a:spcPct val="0"/>
              </a:spcAft>
              <a:buClr>
                <a:srgbClr val="FF3300"/>
              </a:buClr>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组织保障</a:t>
            </a:r>
            <a:endParaRPr kumimoji="0" lang="en-CA" altLang="zh-CN" sz="1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3" name="Rectangle 28"/>
          <p:cNvSpPr>
            <a:spLocks noChangeArrowheads="1"/>
          </p:cNvSpPr>
          <p:nvPr/>
        </p:nvSpPr>
        <p:spPr bwMode="blackWhite">
          <a:xfrm>
            <a:off x="1258521" y="3898399"/>
            <a:ext cx="3884710" cy="349250"/>
          </a:xfrm>
          <a:prstGeom prst="rect">
            <a:avLst/>
          </a:prstGeom>
        </p:spPr>
        <p:style>
          <a:lnRef idx="1">
            <a:schemeClr val="accent4"/>
          </a:lnRef>
          <a:fillRef idx="3">
            <a:schemeClr val="accent4"/>
          </a:fillRef>
          <a:effectRef idx="2">
            <a:schemeClr val="accent4"/>
          </a:effectRef>
          <a:fontRef idx="minor">
            <a:schemeClr val="lt1"/>
          </a:fontRef>
        </p:style>
        <p:txBody>
          <a:bodyPr wrap="none" lIns="0" tIns="0" rIns="0" bIns="0" anchor="ctr"/>
          <a:lstStyle/>
          <a:p>
            <a:pPr algn="ctr" eaLnBrk="0" hangingPunct="0">
              <a:buClr>
                <a:srgbClr val="FF3300"/>
              </a:buClr>
              <a:buNone/>
            </a:pPr>
            <a:r>
              <a:rPr lang="zh-CN" altLang="en-US" sz="1600" b="1" dirty="0">
                <a:solidFill>
                  <a:schemeClr val="bg1"/>
                </a:solidFill>
                <a:latin typeface="微软雅黑" panose="020B0503020204020204" charset="-122"/>
                <a:ea typeface="微软雅黑" panose="020B0503020204020204" charset="-122"/>
                <a:cs typeface="Arial" panose="020B0604020202020204" pitchFamily="34" charset="0"/>
              </a:rPr>
              <a:t>平台支撑</a:t>
            </a:r>
            <a:endParaRPr lang="zh-CN" altLang="en-CA" sz="1600" b="1"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14" name="Rectangle 29"/>
          <p:cNvSpPr>
            <a:spLocks noChangeArrowheads="1"/>
          </p:cNvSpPr>
          <p:nvPr/>
        </p:nvSpPr>
        <p:spPr bwMode="auto">
          <a:xfrm>
            <a:off x="1258521" y="4246062"/>
            <a:ext cx="3884710" cy="1802888"/>
          </a:xfrm>
          <a:prstGeom prst="rect">
            <a:avLst/>
          </a:prstGeom>
        </p:spPr>
        <p:style>
          <a:lnRef idx="2">
            <a:schemeClr val="accent4"/>
          </a:lnRef>
          <a:fillRef idx="1">
            <a:schemeClr val="lt1"/>
          </a:fillRef>
          <a:effectRef idx="0">
            <a:schemeClr val="accent4"/>
          </a:effectRef>
          <a:fontRef idx="minor">
            <a:schemeClr val="dk1"/>
          </a:fontRef>
        </p:style>
        <p:txBody>
          <a:bodyPr lIns="45720" rIns="27432"/>
          <a:lstStyle/>
          <a:p>
            <a:pPr marL="228600" indent="-228600">
              <a:lnSpc>
                <a:spcPct val="105000"/>
              </a:lnSpc>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采用</a:t>
            </a:r>
            <a:r>
              <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SOA</a:t>
            </a: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架构及标准化技术，实现不受限制的系统集成</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lnSpc>
                <a:spcPct val="105000"/>
              </a:lnSpc>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提供新老架构间服务快速集成能力</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lnSpc>
                <a:spcPct val="105000"/>
              </a:lnSpc>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提供快速服务组装的平台工具</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lnSpc>
                <a:spcPct val="105000"/>
              </a:lnSpc>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提供服务运行情况的监控能力</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spcBef>
                <a:spcPct val="20000"/>
              </a:spcBef>
              <a:buClr>
                <a:srgbClr val="0072EA"/>
              </a:buClr>
              <a:buSzPct val="70000"/>
              <a:buFont typeface="Wingdings" panose="05000000000000000000" pitchFamily="2" charset="2"/>
              <a:buChar char="n"/>
            </a:pP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p:txBody>
      </p:sp>
      <p:sp>
        <p:nvSpPr>
          <p:cNvPr id="15" name="Rectangle 30"/>
          <p:cNvSpPr>
            <a:spLocks noChangeArrowheads="1"/>
          </p:cNvSpPr>
          <p:nvPr/>
        </p:nvSpPr>
        <p:spPr bwMode="auto">
          <a:xfrm>
            <a:off x="7532381" y="1584454"/>
            <a:ext cx="3884710" cy="2089714"/>
          </a:xfrm>
          <a:prstGeom prst="rect">
            <a:avLst/>
          </a:prstGeom>
        </p:spPr>
        <p:style>
          <a:lnRef idx="2">
            <a:schemeClr val="accent2"/>
          </a:lnRef>
          <a:fillRef idx="1">
            <a:schemeClr val="lt1"/>
          </a:fillRef>
          <a:effectRef idx="0">
            <a:schemeClr val="accent2"/>
          </a:effectRef>
          <a:fontRef idx="minor">
            <a:schemeClr val="dk1"/>
          </a:fontRef>
        </p:style>
        <p:txBody>
          <a:bodyPr lIns="45720" rIns="27432"/>
          <a:lstStyle/>
          <a:p>
            <a:pPr marL="228600" indent="-228600">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以服务资产管理为核心，实现软件资产可复用，增强系统应对变化的能力</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实现多层级、跨业态的集中管控能力，加强集团对整个</a:t>
            </a:r>
            <a:r>
              <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IT</a:t>
            </a: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演进的管控力度</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建立对应的技术规范与管理规范，包含技术原则、服务规范、编码规范等</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建立接口服务度量体系，促进服务质量提升</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p:txBody>
      </p:sp>
      <p:sp>
        <p:nvSpPr>
          <p:cNvPr id="16" name="Rectangle 31"/>
          <p:cNvSpPr>
            <a:spLocks noChangeArrowheads="1"/>
          </p:cNvSpPr>
          <p:nvPr/>
        </p:nvSpPr>
        <p:spPr bwMode="blackWhite">
          <a:xfrm>
            <a:off x="7532381" y="1224414"/>
            <a:ext cx="3884710" cy="349250"/>
          </a:xfrm>
          <a:prstGeom prst="rect">
            <a:avLst/>
          </a:prstGeom>
        </p:spPr>
        <p:style>
          <a:lnRef idx="1">
            <a:schemeClr val="accent2"/>
          </a:lnRef>
          <a:fillRef idx="3">
            <a:schemeClr val="accent2"/>
          </a:fillRef>
          <a:effectRef idx="2">
            <a:schemeClr val="accent2"/>
          </a:effectRef>
          <a:fontRef idx="minor">
            <a:schemeClr val="lt1"/>
          </a:fontRef>
        </p:style>
        <p:txBody>
          <a:bodyPr wrap="none" lIns="0" tIns="0" rIns="0" bIns="0" anchor="ctr"/>
          <a:lstStyle/>
          <a:p>
            <a:pPr marL="63500" algn="ctr" eaLnBrk="0" hangingPunct="0">
              <a:buClr>
                <a:srgbClr val="FF3300"/>
              </a:buClr>
              <a:buNone/>
            </a:pPr>
            <a:r>
              <a:rPr lang="zh-CN" altLang="en-US" sz="1600" b="1" dirty="0">
                <a:solidFill>
                  <a:schemeClr val="bg1"/>
                </a:solidFill>
                <a:latin typeface="微软雅黑" panose="020B0503020204020204" charset="-122"/>
                <a:ea typeface="微软雅黑" panose="020B0503020204020204" charset="-122"/>
                <a:cs typeface="Arial" panose="020B0604020202020204" pitchFamily="34" charset="0"/>
              </a:rPr>
              <a:t>管理体系</a:t>
            </a:r>
            <a:endParaRPr lang="zh-CN" altLang="en-CA" sz="1600" b="1"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17" name="Rectangle 32"/>
          <p:cNvSpPr>
            <a:spLocks noChangeArrowheads="1"/>
          </p:cNvSpPr>
          <p:nvPr/>
        </p:nvSpPr>
        <p:spPr bwMode="blackWhite">
          <a:xfrm>
            <a:off x="1245995" y="1224414"/>
            <a:ext cx="3884710" cy="349250"/>
          </a:xfrm>
          <a:prstGeom prst="rect">
            <a:avLst/>
          </a:prstGeom>
        </p:spPr>
        <p:style>
          <a:lnRef idx="1">
            <a:schemeClr val="accent1"/>
          </a:lnRef>
          <a:fillRef idx="3">
            <a:schemeClr val="accent1"/>
          </a:fillRef>
          <a:effectRef idx="2">
            <a:schemeClr val="accent1"/>
          </a:effectRef>
          <a:fontRef idx="minor">
            <a:schemeClr val="lt1"/>
          </a:fontRef>
        </p:style>
        <p:txBody>
          <a:bodyPr tIns="91440" bIns="91440" anchor="ctr"/>
          <a:lstStyle/>
          <a:p>
            <a:pPr marL="63500" algn="ctr" eaLnBrk="0" hangingPunct="0">
              <a:buClr>
                <a:srgbClr val="FF3300"/>
              </a:buClr>
              <a:buNone/>
            </a:pPr>
            <a:r>
              <a:rPr lang="zh-CN" altLang="en-US" sz="1600" b="1" dirty="0">
                <a:solidFill>
                  <a:schemeClr val="bg1"/>
                </a:solidFill>
                <a:latin typeface="微软雅黑" panose="020B0503020204020204" charset="-122"/>
                <a:ea typeface="微软雅黑" panose="020B0503020204020204" charset="-122"/>
                <a:cs typeface="Arial" panose="020B0604020202020204" pitchFamily="34" charset="0"/>
              </a:rPr>
              <a:t>生态适配</a:t>
            </a:r>
            <a:endParaRPr lang="zh-CN" altLang="en-CA" sz="1600" b="1"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18" name="Rectangle 33"/>
          <p:cNvSpPr>
            <a:spLocks noChangeArrowheads="1"/>
          </p:cNvSpPr>
          <p:nvPr/>
        </p:nvSpPr>
        <p:spPr bwMode="auto">
          <a:xfrm>
            <a:off x="1245995" y="1568902"/>
            <a:ext cx="3884710" cy="2105266"/>
          </a:xfrm>
          <a:prstGeom prst="rect">
            <a:avLst/>
          </a:prstGeom>
        </p:spPr>
        <p:style>
          <a:lnRef idx="2">
            <a:schemeClr val="accent1"/>
          </a:lnRef>
          <a:fillRef idx="1">
            <a:schemeClr val="lt1"/>
          </a:fillRef>
          <a:effectRef idx="0">
            <a:schemeClr val="accent1"/>
          </a:effectRef>
          <a:fontRef idx="minor">
            <a:schemeClr val="dk1"/>
          </a:fontRef>
        </p:style>
        <p:txBody>
          <a:bodyPr lIns="45720" rIns="27432"/>
          <a:lstStyle/>
          <a:p>
            <a:pPr marL="228600" indent="-228600">
              <a:lnSpc>
                <a:spcPct val="105000"/>
              </a:lnSpc>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对企业</a:t>
            </a:r>
            <a:r>
              <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IT</a:t>
            </a: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现状、各类问题进行调研摸底，然后进行综合评估、制定集成路线。</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lnSpc>
                <a:spcPct val="105000"/>
              </a:lnSpc>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支撑国产化架构下的服务集成与迁移。</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lnSpc>
                <a:spcPct val="105000"/>
              </a:lnSpc>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系统迁移、建设的可行性分析、方案设计</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lnSpc>
                <a:spcPct val="105000"/>
              </a:lnSpc>
              <a:spcBef>
                <a:spcPct val="20000"/>
              </a:spcBef>
              <a:buClr>
                <a:srgbClr val="0072EA"/>
              </a:buClr>
              <a:buSzPct val="70000"/>
              <a:buFont typeface="Wingdings" panose="05000000000000000000" pitchFamily="2" charset="2"/>
              <a:buChar char="n"/>
            </a:pPr>
            <a:r>
              <a:rPr lang="zh-CN" altLang="en-US" sz="1200" kern="0" dirty="0">
                <a:solidFill>
                  <a:sysClr val="windowText" lastClr="000000"/>
                </a:solidFill>
                <a:latin typeface="微软雅黑" panose="020B0503020204020204" charset="-122"/>
                <a:ea typeface="微软雅黑" panose="020B0503020204020204" charset="-122"/>
                <a:cs typeface="Arial" panose="020B0604020202020204" pitchFamily="34" charset="0"/>
              </a:rPr>
              <a:t>系统实施方案制定与实施</a:t>
            </a: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a:p>
            <a:pPr marL="228600" indent="-228600">
              <a:lnSpc>
                <a:spcPct val="150000"/>
              </a:lnSpc>
              <a:spcBef>
                <a:spcPct val="20000"/>
              </a:spcBef>
              <a:buClr>
                <a:srgbClr val="0072EA"/>
              </a:buClr>
              <a:buSzPct val="70000"/>
              <a:buFont typeface="Wingdings" panose="05000000000000000000" pitchFamily="2" charset="2"/>
              <a:buChar char="n"/>
              <a:defRPr/>
            </a:pPr>
            <a:endParaRPr lang="en-US" altLang="zh-CN" sz="1200" kern="0" dirty="0">
              <a:solidFill>
                <a:sysClr val="windowText" lastClr="000000"/>
              </a:solidFill>
              <a:latin typeface="微软雅黑" panose="020B0503020204020204" charset="-122"/>
              <a:ea typeface="微软雅黑" panose="020B0503020204020204" charset="-122"/>
              <a:cs typeface="Arial" panose="020B0604020202020204" pitchFamily="34" charset="0"/>
            </a:endParaRPr>
          </a:p>
        </p:txBody>
      </p:sp>
      <p:sp>
        <p:nvSpPr>
          <p:cNvPr id="19" name="TextBox 34"/>
          <p:cNvSpPr txBox="1"/>
          <p:nvPr/>
        </p:nvSpPr>
        <p:spPr>
          <a:xfrm>
            <a:off x="6000940" y="3623646"/>
            <a:ext cx="752168" cy="338554"/>
          </a:xfrm>
          <a:prstGeom prst="rect">
            <a:avLst/>
          </a:prstGeom>
          <a:noFill/>
        </p:spPr>
        <p:txBody>
          <a:bodyPr wrap="square" rtlCol="0">
            <a:spAutoFit/>
          </a:bodyPr>
          <a:lstStyle/>
          <a:p>
            <a:pPr algn="ctr">
              <a:buNone/>
            </a:pPr>
            <a:r>
              <a:rPr lang="zh-CN" altLang="en-US" sz="1600" dirty="0">
                <a:solidFill>
                  <a:schemeClr val="bg1"/>
                </a:solidFill>
                <a:latin typeface="微软雅黑" panose="020B0503020204020204" charset="-122"/>
                <a:ea typeface="微软雅黑" panose="020B0503020204020204" charset="-122"/>
              </a:rPr>
              <a:t>要素</a:t>
            </a:r>
            <a:endParaRPr lang="zh-CN" altLang="en-US" sz="1600" b="1" dirty="0">
              <a:solidFill>
                <a:schemeClr val="bg1"/>
              </a:solidFill>
              <a:latin typeface="微软雅黑" panose="020B0503020204020204" charset="-122"/>
              <a:ea typeface="微软雅黑" panose="020B0503020204020204" charset="-122"/>
            </a:endParaRPr>
          </a:p>
        </p:txBody>
      </p:sp>
      <p:sp>
        <p:nvSpPr>
          <p:cNvPr id="22" name="标题 1"/>
          <p:cNvSpPr txBox="1"/>
          <p:nvPr/>
        </p:nvSpPr>
        <p:spPr>
          <a:xfrm>
            <a:off x="838200" y="120073"/>
            <a:ext cx="10515600" cy="637505"/>
          </a:xfrm>
          <a:prstGeom prst="rect">
            <a:avLst/>
          </a:prstGeom>
        </p:spPr>
        <p:txBody>
          <a:bodyPr>
            <a:normAutofit fontScale="97500"/>
          </a:bodyPr>
          <a:lstStyle>
            <a:lvl1pPr algn="l" defTabSz="914400" rtl="0" eaLnBrk="1" latinLnBrk="0" hangingPunct="1">
              <a:lnSpc>
                <a:spcPct val="90000"/>
              </a:lnSpc>
              <a:spcBef>
                <a:spcPct val="0"/>
              </a:spcBef>
              <a:buNone/>
              <a:defRPr sz="3600" b="1" kern="12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latin typeface="微软雅黑" panose="020B0503020204020204" charset="-122"/>
                <a:ea typeface="微软雅黑" panose="020B0503020204020204" charset="-122"/>
              </a:rPr>
              <a:t>建设企业服务集成平台的关键要素</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anose="020B0503020204020204" charset="-122"/>
                <a:ea typeface="微软雅黑" panose="020B0503020204020204" charset="-122"/>
              </a:rPr>
              <a:t>生态适配：</a:t>
            </a:r>
            <a:r>
              <a:rPr lang="zh-CN" altLang="en-US" dirty="0"/>
              <a:t>项目建设步骤</a:t>
            </a:r>
            <a:endParaRPr lang="zh-CN" altLang="en-US" dirty="0"/>
          </a:p>
        </p:txBody>
      </p:sp>
      <p:sp>
        <p:nvSpPr>
          <p:cNvPr id="3" name="矩形 2"/>
          <p:cNvSpPr/>
          <p:nvPr/>
        </p:nvSpPr>
        <p:spPr>
          <a:xfrm>
            <a:off x="575153" y="1057772"/>
            <a:ext cx="10517688" cy="1477328"/>
          </a:xfrm>
          <a:prstGeom prst="rect">
            <a:avLst/>
          </a:prstGeom>
        </p:spPr>
        <p:txBody>
          <a:bodyPr wrap="square">
            <a:spAutoFit/>
          </a:bodyPr>
          <a:lstStyle/>
          <a:p>
            <a:pPr marL="342900" indent="-342900" defTabSz="1219200">
              <a:lnSpc>
                <a:spcPct val="150000"/>
              </a:lnSpc>
              <a:buClr>
                <a:srgbClr val="FFDA00"/>
              </a:buClr>
              <a:buFont typeface="Wingdings" panose="05000000000000000000" pitchFamily="2" charset="2"/>
              <a:buChar char="l"/>
            </a:pPr>
            <a:r>
              <a:rPr lang="zh-CN" altLang="en-US" sz="2400" b="1" dirty="0">
                <a:solidFill>
                  <a:srgbClr val="FFC000"/>
                </a:solidFill>
                <a:latin typeface="微软雅黑" panose="020B0503020204020204" charset="-122"/>
                <a:ea typeface="微软雅黑" panose="020B0503020204020204" charset="-122"/>
              </a:rPr>
              <a:t>系统服务调研：</a:t>
            </a:r>
            <a:endParaRPr lang="en-US" altLang="zh-CN" sz="2400" b="1" dirty="0">
              <a:solidFill>
                <a:srgbClr val="FFC000"/>
              </a:solidFill>
              <a:latin typeface="微软雅黑" panose="020B0503020204020204" charset="-122"/>
              <a:ea typeface="微软雅黑" panose="020B0503020204020204" charset="-122"/>
            </a:endParaRPr>
          </a:p>
          <a:p>
            <a:pPr defTabSz="1219200">
              <a:lnSpc>
                <a:spcPct val="150000"/>
              </a:lnSpc>
              <a:buClr>
                <a:srgbClr val="C00000"/>
              </a:buClr>
            </a:pPr>
            <a:r>
              <a:rPr lang="zh-CN" altLang="en-US" dirty="0">
                <a:solidFill>
                  <a:schemeClr val="bg1"/>
                </a:solidFill>
                <a:latin typeface="微软雅黑" panose="020B0503020204020204" charset="-122"/>
                <a:ea typeface="微软雅黑" panose="020B0503020204020204" charset="-122"/>
                <a:sym typeface="Calibri" panose="020F0502020204030204"/>
              </a:rPr>
              <a:t>已经完成的服务接入情况、服务类型及使用情况（哪些系统接入中心，其中哪些冗余、哪些不冗余、哪些可以从总线系统去掉。</a:t>
            </a:r>
            <a:endParaRPr lang="zh-CN" altLang="en-US" dirty="0">
              <a:solidFill>
                <a:schemeClr val="bg1"/>
              </a:solidFill>
            </a:endParaRPr>
          </a:p>
        </p:txBody>
      </p:sp>
      <p:sp>
        <p:nvSpPr>
          <p:cNvPr id="4" name="矩形 3"/>
          <p:cNvSpPr/>
          <p:nvPr/>
        </p:nvSpPr>
        <p:spPr>
          <a:xfrm>
            <a:off x="575153" y="2752477"/>
            <a:ext cx="10517688" cy="1892826"/>
          </a:xfrm>
          <a:prstGeom prst="rect">
            <a:avLst/>
          </a:prstGeom>
        </p:spPr>
        <p:txBody>
          <a:bodyPr wrap="square">
            <a:spAutoFit/>
          </a:bodyPr>
          <a:lstStyle/>
          <a:p>
            <a:pPr marL="342900" indent="-342900" defTabSz="1219200">
              <a:lnSpc>
                <a:spcPct val="150000"/>
              </a:lnSpc>
              <a:buClr>
                <a:srgbClr val="FFDA00"/>
              </a:buClr>
              <a:buFont typeface="Wingdings" panose="05000000000000000000" pitchFamily="2" charset="2"/>
              <a:buChar char="l"/>
            </a:pPr>
            <a:r>
              <a:rPr lang="zh-CN" altLang="en-US" sz="2400" b="1" dirty="0">
                <a:solidFill>
                  <a:srgbClr val="FFC000"/>
                </a:solidFill>
                <a:latin typeface="微软雅黑" panose="020B0503020204020204" charset="-122"/>
                <a:ea typeface="微软雅黑" panose="020B0503020204020204" charset="-122"/>
                <a:sym typeface="Calibri" panose="020F0502020204030204"/>
              </a:rPr>
              <a:t>方案总体分析：</a:t>
            </a:r>
            <a:endParaRPr lang="en-US" altLang="zh-CN" sz="2400" b="1" dirty="0">
              <a:solidFill>
                <a:srgbClr val="FFC000"/>
              </a:solidFill>
              <a:latin typeface="微软雅黑" panose="020B0503020204020204" charset="-122"/>
              <a:ea typeface="微软雅黑" panose="020B0503020204020204" charset="-122"/>
              <a:sym typeface="Calibri" panose="020F0502020204030204"/>
            </a:endParaRPr>
          </a:p>
          <a:p>
            <a:pPr defTabSz="1219200">
              <a:lnSpc>
                <a:spcPct val="150000"/>
              </a:lnSpc>
              <a:buClr>
                <a:srgbClr val="C00000"/>
              </a:buClr>
            </a:pPr>
            <a:r>
              <a:rPr lang="zh-CN" altLang="en-US" dirty="0">
                <a:solidFill>
                  <a:schemeClr val="bg1"/>
                </a:solidFill>
                <a:latin typeface="微软雅黑" panose="020B0503020204020204" charset="-122"/>
                <a:ea typeface="微软雅黑" panose="020B0503020204020204" charset="-122"/>
                <a:sym typeface="Calibri" panose="020F0502020204030204"/>
              </a:rPr>
              <a:t>技术路线总体可行性分析（包括产品选型、部署模式、操作系统、数据库等），迁移影响分析（如：接口改造、现有部署架构及部署模式的改变、业务系统配合、数据割接等），需要详细了解所选择的技术路线对客户业务系统会产生哪些影响。</a:t>
            </a:r>
            <a:endParaRPr lang="zh-CN" altLang="en-US" dirty="0">
              <a:solidFill>
                <a:schemeClr val="bg1"/>
              </a:solidFill>
            </a:endParaRPr>
          </a:p>
        </p:txBody>
      </p:sp>
      <p:sp>
        <p:nvSpPr>
          <p:cNvPr id="5" name="矩形 4"/>
          <p:cNvSpPr/>
          <p:nvPr/>
        </p:nvSpPr>
        <p:spPr>
          <a:xfrm>
            <a:off x="575153" y="4908847"/>
            <a:ext cx="10517688" cy="1477328"/>
          </a:xfrm>
          <a:prstGeom prst="rect">
            <a:avLst/>
          </a:prstGeom>
        </p:spPr>
        <p:txBody>
          <a:bodyPr wrap="square">
            <a:spAutoFit/>
          </a:bodyPr>
          <a:lstStyle/>
          <a:p>
            <a:pPr marL="342900" lvl="0" indent="-342900" defTabSz="1219200">
              <a:lnSpc>
                <a:spcPct val="150000"/>
              </a:lnSpc>
              <a:buClr>
                <a:srgbClr val="FFDA00"/>
              </a:buClr>
              <a:buFont typeface="Wingdings" panose="05000000000000000000" pitchFamily="2" charset="2"/>
              <a:buChar char="l"/>
              <a:defRPr/>
            </a:pPr>
            <a:r>
              <a:rPr lang="zh-CN" altLang="en-US" sz="2400" b="1" dirty="0">
                <a:solidFill>
                  <a:srgbClr val="FFC000"/>
                </a:solidFill>
                <a:latin typeface="微软雅黑" panose="020B0503020204020204" charset="-122"/>
                <a:ea typeface="微软雅黑" panose="020B0503020204020204" charset="-122"/>
              </a:rPr>
              <a:t>系统实施及迁移方案：</a:t>
            </a:r>
            <a:endParaRPr lang="en-US" altLang="zh-CN" sz="2400" b="1" dirty="0">
              <a:solidFill>
                <a:srgbClr val="FFC000"/>
              </a:solidFill>
              <a:latin typeface="微软雅黑" panose="020B0503020204020204" charset="-122"/>
              <a:ea typeface="微软雅黑" panose="020B0503020204020204" charset="-122"/>
            </a:endParaRPr>
          </a:p>
          <a:p>
            <a:pPr defTabSz="1219200">
              <a:lnSpc>
                <a:spcPct val="150000"/>
              </a:lnSpc>
              <a:buClr>
                <a:srgbClr val="C00000"/>
              </a:buClr>
            </a:pPr>
            <a:r>
              <a:rPr lang="zh-CN" altLang="en-US" dirty="0">
                <a:solidFill>
                  <a:schemeClr val="bg1"/>
                </a:solidFill>
                <a:latin typeface="微软雅黑" panose="020B0503020204020204" charset="-122"/>
                <a:ea typeface="微软雅黑" panose="020B0503020204020204" charset="-122"/>
              </a:rPr>
              <a:t>分步</a:t>
            </a:r>
            <a:r>
              <a:rPr kumimoji="1" lang="zh-CN" altLang="en-US" dirty="0">
                <a:solidFill>
                  <a:schemeClr val="bg1"/>
                </a:solidFill>
                <a:latin typeface="微软雅黑" panose="020B0503020204020204" charset="-122"/>
                <a:ea typeface="微软雅黑" panose="020B0503020204020204" charset="-122"/>
              </a:rPr>
              <a:t>迁移，</a:t>
            </a:r>
            <a:r>
              <a:rPr kumimoji="1" lang="ja-JP" altLang="en-US" dirty="0">
                <a:solidFill>
                  <a:schemeClr val="bg1"/>
                </a:solidFill>
                <a:latin typeface="微软雅黑" panose="020B0503020204020204" charset="-122"/>
                <a:ea typeface="微软雅黑" panose="020B0503020204020204" charset="-122"/>
              </a:rPr>
              <a:t>从办公系统</a:t>
            </a:r>
            <a:r>
              <a:rPr kumimoji="1" lang="zh-CN" altLang="en-US" dirty="0">
                <a:solidFill>
                  <a:schemeClr val="bg1"/>
                </a:solidFill>
                <a:latin typeface="微软雅黑" panose="020B0503020204020204" charset="-122"/>
                <a:ea typeface="微软雅黑" panose="020B0503020204020204" charset="-122"/>
              </a:rPr>
              <a:t>、</a:t>
            </a:r>
            <a:r>
              <a:rPr kumimoji="1" lang="ja-JP" altLang="en-US" dirty="0">
                <a:solidFill>
                  <a:schemeClr val="bg1"/>
                </a:solidFill>
                <a:latin typeface="微软雅黑" panose="020B0503020204020204" charset="-122"/>
                <a:ea typeface="微软雅黑" panose="020B0503020204020204" charset="-122"/>
              </a:rPr>
              <a:t>一般业务系统</a:t>
            </a:r>
            <a:r>
              <a:rPr kumimoji="1" lang="zh-CN" altLang="en-US" dirty="0">
                <a:solidFill>
                  <a:schemeClr val="bg1"/>
                </a:solidFill>
                <a:latin typeface="微软雅黑" panose="020B0503020204020204" charset="-122"/>
                <a:ea typeface="微软雅黑" panose="020B0503020204020204" charset="-122"/>
              </a:rPr>
              <a:t>、</a:t>
            </a:r>
            <a:r>
              <a:rPr kumimoji="1" lang="ja-JP" altLang="en-US" dirty="0">
                <a:solidFill>
                  <a:schemeClr val="bg1"/>
                </a:solidFill>
                <a:latin typeface="微软雅黑" panose="020B0503020204020204" charset="-122"/>
                <a:ea typeface="微软雅黑" panose="020B0503020204020204" charset="-122"/>
              </a:rPr>
              <a:t>核心业务系统的顺序进行迁移</a:t>
            </a:r>
            <a:r>
              <a:rPr kumimoji="1" lang="zh-CN" altLang="en-US" dirty="0">
                <a:solidFill>
                  <a:schemeClr val="bg1"/>
                </a:solidFill>
                <a:latin typeface="微软雅黑" panose="020B0503020204020204" charset="-122"/>
                <a:ea typeface="微软雅黑" panose="020B0503020204020204" charset="-122"/>
              </a:rPr>
              <a:t>，分步迁移要考虑共生，</a:t>
            </a:r>
            <a:r>
              <a:rPr kumimoji="1" lang="zh-CN" altLang="en-US" dirty="0">
                <a:solidFill>
                  <a:schemeClr val="bg1"/>
                </a:solidFill>
                <a:latin typeface="微软雅黑" panose="020B0503020204020204" charset="-122"/>
                <a:ea typeface="微软雅黑" panose="020B0503020204020204" charset="-122"/>
                <a:sym typeface="Calibri" panose="020F0502020204030204"/>
              </a:rPr>
              <a:t>最终制定详细的实施方案、迁移方案及计划。</a:t>
            </a:r>
            <a:endParaRPr kumimoji="1" lang="en-US" altLang="zh-CN"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生态适配：</a:t>
            </a:r>
            <a:r>
              <a:rPr lang="zh-CN" altLang="en-US" dirty="0"/>
              <a:t>系统调研摸底及分析</a:t>
            </a:r>
            <a:endParaRPr lang="zh-CN" altLang="en-US" dirty="0"/>
          </a:p>
        </p:txBody>
      </p:sp>
      <p:pic>
        <p:nvPicPr>
          <p:cNvPr id="4" name="图片 3"/>
          <p:cNvPicPr>
            <a:picLocks noChangeAspect="1"/>
          </p:cNvPicPr>
          <p:nvPr/>
        </p:nvPicPr>
        <p:blipFill>
          <a:blip r:embed="rId1"/>
          <a:stretch>
            <a:fillRect/>
          </a:stretch>
        </p:blipFill>
        <p:spPr>
          <a:xfrm>
            <a:off x="87168" y="965283"/>
            <a:ext cx="7113732" cy="2813809"/>
          </a:xfrm>
          <a:prstGeom prst="rect">
            <a:avLst/>
          </a:prstGeom>
        </p:spPr>
      </p:pic>
      <p:pic>
        <p:nvPicPr>
          <p:cNvPr id="5" name="图片 4"/>
          <p:cNvPicPr>
            <a:picLocks noChangeAspect="1"/>
          </p:cNvPicPr>
          <p:nvPr/>
        </p:nvPicPr>
        <p:blipFill>
          <a:blip r:embed="rId2"/>
          <a:stretch>
            <a:fillRect/>
          </a:stretch>
        </p:blipFill>
        <p:spPr>
          <a:xfrm>
            <a:off x="87168" y="4026389"/>
            <a:ext cx="12192000" cy="2140736"/>
          </a:xfrm>
          <a:prstGeom prst="rect">
            <a:avLst/>
          </a:prstGeom>
        </p:spPr>
      </p:pic>
      <p:pic>
        <p:nvPicPr>
          <p:cNvPr id="6" name="图片 5"/>
          <p:cNvPicPr>
            <a:picLocks noChangeAspect="1"/>
          </p:cNvPicPr>
          <p:nvPr/>
        </p:nvPicPr>
        <p:blipFill>
          <a:blip r:embed="rId3"/>
          <a:stretch>
            <a:fillRect/>
          </a:stretch>
        </p:blipFill>
        <p:spPr>
          <a:xfrm>
            <a:off x="4802337" y="1004875"/>
            <a:ext cx="7476831" cy="4540347"/>
          </a:xfrm>
          <a:prstGeom prst="rect">
            <a:avLst/>
          </a:prstGeom>
        </p:spPr>
      </p:pic>
      <p:grpSp>
        <p:nvGrpSpPr>
          <p:cNvPr id="7" name="组合 6"/>
          <p:cNvGrpSpPr/>
          <p:nvPr/>
        </p:nvGrpSpPr>
        <p:grpSpPr>
          <a:xfrm>
            <a:off x="506826" y="906174"/>
            <a:ext cx="10639003" cy="5247409"/>
            <a:chOff x="769621" y="1070264"/>
            <a:chExt cx="10639003" cy="5247409"/>
          </a:xfrm>
        </p:grpSpPr>
        <p:pic>
          <p:nvPicPr>
            <p:cNvPr id="8" name="图片 7"/>
            <p:cNvPicPr>
              <a:picLocks noChangeAspect="1"/>
            </p:cNvPicPr>
            <p:nvPr/>
          </p:nvPicPr>
          <p:blipFill>
            <a:blip r:embed="rId4"/>
            <a:stretch>
              <a:fillRect/>
            </a:stretch>
          </p:blipFill>
          <p:spPr>
            <a:xfrm>
              <a:off x="769621" y="1070264"/>
              <a:ext cx="3332900" cy="5247409"/>
            </a:xfrm>
            <a:prstGeom prst="rect">
              <a:avLst/>
            </a:prstGeom>
            <a:ln>
              <a:solidFill>
                <a:schemeClr val="tx2">
                  <a:lumMod val="50000"/>
                </a:schemeClr>
              </a:solidFill>
            </a:ln>
          </p:spPr>
        </p:pic>
        <p:pic>
          <p:nvPicPr>
            <p:cNvPr id="9" name="图片 8"/>
            <p:cNvPicPr>
              <a:picLocks noChangeAspect="1"/>
            </p:cNvPicPr>
            <p:nvPr/>
          </p:nvPicPr>
          <p:blipFill>
            <a:blip r:embed="rId5"/>
            <a:stretch>
              <a:fillRect/>
            </a:stretch>
          </p:blipFill>
          <p:spPr>
            <a:xfrm>
              <a:off x="4340229" y="1086533"/>
              <a:ext cx="3677203" cy="5231140"/>
            </a:xfrm>
            <a:prstGeom prst="rect">
              <a:avLst/>
            </a:prstGeom>
            <a:ln>
              <a:solidFill>
                <a:schemeClr val="tx2">
                  <a:lumMod val="50000"/>
                </a:schemeClr>
              </a:solidFill>
            </a:ln>
          </p:spPr>
        </p:pic>
        <p:pic>
          <p:nvPicPr>
            <p:cNvPr id="10" name="图片 9"/>
            <p:cNvPicPr>
              <a:picLocks noChangeAspect="1"/>
            </p:cNvPicPr>
            <p:nvPr/>
          </p:nvPicPr>
          <p:blipFill>
            <a:blip r:embed="rId6"/>
            <a:stretch>
              <a:fillRect/>
            </a:stretch>
          </p:blipFill>
          <p:spPr>
            <a:xfrm>
              <a:off x="8255140" y="1086533"/>
              <a:ext cx="3153484" cy="5231140"/>
            </a:xfrm>
            <a:prstGeom prst="rect">
              <a:avLst/>
            </a:prstGeom>
            <a:ln>
              <a:solidFill>
                <a:schemeClr val="tx2">
                  <a:lumMod val="50000"/>
                </a:schemeClr>
              </a:solid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箭头连接符 66"/>
          <p:cNvCxnSpPr>
            <a:endCxn id="45" idx="2"/>
          </p:cNvCxnSpPr>
          <p:nvPr/>
        </p:nvCxnSpPr>
        <p:spPr>
          <a:xfrm flipV="1">
            <a:off x="3103820" y="3117275"/>
            <a:ext cx="6092670" cy="14757"/>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38200" y="120073"/>
            <a:ext cx="10701130" cy="637505"/>
          </a:xfrm>
        </p:spPr>
        <p:txBody>
          <a:bodyPr>
            <a:normAutofit/>
          </a:bodyPr>
          <a:lstStyle/>
          <a:p>
            <a:r>
              <a:rPr lang="zh-CN" altLang="en-US" dirty="0">
                <a:latin typeface="微软雅黑" panose="020B0503020204020204" charset="-122"/>
                <a:ea typeface="微软雅黑" panose="020B0503020204020204" charset="-122"/>
              </a:rPr>
              <a:t>生态适配：</a:t>
            </a:r>
            <a:r>
              <a:rPr lang="zh-CN" altLang="en-US" dirty="0"/>
              <a:t>接口服务快速配置与迁移方案</a:t>
            </a:r>
            <a:endParaRPr lang="zh-CN" altLang="en-US" dirty="0"/>
          </a:p>
        </p:txBody>
      </p:sp>
      <p:sp>
        <p:nvSpPr>
          <p:cNvPr id="7" name="矩形 6"/>
          <p:cNvSpPr/>
          <p:nvPr/>
        </p:nvSpPr>
        <p:spPr>
          <a:xfrm>
            <a:off x="1218755" y="1266573"/>
            <a:ext cx="9947067" cy="961289"/>
          </a:xfrm>
          <a:prstGeom prst="rect">
            <a:avLst/>
          </a:prstGeom>
        </p:spPr>
        <p:txBody>
          <a:bodyPr wrap="square">
            <a:spAutoFit/>
          </a:bodyPr>
          <a:lstStyle/>
          <a:p>
            <a:pPr>
              <a:lnSpc>
                <a:spcPct val="150000"/>
              </a:lnSpc>
            </a:pPr>
            <a:r>
              <a:rPr lang="zh-CN" altLang="en-US" sz="2000" dirty="0">
                <a:solidFill>
                  <a:srgbClr val="FFFFFF"/>
                </a:solidFill>
                <a:latin typeface="微软雅黑" panose="020B0503020204020204" charset="-122"/>
                <a:ea typeface="微软雅黑" panose="020B0503020204020204" charset="-122"/>
                <a:cs typeface="微软雅黑" panose="020B0503020204020204" charset="-122"/>
              </a:rPr>
              <a:t>支持模板导入方式快速配置原接口服务，对接口服务进行批量注册，实现原接口服务的快速迁移</a:t>
            </a:r>
            <a:endParaRPr lang="zh-CN" altLang="en-US" sz="2000" dirty="0">
              <a:solidFill>
                <a:srgbClr val="FFFFFF"/>
              </a:solidFill>
              <a:latin typeface="微软雅黑" panose="020B0503020204020204" charset="-122"/>
              <a:ea typeface="微软雅黑" panose="020B0503020204020204" charset="-122"/>
              <a:cs typeface="微软雅黑" panose="020B0503020204020204" charset="-122"/>
            </a:endParaRPr>
          </a:p>
        </p:txBody>
      </p:sp>
      <p:grpSp>
        <p:nvGrpSpPr>
          <p:cNvPr id="5" name="组合 91"/>
          <p:cNvGrpSpPr/>
          <p:nvPr/>
        </p:nvGrpSpPr>
        <p:grpSpPr>
          <a:xfrm>
            <a:off x="5583912" y="5267206"/>
            <a:ext cx="1143158" cy="1155520"/>
            <a:chOff x="7803336" y="1143428"/>
            <a:chExt cx="1028968" cy="1028244"/>
          </a:xfrm>
        </p:grpSpPr>
        <p:sp>
          <p:nvSpPr>
            <p:cNvPr id="6" name="Oval 10"/>
            <p:cNvSpPr>
              <a:spLocks noChangeArrowheads="1"/>
            </p:cNvSpPr>
            <p:nvPr/>
          </p:nvSpPr>
          <p:spPr bwMode="auto">
            <a:xfrm>
              <a:off x="7803336" y="1143428"/>
              <a:ext cx="1028968" cy="1028244"/>
            </a:xfrm>
            <a:prstGeom prst="ellipse">
              <a:avLst/>
            </a:prstGeom>
            <a:solidFill>
              <a:schemeClr val="accent5"/>
            </a:solidFill>
            <a:ln>
              <a:noFill/>
            </a:ln>
          </p:spPr>
          <p:txBody>
            <a:bodyPr vert="horz" wrap="square" lIns="91440" tIns="45720" rIns="91440" bIns="45720" numCol="1" anchor="t" anchorCtr="0" compatLnSpc="1"/>
            <a:lstStyle/>
            <a:p>
              <a:endParaRPr lang="zh-CN" altLang="en-US"/>
            </a:p>
          </p:txBody>
        </p:sp>
        <p:grpSp>
          <p:nvGrpSpPr>
            <p:cNvPr id="8" name="组合 93"/>
            <p:cNvGrpSpPr/>
            <p:nvPr/>
          </p:nvGrpSpPr>
          <p:grpSpPr>
            <a:xfrm>
              <a:off x="8040647" y="1200926"/>
              <a:ext cx="554347" cy="625820"/>
              <a:chOff x="2985408" y="340043"/>
              <a:chExt cx="1009650" cy="1139826"/>
            </a:xfrm>
            <a:solidFill>
              <a:schemeClr val="bg1"/>
            </a:solidFill>
          </p:grpSpPr>
          <p:sp>
            <p:nvSpPr>
              <p:cNvPr id="9" name="Freeform 6"/>
              <p:cNvSpPr>
                <a:spLocks noEditPoints="1"/>
              </p:cNvSpPr>
              <p:nvPr/>
            </p:nvSpPr>
            <p:spPr bwMode="auto">
              <a:xfrm>
                <a:off x="3260045" y="340043"/>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lIns="68580" tIns="34290" rIns="68580" bIns="34290"/>
              <a:lstStyle/>
              <a:p>
                <a:pPr fontAlgn="auto">
                  <a:spcBef>
                    <a:spcPts val="0"/>
                  </a:spcBef>
                  <a:spcAft>
                    <a:spcPts val="0"/>
                  </a:spcAft>
                  <a:defRPr/>
                </a:pPr>
                <a:endParaRPr lang="zh-CN" altLang="en-US" sz="1015">
                  <a:latin typeface="+mn-lt"/>
                  <a:ea typeface="+mn-ea"/>
                </a:endParaRPr>
              </a:p>
            </p:txBody>
          </p:sp>
          <p:sp>
            <p:nvSpPr>
              <p:cNvPr id="10" name="Freeform 8"/>
              <p:cNvSpPr>
                <a:spLocks noEditPoints="1"/>
              </p:cNvSpPr>
              <p:nvPr/>
            </p:nvSpPr>
            <p:spPr bwMode="auto">
              <a:xfrm>
                <a:off x="2985408" y="897256"/>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lIns="68580" tIns="34290" rIns="68580" bIns="34290"/>
              <a:lstStyle/>
              <a:p>
                <a:pPr fontAlgn="auto">
                  <a:spcBef>
                    <a:spcPts val="0"/>
                  </a:spcBef>
                  <a:spcAft>
                    <a:spcPts val="0"/>
                  </a:spcAft>
                  <a:defRPr/>
                </a:pPr>
                <a:endParaRPr lang="zh-CN" altLang="en-US" sz="1015" dirty="0">
                  <a:latin typeface="+mn-lt"/>
                  <a:ea typeface="+mn-ea"/>
                </a:endParaRPr>
              </a:p>
            </p:txBody>
          </p:sp>
          <p:sp>
            <p:nvSpPr>
              <p:cNvPr id="11" name="Freeform 9"/>
              <p:cNvSpPr/>
              <p:nvPr/>
            </p:nvSpPr>
            <p:spPr bwMode="auto">
              <a:xfrm>
                <a:off x="3433083" y="994093"/>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lIns="68580" tIns="34290" rIns="68580" bIns="34290"/>
              <a:lstStyle/>
              <a:p>
                <a:pPr fontAlgn="auto">
                  <a:spcBef>
                    <a:spcPts val="0"/>
                  </a:spcBef>
                  <a:spcAft>
                    <a:spcPts val="0"/>
                  </a:spcAft>
                  <a:defRPr/>
                </a:pPr>
                <a:endParaRPr lang="zh-CN" altLang="en-US" sz="1015">
                  <a:latin typeface="+mn-lt"/>
                  <a:ea typeface="+mn-ea"/>
                </a:endParaRPr>
              </a:p>
            </p:txBody>
          </p:sp>
        </p:grpSp>
      </p:grpSp>
      <p:sp>
        <p:nvSpPr>
          <p:cNvPr id="12" name="文本框 11"/>
          <p:cNvSpPr txBox="1"/>
          <p:nvPr/>
        </p:nvSpPr>
        <p:spPr>
          <a:xfrm>
            <a:off x="5457864" y="6029505"/>
            <a:ext cx="697627" cy="400110"/>
          </a:xfrm>
          <a:prstGeom prst="rect">
            <a:avLst/>
          </a:prstGeom>
          <a:noFill/>
        </p:spPr>
        <p:txBody>
          <a:bodyPr wrap="none" rtlCol="0">
            <a:spAutoFit/>
          </a:bodyPr>
          <a:lstStyle/>
          <a:p>
            <a:r>
              <a:rPr kumimoji="1" lang="zh-CN" altLang="en-US" sz="1000" dirty="0">
                <a:solidFill>
                  <a:schemeClr val="bg1"/>
                </a:solidFill>
                <a:latin typeface="微软雅黑" panose="020B0503020204020204" charset="-122"/>
                <a:ea typeface="微软雅黑" panose="020B0503020204020204" charset="-122"/>
                <a:cs typeface="微软雅黑" panose="020B0503020204020204" charset="-122"/>
              </a:rPr>
              <a:t>服务实施</a:t>
            </a:r>
            <a:endParaRPr kumimoji="1" lang="en-US" altLang="zh-CN" sz="1000" dirty="0">
              <a:solidFill>
                <a:schemeClr val="bg1"/>
              </a:solidFill>
              <a:latin typeface="微软雅黑" panose="020B0503020204020204" charset="-122"/>
              <a:ea typeface="微软雅黑" panose="020B0503020204020204" charset="-122"/>
              <a:cs typeface="微软雅黑" panose="020B0503020204020204" charset="-122"/>
            </a:endParaRPr>
          </a:p>
          <a:p>
            <a:r>
              <a:rPr kumimoji="1" lang="zh-CN" altLang="en-US" sz="1000" dirty="0">
                <a:solidFill>
                  <a:schemeClr val="bg1"/>
                </a:solidFill>
                <a:latin typeface="微软雅黑" panose="020B0503020204020204" charset="-122"/>
                <a:ea typeface="微软雅黑" panose="020B0503020204020204" charset="-122"/>
                <a:cs typeface="微软雅黑" panose="020B0503020204020204" charset="-122"/>
              </a:rPr>
              <a:t>人员</a:t>
            </a:r>
            <a:endParaRPr kumimoji="1" lang="zh-CN" altLang="en-US" sz="1000"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3" name="组合 12"/>
          <p:cNvGrpSpPr/>
          <p:nvPr/>
        </p:nvGrpSpPr>
        <p:grpSpPr>
          <a:xfrm>
            <a:off x="1932119" y="2566460"/>
            <a:ext cx="1059584" cy="793825"/>
            <a:chOff x="1276569" y="4719773"/>
            <a:chExt cx="450172" cy="391289"/>
          </a:xfrm>
        </p:grpSpPr>
        <p:sp>
          <p:nvSpPr>
            <p:cNvPr id="14" name="Freeform 94"/>
            <p:cNvSpPr>
              <a:spLocks noEditPoints="1"/>
            </p:cNvSpPr>
            <p:nvPr/>
          </p:nvSpPr>
          <p:spPr bwMode="auto">
            <a:xfrm>
              <a:off x="1276569" y="4719773"/>
              <a:ext cx="450172" cy="391289"/>
            </a:xfrm>
            <a:custGeom>
              <a:avLst/>
              <a:gdLst>
                <a:gd name="T0" fmla="*/ 76 w 235"/>
                <a:gd name="T1" fmla="*/ 204 h 204"/>
                <a:gd name="T2" fmla="*/ 158 w 235"/>
                <a:gd name="T3" fmla="*/ 204 h 204"/>
                <a:gd name="T4" fmla="*/ 158 w 235"/>
                <a:gd name="T5" fmla="*/ 184 h 204"/>
                <a:gd name="T6" fmla="*/ 76 w 235"/>
                <a:gd name="T7" fmla="*/ 184 h 204"/>
                <a:gd name="T8" fmla="*/ 76 w 235"/>
                <a:gd name="T9" fmla="*/ 204 h 204"/>
                <a:gd name="T10" fmla="*/ 0 w 235"/>
                <a:gd name="T11" fmla="*/ 0 h 204"/>
                <a:gd name="T12" fmla="*/ 0 w 235"/>
                <a:gd name="T13" fmla="*/ 176 h 204"/>
                <a:gd name="T14" fmla="*/ 235 w 235"/>
                <a:gd name="T15" fmla="*/ 176 h 204"/>
                <a:gd name="T16" fmla="*/ 235 w 235"/>
                <a:gd name="T17" fmla="*/ 0 h 204"/>
                <a:gd name="T18" fmla="*/ 0 w 235"/>
                <a:gd name="T19" fmla="*/ 0 h 204"/>
                <a:gd name="T20" fmla="*/ 203 w 235"/>
                <a:gd name="T21" fmla="*/ 166 h 204"/>
                <a:gd name="T22" fmla="*/ 195 w 235"/>
                <a:gd name="T23" fmla="*/ 158 h 204"/>
                <a:gd name="T24" fmla="*/ 203 w 235"/>
                <a:gd name="T25" fmla="*/ 151 h 204"/>
                <a:gd name="T26" fmla="*/ 211 w 235"/>
                <a:gd name="T27" fmla="*/ 158 h 204"/>
                <a:gd name="T28" fmla="*/ 203 w 235"/>
                <a:gd name="T29" fmla="*/ 166 h 204"/>
                <a:gd name="T30" fmla="*/ 216 w 235"/>
                <a:gd name="T31" fmla="*/ 139 h 204"/>
                <a:gd name="T32" fmla="*/ 19 w 235"/>
                <a:gd name="T33" fmla="*/ 139 h 204"/>
                <a:gd name="T34" fmla="*/ 19 w 235"/>
                <a:gd name="T35" fmla="*/ 14 h 204"/>
                <a:gd name="T36" fmla="*/ 216 w 235"/>
                <a:gd name="T37" fmla="*/ 14 h 204"/>
                <a:gd name="T38" fmla="*/ 216 w 235"/>
                <a:gd name="T39" fmla="*/ 139 h 204"/>
                <a:gd name="T40" fmla="*/ 127 w 235"/>
                <a:gd name="T41" fmla="*/ 111 h 204"/>
                <a:gd name="T42" fmla="*/ 95 w 235"/>
                <a:gd name="T43" fmla="*/ 79 h 204"/>
                <a:gd name="T44" fmla="*/ 127 w 235"/>
                <a:gd name="T45" fmla="*/ 48 h 204"/>
                <a:gd name="T46" fmla="*/ 64 w 235"/>
                <a:gd name="T47" fmla="*/ 48 h 204"/>
                <a:gd name="T48" fmla="*/ 64 w 235"/>
                <a:gd name="T49" fmla="*/ 111 h 204"/>
                <a:gd name="T50" fmla="*/ 127 w 235"/>
                <a:gd name="T51" fmla="*/ 111 h 204"/>
                <a:gd name="T52" fmla="*/ 90 w 235"/>
                <a:gd name="T53" fmla="*/ 48 h 204"/>
                <a:gd name="T54" fmla="*/ 96 w 235"/>
                <a:gd name="T55" fmla="*/ 54 h 204"/>
                <a:gd name="T56" fmla="*/ 90 w 235"/>
                <a:gd name="T57" fmla="*/ 60 h 204"/>
                <a:gd name="T58" fmla="*/ 84 w 235"/>
                <a:gd name="T59" fmla="*/ 54 h 204"/>
                <a:gd name="T60" fmla="*/ 90 w 235"/>
                <a:gd name="T61" fmla="*/ 48 h 204"/>
                <a:gd name="T62" fmla="*/ 135 w 235"/>
                <a:gd name="T63" fmla="*/ 88 h 204"/>
                <a:gd name="T64" fmla="*/ 143 w 235"/>
                <a:gd name="T65" fmla="*/ 79 h 204"/>
                <a:gd name="T66" fmla="*/ 135 w 235"/>
                <a:gd name="T67" fmla="*/ 71 h 204"/>
                <a:gd name="T68" fmla="*/ 126 w 235"/>
                <a:gd name="T69" fmla="*/ 79 h 204"/>
                <a:gd name="T70" fmla="*/ 135 w 235"/>
                <a:gd name="T71" fmla="*/ 88 h 204"/>
                <a:gd name="T72" fmla="*/ 173 w 235"/>
                <a:gd name="T73" fmla="*/ 88 h 204"/>
                <a:gd name="T74" fmla="*/ 181 w 235"/>
                <a:gd name="T75" fmla="*/ 79 h 204"/>
                <a:gd name="T76" fmla="*/ 173 w 235"/>
                <a:gd name="T77" fmla="*/ 71 h 204"/>
                <a:gd name="T78" fmla="*/ 164 w 235"/>
                <a:gd name="T79" fmla="*/ 79 h 204"/>
                <a:gd name="T80" fmla="*/ 173 w 235"/>
                <a:gd name="T81" fmla="*/ 8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204">
                  <a:moveTo>
                    <a:pt x="76" y="204"/>
                  </a:moveTo>
                  <a:cubicBezTo>
                    <a:pt x="158" y="204"/>
                    <a:pt x="158" y="204"/>
                    <a:pt x="158" y="204"/>
                  </a:cubicBezTo>
                  <a:cubicBezTo>
                    <a:pt x="158" y="184"/>
                    <a:pt x="158" y="184"/>
                    <a:pt x="158" y="184"/>
                  </a:cubicBezTo>
                  <a:cubicBezTo>
                    <a:pt x="76" y="184"/>
                    <a:pt x="76" y="184"/>
                    <a:pt x="76" y="184"/>
                  </a:cubicBezTo>
                  <a:lnTo>
                    <a:pt x="76" y="204"/>
                  </a:lnTo>
                  <a:close/>
                  <a:moveTo>
                    <a:pt x="0" y="0"/>
                  </a:moveTo>
                  <a:cubicBezTo>
                    <a:pt x="0" y="176"/>
                    <a:pt x="0" y="176"/>
                    <a:pt x="0" y="176"/>
                  </a:cubicBezTo>
                  <a:cubicBezTo>
                    <a:pt x="235" y="176"/>
                    <a:pt x="235" y="176"/>
                    <a:pt x="235" y="176"/>
                  </a:cubicBezTo>
                  <a:cubicBezTo>
                    <a:pt x="235" y="0"/>
                    <a:pt x="235" y="0"/>
                    <a:pt x="235" y="0"/>
                  </a:cubicBezTo>
                  <a:lnTo>
                    <a:pt x="0" y="0"/>
                  </a:lnTo>
                  <a:close/>
                  <a:moveTo>
                    <a:pt x="203" y="166"/>
                  </a:moveTo>
                  <a:cubicBezTo>
                    <a:pt x="199" y="166"/>
                    <a:pt x="195" y="162"/>
                    <a:pt x="195" y="158"/>
                  </a:cubicBezTo>
                  <a:cubicBezTo>
                    <a:pt x="195" y="154"/>
                    <a:pt x="199" y="151"/>
                    <a:pt x="203" y="151"/>
                  </a:cubicBezTo>
                  <a:cubicBezTo>
                    <a:pt x="207" y="151"/>
                    <a:pt x="211" y="154"/>
                    <a:pt x="211" y="158"/>
                  </a:cubicBezTo>
                  <a:cubicBezTo>
                    <a:pt x="211" y="162"/>
                    <a:pt x="207" y="166"/>
                    <a:pt x="203" y="166"/>
                  </a:cubicBezTo>
                  <a:close/>
                  <a:moveTo>
                    <a:pt x="216" y="139"/>
                  </a:moveTo>
                  <a:cubicBezTo>
                    <a:pt x="19" y="139"/>
                    <a:pt x="19" y="139"/>
                    <a:pt x="19" y="139"/>
                  </a:cubicBezTo>
                  <a:cubicBezTo>
                    <a:pt x="19" y="14"/>
                    <a:pt x="19" y="14"/>
                    <a:pt x="19" y="14"/>
                  </a:cubicBezTo>
                  <a:cubicBezTo>
                    <a:pt x="216" y="14"/>
                    <a:pt x="216" y="14"/>
                    <a:pt x="216" y="14"/>
                  </a:cubicBezTo>
                  <a:lnTo>
                    <a:pt x="216" y="139"/>
                  </a:lnTo>
                  <a:close/>
                  <a:moveTo>
                    <a:pt x="127" y="111"/>
                  </a:moveTo>
                  <a:cubicBezTo>
                    <a:pt x="95" y="79"/>
                    <a:pt x="95" y="79"/>
                    <a:pt x="95" y="79"/>
                  </a:cubicBezTo>
                  <a:cubicBezTo>
                    <a:pt x="127" y="48"/>
                    <a:pt x="127" y="48"/>
                    <a:pt x="127" y="48"/>
                  </a:cubicBezTo>
                  <a:cubicBezTo>
                    <a:pt x="109" y="31"/>
                    <a:pt x="81" y="31"/>
                    <a:pt x="64" y="48"/>
                  </a:cubicBezTo>
                  <a:cubicBezTo>
                    <a:pt x="46" y="65"/>
                    <a:pt x="46" y="93"/>
                    <a:pt x="64" y="111"/>
                  </a:cubicBezTo>
                  <a:cubicBezTo>
                    <a:pt x="81" y="128"/>
                    <a:pt x="109" y="128"/>
                    <a:pt x="127" y="111"/>
                  </a:cubicBezTo>
                  <a:close/>
                  <a:moveTo>
                    <a:pt x="90" y="48"/>
                  </a:moveTo>
                  <a:cubicBezTo>
                    <a:pt x="94" y="48"/>
                    <a:pt x="96" y="51"/>
                    <a:pt x="96" y="54"/>
                  </a:cubicBezTo>
                  <a:cubicBezTo>
                    <a:pt x="96" y="57"/>
                    <a:pt x="94" y="60"/>
                    <a:pt x="90" y="60"/>
                  </a:cubicBezTo>
                  <a:cubicBezTo>
                    <a:pt x="87" y="60"/>
                    <a:pt x="84" y="57"/>
                    <a:pt x="84" y="54"/>
                  </a:cubicBezTo>
                  <a:cubicBezTo>
                    <a:pt x="84" y="51"/>
                    <a:pt x="87" y="48"/>
                    <a:pt x="90" y="48"/>
                  </a:cubicBezTo>
                  <a:close/>
                  <a:moveTo>
                    <a:pt x="135" y="88"/>
                  </a:moveTo>
                  <a:cubicBezTo>
                    <a:pt x="140" y="88"/>
                    <a:pt x="143" y="84"/>
                    <a:pt x="143" y="79"/>
                  </a:cubicBezTo>
                  <a:cubicBezTo>
                    <a:pt x="143" y="75"/>
                    <a:pt x="140" y="71"/>
                    <a:pt x="135" y="71"/>
                  </a:cubicBezTo>
                  <a:cubicBezTo>
                    <a:pt x="130" y="71"/>
                    <a:pt x="126" y="75"/>
                    <a:pt x="126" y="79"/>
                  </a:cubicBezTo>
                  <a:cubicBezTo>
                    <a:pt x="126" y="84"/>
                    <a:pt x="130" y="88"/>
                    <a:pt x="135" y="88"/>
                  </a:cubicBezTo>
                  <a:close/>
                  <a:moveTo>
                    <a:pt x="173" y="88"/>
                  </a:moveTo>
                  <a:cubicBezTo>
                    <a:pt x="177" y="88"/>
                    <a:pt x="181" y="84"/>
                    <a:pt x="181" y="79"/>
                  </a:cubicBezTo>
                  <a:cubicBezTo>
                    <a:pt x="181" y="75"/>
                    <a:pt x="177" y="71"/>
                    <a:pt x="173" y="71"/>
                  </a:cubicBezTo>
                  <a:cubicBezTo>
                    <a:pt x="168" y="71"/>
                    <a:pt x="164" y="75"/>
                    <a:pt x="164" y="79"/>
                  </a:cubicBezTo>
                  <a:cubicBezTo>
                    <a:pt x="164" y="84"/>
                    <a:pt x="168" y="88"/>
                    <a:pt x="173" y="88"/>
                  </a:cubicBez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15" name="矩形 14"/>
            <p:cNvSpPr/>
            <p:nvPr/>
          </p:nvSpPr>
          <p:spPr>
            <a:xfrm>
              <a:off x="1324575" y="4751308"/>
              <a:ext cx="349175" cy="216024"/>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p:txBody>
        </p:sp>
      </p:grpSp>
      <p:grpSp>
        <p:nvGrpSpPr>
          <p:cNvPr id="16" name="组合 15"/>
          <p:cNvGrpSpPr/>
          <p:nvPr/>
        </p:nvGrpSpPr>
        <p:grpSpPr>
          <a:xfrm>
            <a:off x="2138924" y="2879092"/>
            <a:ext cx="407632" cy="241167"/>
            <a:chOff x="9890126" y="3911955"/>
            <a:chExt cx="871537" cy="739421"/>
          </a:xfrm>
          <a:solidFill>
            <a:srgbClr val="17375E"/>
          </a:solidFill>
        </p:grpSpPr>
        <p:sp>
          <p:nvSpPr>
            <p:cNvPr id="17" name="Freeform 152"/>
            <p:cNvSpPr/>
            <p:nvPr/>
          </p:nvSpPr>
          <p:spPr bwMode="auto">
            <a:xfrm>
              <a:off x="10190162" y="3911955"/>
              <a:ext cx="271462" cy="239713"/>
            </a:xfrm>
            <a:custGeom>
              <a:avLst/>
              <a:gdLst>
                <a:gd name="T0" fmla="*/ 56 w 72"/>
                <a:gd name="T1" fmla="*/ 0 h 64"/>
                <a:gd name="T2" fmla="*/ 16 w 72"/>
                <a:gd name="T3" fmla="*/ 0 h 64"/>
                <a:gd name="T4" fmla="*/ 0 w 72"/>
                <a:gd name="T5" fmla="*/ 16 h 64"/>
                <a:gd name="T6" fmla="*/ 0 w 72"/>
                <a:gd name="T7" fmla="*/ 48 h 64"/>
                <a:gd name="T8" fmla="*/ 16 w 72"/>
                <a:gd name="T9" fmla="*/ 64 h 64"/>
                <a:gd name="T10" fmla="*/ 56 w 72"/>
                <a:gd name="T11" fmla="*/ 64 h 64"/>
                <a:gd name="T12" fmla="*/ 72 w 72"/>
                <a:gd name="T13" fmla="*/ 48 h 64"/>
                <a:gd name="T14" fmla="*/ 72 w 72"/>
                <a:gd name="T15" fmla="*/ 16 h 64"/>
                <a:gd name="T16" fmla="*/ 56 w 72"/>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64">
                  <a:moveTo>
                    <a:pt x="56" y="0"/>
                  </a:moveTo>
                  <a:cubicBezTo>
                    <a:pt x="16" y="0"/>
                    <a:pt x="16" y="0"/>
                    <a:pt x="16" y="0"/>
                  </a:cubicBezTo>
                  <a:cubicBezTo>
                    <a:pt x="7" y="0"/>
                    <a:pt x="0" y="7"/>
                    <a:pt x="0" y="16"/>
                  </a:cubicBezTo>
                  <a:cubicBezTo>
                    <a:pt x="0" y="48"/>
                    <a:pt x="0" y="48"/>
                    <a:pt x="0" y="48"/>
                  </a:cubicBezTo>
                  <a:cubicBezTo>
                    <a:pt x="0" y="57"/>
                    <a:pt x="7" y="64"/>
                    <a:pt x="16" y="64"/>
                  </a:cubicBezTo>
                  <a:cubicBezTo>
                    <a:pt x="56" y="64"/>
                    <a:pt x="56" y="64"/>
                    <a:pt x="56" y="64"/>
                  </a:cubicBezTo>
                  <a:cubicBezTo>
                    <a:pt x="65" y="64"/>
                    <a:pt x="72" y="57"/>
                    <a:pt x="72" y="48"/>
                  </a:cubicBezTo>
                  <a:cubicBezTo>
                    <a:pt x="72" y="16"/>
                    <a:pt x="72" y="16"/>
                    <a:pt x="72" y="16"/>
                  </a:cubicBezTo>
                  <a:cubicBezTo>
                    <a:pt x="72" y="7"/>
                    <a:pt x="65" y="0"/>
                    <a:pt x="56" y="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6"/>
            <p:cNvSpPr/>
            <p:nvPr/>
          </p:nvSpPr>
          <p:spPr bwMode="auto">
            <a:xfrm>
              <a:off x="10190163" y="4411663"/>
              <a:ext cx="271463" cy="239713"/>
            </a:xfrm>
            <a:custGeom>
              <a:avLst/>
              <a:gdLst>
                <a:gd name="T0" fmla="*/ 56 w 72"/>
                <a:gd name="T1" fmla="*/ 0 h 64"/>
                <a:gd name="T2" fmla="*/ 16 w 72"/>
                <a:gd name="T3" fmla="*/ 0 h 64"/>
                <a:gd name="T4" fmla="*/ 0 w 72"/>
                <a:gd name="T5" fmla="*/ 16 h 64"/>
                <a:gd name="T6" fmla="*/ 0 w 72"/>
                <a:gd name="T7" fmla="*/ 48 h 64"/>
                <a:gd name="T8" fmla="*/ 16 w 72"/>
                <a:gd name="T9" fmla="*/ 64 h 64"/>
                <a:gd name="T10" fmla="*/ 56 w 72"/>
                <a:gd name="T11" fmla="*/ 64 h 64"/>
                <a:gd name="T12" fmla="*/ 72 w 72"/>
                <a:gd name="T13" fmla="*/ 48 h 64"/>
                <a:gd name="T14" fmla="*/ 72 w 72"/>
                <a:gd name="T15" fmla="*/ 16 h 64"/>
                <a:gd name="T16" fmla="*/ 56 w 72"/>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64">
                  <a:moveTo>
                    <a:pt x="56" y="0"/>
                  </a:moveTo>
                  <a:cubicBezTo>
                    <a:pt x="16" y="0"/>
                    <a:pt x="16" y="0"/>
                    <a:pt x="16" y="0"/>
                  </a:cubicBezTo>
                  <a:cubicBezTo>
                    <a:pt x="7" y="0"/>
                    <a:pt x="0" y="7"/>
                    <a:pt x="0" y="16"/>
                  </a:cubicBezTo>
                  <a:cubicBezTo>
                    <a:pt x="0" y="48"/>
                    <a:pt x="0" y="48"/>
                    <a:pt x="0" y="48"/>
                  </a:cubicBezTo>
                  <a:cubicBezTo>
                    <a:pt x="0" y="57"/>
                    <a:pt x="7" y="64"/>
                    <a:pt x="16" y="64"/>
                  </a:cubicBezTo>
                  <a:cubicBezTo>
                    <a:pt x="56" y="64"/>
                    <a:pt x="56" y="64"/>
                    <a:pt x="56" y="64"/>
                  </a:cubicBezTo>
                  <a:cubicBezTo>
                    <a:pt x="65" y="64"/>
                    <a:pt x="72" y="57"/>
                    <a:pt x="72" y="48"/>
                  </a:cubicBezTo>
                  <a:cubicBezTo>
                    <a:pt x="72" y="16"/>
                    <a:pt x="72" y="16"/>
                    <a:pt x="72" y="16"/>
                  </a:cubicBezTo>
                  <a:cubicBezTo>
                    <a:pt x="72" y="7"/>
                    <a:pt x="65" y="0"/>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7"/>
            <p:cNvSpPr/>
            <p:nvPr/>
          </p:nvSpPr>
          <p:spPr bwMode="auto">
            <a:xfrm>
              <a:off x="9890126" y="4411663"/>
              <a:ext cx="269875" cy="239713"/>
            </a:xfrm>
            <a:custGeom>
              <a:avLst/>
              <a:gdLst>
                <a:gd name="T0" fmla="*/ 56 w 72"/>
                <a:gd name="T1" fmla="*/ 0 h 64"/>
                <a:gd name="T2" fmla="*/ 16 w 72"/>
                <a:gd name="T3" fmla="*/ 0 h 64"/>
                <a:gd name="T4" fmla="*/ 0 w 72"/>
                <a:gd name="T5" fmla="*/ 16 h 64"/>
                <a:gd name="T6" fmla="*/ 0 w 72"/>
                <a:gd name="T7" fmla="*/ 48 h 64"/>
                <a:gd name="T8" fmla="*/ 16 w 72"/>
                <a:gd name="T9" fmla="*/ 64 h 64"/>
                <a:gd name="T10" fmla="*/ 56 w 72"/>
                <a:gd name="T11" fmla="*/ 64 h 64"/>
                <a:gd name="T12" fmla="*/ 72 w 72"/>
                <a:gd name="T13" fmla="*/ 48 h 64"/>
                <a:gd name="T14" fmla="*/ 72 w 72"/>
                <a:gd name="T15" fmla="*/ 16 h 64"/>
                <a:gd name="T16" fmla="*/ 56 w 72"/>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64">
                  <a:moveTo>
                    <a:pt x="56" y="0"/>
                  </a:moveTo>
                  <a:cubicBezTo>
                    <a:pt x="16" y="0"/>
                    <a:pt x="16" y="0"/>
                    <a:pt x="16" y="0"/>
                  </a:cubicBezTo>
                  <a:cubicBezTo>
                    <a:pt x="7" y="0"/>
                    <a:pt x="0" y="7"/>
                    <a:pt x="0" y="16"/>
                  </a:cubicBezTo>
                  <a:cubicBezTo>
                    <a:pt x="0" y="48"/>
                    <a:pt x="0" y="48"/>
                    <a:pt x="0" y="48"/>
                  </a:cubicBezTo>
                  <a:cubicBezTo>
                    <a:pt x="0" y="57"/>
                    <a:pt x="7" y="64"/>
                    <a:pt x="16" y="64"/>
                  </a:cubicBezTo>
                  <a:cubicBezTo>
                    <a:pt x="56" y="64"/>
                    <a:pt x="56" y="64"/>
                    <a:pt x="56" y="64"/>
                  </a:cubicBezTo>
                  <a:cubicBezTo>
                    <a:pt x="65" y="64"/>
                    <a:pt x="72" y="57"/>
                    <a:pt x="72" y="48"/>
                  </a:cubicBezTo>
                  <a:cubicBezTo>
                    <a:pt x="72" y="16"/>
                    <a:pt x="72" y="16"/>
                    <a:pt x="72" y="16"/>
                  </a:cubicBezTo>
                  <a:cubicBezTo>
                    <a:pt x="72" y="7"/>
                    <a:pt x="65" y="0"/>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58"/>
            <p:cNvSpPr/>
            <p:nvPr/>
          </p:nvSpPr>
          <p:spPr bwMode="auto">
            <a:xfrm>
              <a:off x="10491788" y="4411663"/>
              <a:ext cx="269875" cy="239713"/>
            </a:xfrm>
            <a:custGeom>
              <a:avLst/>
              <a:gdLst>
                <a:gd name="T0" fmla="*/ 56 w 72"/>
                <a:gd name="T1" fmla="*/ 0 h 64"/>
                <a:gd name="T2" fmla="*/ 16 w 72"/>
                <a:gd name="T3" fmla="*/ 0 h 64"/>
                <a:gd name="T4" fmla="*/ 0 w 72"/>
                <a:gd name="T5" fmla="*/ 16 h 64"/>
                <a:gd name="T6" fmla="*/ 0 w 72"/>
                <a:gd name="T7" fmla="*/ 48 h 64"/>
                <a:gd name="T8" fmla="*/ 16 w 72"/>
                <a:gd name="T9" fmla="*/ 64 h 64"/>
                <a:gd name="T10" fmla="*/ 56 w 72"/>
                <a:gd name="T11" fmla="*/ 64 h 64"/>
                <a:gd name="T12" fmla="*/ 72 w 72"/>
                <a:gd name="T13" fmla="*/ 48 h 64"/>
                <a:gd name="T14" fmla="*/ 72 w 72"/>
                <a:gd name="T15" fmla="*/ 16 h 64"/>
                <a:gd name="T16" fmla="*/ 56 w 72"/>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64">
                  <a:moveTo>
                    <a:pt x="56" y="0"/>
                  </a:moveTo>
                  <a:cubicBezTo>
                    <a:pt x="16" y="0"/>
                    <a:pt x="16" y="0"/>
                    <a:pt x="16" y="0"/>
                  </a:cubicBezTo>
                  <a:cubicBezTo>
                    <a:pt x="7" y="0"/>
                    <a:pt x="0" y="7"/>
                    <a:pt x="0" y="16"/>
                  </a:cubicBezTo>
                  <a:cubicBezTo>
                    <a:pt x="0" y="48"/>
                    <a:pt x="0" y="48"/>
                    <a:pt x="0" y="48"/>
                  </a:cubicBezTo>
                  <a:cubicBezTo>
                    <a:pt x="0" y="57"/>
                    <a:pt x="7" y="64"/>
                    <a:pt x="16" y="64"/>
                  </a:cubicBezTo>
                  <a:cubicBezTo>
                    <a:pt x="56" y="64"/>
                    <a:pt x="56" y="64"/>
                    <a:pt x="56" y="64"/>
                  </a:cubicBezTo>
                  <a:cubicBezTo>
                    <a:pt x="65" y="64"/>
                    <a:pt x="72" y="57"/>
                    <a:pt x="72" y="48"/>
                  </a:cubicBezTo>
                  <a:cubicBezTo>
                    <a:pt x="72" y="16"/>
                    <a:pt x="72" y="16"/>
                    <a:pt x="72" y="16"/>
                  </a:cubicBezTo>
                  <a:cubicBezTo>
                    <a:pt x="72" y="7"/>
                    <a:pt x="65" y="0"/>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Rectangle 159"/>
            <p:cNvSpPr>
              <a:spLocks noChangeArrowheads="1"/>
            </p:cNvSpPr>
            <p:nvPr/>
          </p:nvSpPr>
          <p:spPr bwMode="auto">
            <a:xfrm>
              <a:off x="10310813" y="4170363"/>
              <a:ext cx="30163" cy="90488"/>
            </a:xfrm>
            <a:prstGeom prst="rect">
              <a:avLst/>
            </a:prstGeom>
            <a:grpFill/>
            <a:ln w="9525">
              <a:noFill/>
              <a:miter lim="800000"/>
            </a:ln>
          </p:spPr>
          <p:txBody>
            <a:bodyPr vert="horz" wrap="square" lIns="91440" tIns="45720" rIns="91440" bIns="45720" numCol="1" anchor="t" anchorCtr="0" compatLnSpc="1"/>
            <a:lstStyle/>
            <a:p>
              <a:endParaRPr lang="zh-CN" altLang="en-US"/>
            </a:p>
          </p:txBody>
        </p:sp>
        <p:sp>
          <p:nvSpPr>
            <p:cNvPr id="22" name="Rectangle 160"/>
            <p:cNvSpPr>
              <a:spLocks noChangeArrowheads="1"/>
            </p:cNvSpPr>
            <p:nvPr/>
          </p:nvSpPr>
          <p:spPr bwMode="auto">
            <a:xfrm>
              <a:off x="10310813" y="4291013"/>
              <a:ext cx="30163" cy="90488"/>
            </a:xfrm>
            <a:prstGeom prst="rect">
              <a:avLst/>
            </a:prstGeom>
            <a:grpFill/>
            <a:ln w="9525">
              <a:noFill/>
              <a:miter lim="800000"/>
            </a:ln>
          </p:spPr>
          <p:txBody>
            <a:bodyPr vert="horz" wrap="square" lIns="91440" tIns="45720" rIns="91440" bIns="45720" numCol="1" anchor="t" anchorCtr="0" compatLnSpc="1"/>
            <a:lstStyle/>
            <a:p>
              <a:endParaRPr lang="zh-CN" altLang="en-US"/>
            </a:p>
          </p:txBody>
        </p:sp>
        <p:sp>
          <p:nvSpPr>
            <p:cNvPr id="23" name="Rectangle 161"/>
            <p:cNvSpPr>
              <a:spLocks noChangeArrowheads="1"/>
            </p:cNvSpPr>
            <p:nvPr/>
          </p:nvSpPr>
          <p:spPr bwMode="auto">
            <a:xfrm>
              <a:off x="10071101" y="4260851"/>
              <a:ext cx="509588" cy="30163"/>
            </a:xfrm>
            <a:prstGeom prst="rect">
              <a:avLst/>
            </a:prstGeom>
            <a:grpFill/>
            <a:ln w="9525">
              <a:noFill/>
              <a:miter lim="800000"/>
            </a:ln>
          </p:spPr>
          <p:txBody>
            <a:bodyPr vert="horz" wrap="square" lIns="91440" tIns="45720" rIns="91440" bIns="45720" numCol="1" anchor="t" anchorCtr="0" compatLnSpc="1"/>
            <a:lstStyle/>
            <a:p>
              <a:endParaRPr lang="zh-CN" altLang="en-US" dirty="0"/>
            </a:p>
          </p:txBody>
        </p:sp>
        <p:sp>
          <p:nvSpPr>
            <p:cNvPr id="24" name="Rectangle 162"/>
            <p:cNvSpPr>
              <a:spLocks noChangeArrowheads="1"/>
            </p:cNvSpPr>
            <p:nvPr/>
          </p:nvSpPr>
          <p:spPr bwMode="auto">
            <a:xfrm>
              <a:off x="10010776" y="4321176"/>
              <a:ext cx="30163"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Rectangle 163"/>
            <p:cNvSpPr>
              <a:spLocks noChangeArrowheads="1"/>
            </p:cNvSpPr>
            <p:nvPr/>
          </p:nvSpPr>
          <p:spPr bwMode="auto">
            <a:xfrm>
              <a:off x="10610851" y="4321176"/>
              <a:ext cx="30163" cy="60325"/>
            </a:xfrm>
            <a:prstGeom prst="rect">
              <a:avLst/>
            </a:prstGeom>
            <a:grpFill/>
            <a:ln w="9525">
              <a:noFill/>
              <a:miter lim="800000"/>
            </a:ln>
          </p:spPr>
          <p:txBody>
            <a:bodyPr vert="horz" wrap="square" lIns="91440" tIns="45720" rIns="91440" bIns="45720" numCol="1" anchor="t" anchorCtr="0" compatLnSpc="1"/>
            <a:lstStyle/>
            <a:p>
              <a:endParaRPr lang="zh-CN" altLang="en-US"/>
            </a:p>
          </p:txBody>
        </p:sp>
        <p:sp>
          <p:nvSpPr>
            <p:cNvPr id="26" name="Freeform 164"/>
            <p:cNvSpPr/>
            <p:nvPr/>
          </p:nvSpPr>
          <p:spPr bwMode="auto">
            <a:xfrm>
              <a:off x="10010776" y="4260851"/>
              <a:ext cx="60325" cy="60325"/>
            </a:xfrm>
            <a:custGeom>
              <a:avLst/>
              <a:gdLst>
                <a:gd name="T0" fmla="*/ 8 w 16"/>
                <a:gd name="T1" fmla="*/ 16 h 16"/>
                <a:gd name="T2" fmla="*/ 0 w 16"/>
                <a:gd name="T3" fmla="*/ 16 h 16"/>
                <a:gd name="T4" fmla="*/ 16 w 16"/>
                <a:gd name="T5" fmla="*/ 0 h 16"/>
                <a:gd name="T6" fmla="*/ 16 w 16"/>
                <a:gd name="T7" fmla="*/ 8 h 16"/>
                <a:gd name="T8" fmla="*/ 8 w 16"/>
                <a:gd name="T9" fmla="*/ 16 h 16"/>
              </a:gdLst>
              <a:ahLst/>
              <a:cxnLst>
                <a:cxn ang="0">
                  <a:pos x="T0" y="T1"/>
                </a:cxn>
                <a:cxn ang="0">
                  <a:pos x="T2" y="T3"/>
                </a:cxn>
                <a:cxn ang="0">
                  <a:pos x="T4" y="T5"/>
                </a:cxn>
                <a:cxn ang="0">
                  <a:pos x="T6" y="T7"/>
                </a:cxn>
                <a:cxn ang="0">
                  <a:pos x="T8" y="T9"/>
                </a:cxn>
              </a:cxnLst>
              <a:rect l="0" t="0" r="r" b="b"/>
              <a:pathLst>
                <a:path w="16" h="16">
                  <a:moveTo>
                    <a:pt x="8" y="16"/>
                  </a:moveTo>
                  <a:cubicBezTo>
                    <a:pt x="0" y="16"/>
                    <a:pt x="0" y="16"/>
                    <a:pt x="0" y="16"/>
                  </a:cubicBezTo>
                  <a:cubicBezTo>
                    <a:pt x="0" y="7"/>
                    <a:pt x="7" y="0"/>
                    <a:pt x="16" y="0"/>
                  </a:cubicBezTo>
                  <a:cubicBezTo>
                    <a:pt x="16" y="8"/>
                    <a:pt x="16" y="8"/>
                    <a:pt x="16" y="8"/>
                  </a:cubicBezTo>
                  <a:cubicBezTo>
                    <a:pt x="12" y="8"/>
                    <a:pt x="8" y="12"/>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65"/>
            <p:cNvSpPr/>
            <p:nvPr/>
          </p:nvSpPr>
          <p:spPr bwMode="auto">
            <a:xfrm>
              <a:off x="10580688" y="4260851"/>
              <a:ext cx="60325" cy="60325"/>
            </a:xfrm>
            <a:custGeom>
              <a:avLst/>
              <a:gdLst>
                <a:gd name="T0" fmla="*/ 16 w 16"/>
                <a:gd name="T1" fmla="*/ 16 h 16"/>
                <a:gd name="T2" fmla="*/ 8 w 16"/>
                <a:gd name="T3" fmla="*/ 16 h 16"/>
                <a:gd name="T4" fmla="*/ 0 w 16"/>
                <a:gd name="T5" fmla="*/ 8 h 16"/>
                <a:gd name="T6" fmla="*/ 0 w 16"/>
                <a:gd name="T7" fmla="*/ 0 h 16"/>
                <a:gd name="T8" fmla="*/ 16 w 16"/>
                <a:gd name="T9" fmla="*/ 16 h 16"/>
              </a:gdLst>
              <a:ahLst/>
              <a:cxnLst>
                <a:cxn ang="0">
                  <a:pos x="T0" y="T1"/>
                </a:cxn>
                <a:cxn ang="0">
                  <a:pos x="T2" y="T3"/>
                </a:cxn>
                <a:cxn ang="0">
                  <a:pos x="T4" y="T5"/>
                </a:cxn>
                <a:cxn ang="0">
                  <a:pos x="T6" y="T7"/>
                </a:cxn>
                <a:cxn ang="0">
                  <a:pos x="T8" y="T9"/>
                </a:cxn>
              </a:cxnLst>
              <a:rect l="0" t="0" r="r" b="b"/>
              <a:pathLst>
                <a:path w="16" h="16">
                  <a:moveTo>
                    <a:pt x="16" y="16"/>
                  </a:moveTo>
                  <a:cubicBezTo>
                    <a:pt x="8" y="16"/>
                    <a:pt x="8" y="16"/>
                    <a:pt x="8" y="16"/>
                  </a:cubicBezTo>
                  <a:cubicBezTo>
                    <a:pt x="8" y="12"/>
                    <a:pt x="4" y="8"/>
                    <a:pt x="0" y="8"/>
                  </a:cubicBezTo>
                  <a:cubicBezTo>
                    <a:pt x="0" y="0"/>
                    <a:pt x="0" y="0"/>
                    <a:pt x="0" y="0"/>
                  </a:cubicBezTo>
                  <a:cubicBezTo>
                    <a:pt x="9" y="0"/>
                    <a:pt x="16" y="7"/>
                    <a:pt x="16" y="16"/>
                  </a:cubicBez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28" name="文本框 27"/>
          <p:cNvSpPr txBox="1"/>
          <p:nvPr/>
        </p:nvSpPr>
        <p:spPr>
          <a:xfrm>
            <a:off x="1956241" y="3412960"/>
            <a:ext cx="1178674" cy="261610"/>
          </a:xfrm>
          <a:prstGeom prst="rect">
            <a:avLst/>
          </a:prstGeom>
          <a:noFill/>
        </p:spPr>
        <p:txBody>
          <a:bodyPr wrap="square" rtlCol="0">
            <a:spAutoFit/>
          </a:bodyPr>
          <a:lstStyle/>
          <a:p>
            <a:r>
              <a:rPr lang="zh-CN" altLang="en-US" sz="1100" dirty="0">
                <a:solidFill>
                  <a:schemeClr val="bg1"/>
                </a:solidFill>
                <a:latin typeface="微软雅黑" panose="020B0503020204020204" charset="-122"/>
                <a:ea typeface="微软雅黑" panose="020B0503020204020204" charset="-122"/>
                <a:cs typeface="微软雅黑" panose="020B0503020204020204" charset="-122"/>
              </a:rPr>
              <a:t>旧</a:t>
            </a:r>
            <a:r>
              <a:rPr lang="en-US" altLang="zh-CN" sz="1100" dirty="0">
                <a:solidFill>
                  <a:schemeClr val="bg1"/>
                </a:solidFill>
                <a:latin typeface="微软雅黑" panose="020B0503020204020204" charset="-122"/>
                <a:ea typeface="微软雅黑" panose="020B0503020204020204" charset="-122"/>
                <a:cs typeface="微软雅黑" panose="020B0503020204020204" charset="-122"/>
              </a:rPr>
              <a:t>ESB</a:t>
            </a:r>
            <a:r>
              <a:rPr lang="zh-CN" altLang="en-US" sz="1100" dirty="0">
                <a:solidFill>
                  <a:schemeClr val="bg1"/>
                </a:solidFill>
                <a:latin typeface="微软雅黑" panose="020B0503020204020204" charset="-122"/>
                <a:ea typeface="微软雅黑" panose="020B0503020204020204" charset="-122"/>
                <a:cs typeface="微软雅黑" panose="020B0503020204020204" charset="-122"/>
              </a:rPr>
              <a:t>系统</a:t>
            </a:r>
            <a:endParaRPr lang="zh-CN" altLang="en-US" sz="1100"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29" name="组合 28"/>
          <p:cNvGrpSpPr/>
          <p:nvPr/>
        </p:nvGrpSpPr>
        <p:grpSpPr>
          <a:xfrm>
            <a:off x="5320590" y="2431294"/>
            <a:ext cx="1178023" cy="1125303"/>
            <a:chOff x="3189175" y="1414252"/>
            <a:chExt cx="648000" cy="648000"/>
          </a:xfrm>
        </p:grpSpPr>
        <p:sp>
          <p:nvSpPr>
            <p:cNvPr id="30" name="Oval 10"/>
            <p:cNvSpPr>
              <a:spLocks noChangeArrowheads="1"/>
            </p:cNvSpPr>
            <p:nvPr/>
          </p:nvSpPr>
          <p:spPr bwMode="auto">
            <a:xfrm>
              <a:off x="3189175" y="1414252"/>
              <a:ext cx="648000" cy="648000"/>
            </a:xfrm>
            <a:prstGeom prst="ellipse">
              <a:avLst/>
            </a:prstGeom>
            <a:solidFill>
              <a:schemeClr val="accent5"/>
            </a:solidFill>
            <a:ln>
              <a:noFill/>
            </a:ln>
          </p:spPr>
          <p:txBody>
            <a:bodyPr vert="horz" wrap="square" lIns="91440" tIns="45720" rIns="91440" bIns="45720" numCol="1" anchor="t" anchorCtr="0" compatLnSpc="1"/>
            <a:lstStyle/>
            <a:p>
              <a:endParaRPr lang="zh-CN" altLang="en-US" dirty="0"/>
            </a:p>
          </p:txBody>
        </p:sp>
        <p:sp>
          <p:nvSpPr>
            <p:cNvPr id="31" name="文本框 30"/>
            <p:cNvSpPr txBox="1"/>
            <p:nvPr/>
          </p:nvSpPr>
          <p:spPr>
            <a:xfrm>
              <a:off x="3353783" y="1804689"/>
              <a:ext cx="411081" cy="247275"/>
            </a:xfrm>
            <a:prstGeom prst="rect">
              <a:avLst/>
            </a:prstGeom>
            <a:noFill/>
          </p:spPr>
          <p:txBody>
            <a:bodyPr wrap="none" rtlCol="0">
              <a:spAutoFit/>
            </a:bodyPr>
            <a:lstStyle/>
            <a:p>
              <a:r>
                <a:rPr kumimoji="1" lang="en-US" altLang="zh-CN" sz="1000" dirty="0">
                  <a:solidFill>
                    <a:schemeClr val="bg1"/>
                  </a:solidFill>
                  <a:latin typeface="微软雅黑" panose="020B0503020204020204" charset="-122"/>
                  <a:ea typeface="微软雅黑" panose="020B0503020204020204" charset="-122"/>
                  <a:cs typeface="微软雅黑" panose="020B0503020204020204" charset="-122"/>
                </a:rPr>
                <a:t>Excel</a:t>
              </a:r>
              <a:r>
                <a:rPr kumimoji="1" lang="zh-CN" altLang="en-US" sz="1000" dirty="0">
                  <a:solidFill>
                    <a:schemeClr val="bg1"/>
                  </a:solidFill>
                  <a:latin typeface="微软雅黑" panose="020B0503020204020204" charset="-122"/>
                  <a:ea typeface="微软雅黑" panose="020B0503020204020204" charset="-122"/>
                  <a:cs typeface="微软雅黑" panose="020B0503020204020204" charset="-122"/>
                </a:rPr>
                <a:t>服务</a:t>
              </a:r>
              <a:endParaRPr kumimoji="1" lang="en-US" altLang="zh-CN" sz="1000" dirty="0">
                <a:solidFill>
                  <a:schemeClr val="bg1"/>
                </a:solidFill>
                <a:latin typeface="微软雅黑" panose="020B0503020204020204" charset="-122"/>
                <a:ea typeface="微软雅黑" panose="020B0503020204020204" charset="-122"/>
                <a:cs typeface="微软雅黑" panose="020B0503020204020204" charset="-122"/>
              </a:endParaRPr>
            </a:p>
            <a:p>
              <a:r>
                <a:rPr kumimoji="1" lang="zh-CN" altLang="en-US" sz="1000" dirty="0">
                  <a:solidFill>
                    <a:schemeClr val="bg1"/>
                  </a:solidFill>
                  <a:latin typeface="微软雅黑" panose="020B0503020204020204" charset="-122"/>
                  <a:ea typeface="微软雅黑" panose="020B0503020204020204" charset="-122"/>
                  <a:cs typeface="微软雅黑" panose="020B0503020204020204" charset="-122"/>
                </a:rPr>
                <a:t>列表</a:t>
              </a:r>
              <a:endParaRPr kumimoji="1" lang="zh-CN" altLang="en-US" sz="1000"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32" name="组合 31"/>
            <p:cNvGrpSpPr/>
            <p:nvPr/>
          </p:nvGrpSpPr>
          <p:grpSpPr>
            <a:xfrm>
              <a:off x="3405798" y="1495438"/>
              <a:ext cx="214752" cy="301248"/>
              <a:chOff x="11169544" y="3992719"/>
              <a:chExt cx="214752" cy="301248"/>
            </a:xfrm>
            <a:solidFill>
              <a:schemeClr val="bg1"/>
            </a:solidFill>
          </p:grpSpPr>
          <p:sp>
            <p:nvSpPr>
              <p:cNvPr id="33" name="Freeform 332"/>
              <p:cNvSpPr>
                <a:spLocks noEditPoints="1"/>
              </p:cNvSpPr>
              <p:nvPr/>
            </p:nvSpPr>
            <p:spPr bwMode="auto">
              <a:xfrm>
                <a:off x="11194898" y="3992719"/>
                <a:ext cx="189398" cy="274403"/>
              </a:xfrm>
              <a:custGeom>
                <a:avLst/>
                <a:gdLst>
                  <a:gd name="T0" fmla="*/ 122 w 127"/>
                  <a:gd name="T1" fmla="*/ 30 h 184"/>
                  <a:gd name="T2" fmla="*/ 99 w 127"/>
                  <a:gd name="T3" fmla="*/ 30 h 184"/>
                  <a:gd name="T4" fmla="*/ 93 w 127"/>
                  <a:gd name="T5" fmla="*/ 30 h 184"/>
                  <a:gd name="T6" fmla="*/ 93 w 127"/>
                  <a:gd name="T7" fmla="*/ 24 h 184"/>
                  <a:gd name="T8" fmla="*/ 93 w 127"/>
                  <a:gd name="T9" fmla="*/ 0 h 184"/>
                  <a:gd name="T10" fmla="*/ 0 w 127"/>
                  <a:gd name="T11" fmla="*/ 0 h 184"/>
                  <a:gd name="T12" fmla="*/ 0 w 127"/>
                  <a:gd name="T13" fmla="*/ 184 h 184"/>
                  <a:gd name="T14" fmla="*/ 127 w 127"/>
                  <a:gd name="T15" fmla="*/ 184 h 184"/>
                  <a:gd name="T16" fmla="*/ 127 w 127"/>
                  <a:gd name="T17" fmla="*/ 30 h 184"/>
                  <a:gd name="T18" fmla="*/ 122 w 127"/>
                  <a:gd name="T19" fmla="*/ 30 h 184"/>
                  <a:gd name="T20" fmla="*/ 111 w 127"/>
                  <a:gd name="T21" fmla="*/ 152 h 184"/>
                  <a:gd name="T22" fmla="*/ 16 w 127"/>
                  <a:gd name="T23" fmla="*/ 152 h 184"/>
                  <a:gd name="T24" fmla="*/ 16 w 127"/>
                  <a:gd name="T25" fmla="*/ 145 h 184"/>
                  <a:gd name="T26" fmla="*/ 111 w 127"/>
                  <a:gd name="T27" fmla="*/ 145 h 184"/>
                  <a:gd name="T28" fmla="*/ 111 w 127"/>
                  <a:gd name="T29" fmla="*/ 152 h 184"/>
                  <a:gd name="T30" fmla="*/ 111 w 127"/>
                  <a:gd name="T31" fmla="*/ 127 h 184"/>
                  <a:gd name="T32" fmla="*/ 16 w 127"/>
                  <a:gd name="T33" fmla="*/ 127 h 184"/>
                  <a:gd name="T34" fmla="*/ 16 w 127"/>
                  <a:gd name="T35" fmla="*/ 120 h 184"/>
                  <a:gd name="T36" fmla="*/ 111 w 127"/>
                  <a:gd name="T37" fmla="*/ 120 h 184"/>
                  <a:gd name="T38" fmla="*/ 111 w 127"/>
                  <a:gd name="T39" fmla="*/ 127 h 184"/>
                  <a:gd name="T40" fmla="*/ 111 w 127"/>
                  <a:gd name="T41" fmla="*/ 103 h 184"/>
                  <a:gd name="T42" fmla="*/ 16 w 127"/>
                  <a:gd name="T43" fmla="*/ 103 h 184"/>
                  <a:gd name="T44" fmla="*/ 16 w 127"/>
                  <a:gd name="T45" fmla="*/ 96 h 184"/>
                  <a:gd name="T46" fmla="*/ 111 w 127"/>
                  <a:gd name="T47" fmla="*/ 96 h 184"/>
                  <a:gd name="T48" fmla="*/ 111 w 127"/>
                  <a:gd name="T49" fmla="*/ 103 h 184"/>
                  <a:gd name="T50" fmla="*/ 111 w 127"/>
                  <a:gd name="T51" fmla="*/ 77 h 184"/>
                  <a:gd name="T52" fmla="*/ 16 w 127"/>
                  <a:gd name="T53" fmla="*/ 77 h 184"/>
                  <a:gd name="T54" fmla="*/ 16 w 127"/>
                  <a:gd name="T55" fmla="*/ 69 h 184"/>
                  <a:gd name="T56" fmla="*/ 111 w 127"/>
                  <a:gd name="T57" fmla="*/ 69 h 184"/>
                  <a:gd name="T58" fmla="*/ 111 w 127"/>
                  <a:gd name="T59" fmla="*/ 77 h 184"/>
                  <a:gd name="T60" fmla="*/ 111 w 127"/>
                  <a:gd name="T61" fmla="*/ 52 h 184"/>
                  <a:gd name="T62" fmla="*/ 16 w 127"/>
                  <a:gd name="T63" fmla="*/ 52 h 184"/>
                  <a:gd name="T64" fmla="*/ 16 w 127"/>
                  <a:gd name="T65" fmla="*/ 45 h 184"/>
                  <a:gd name="T66" fmla="*/ 111 w 127"/>
                  <a:gd name="T67" fmla="*/ 45 h 184"/>
                  <a:gd name="T68" fmla="*/ 111 w 127"/>
                  <a:gd name="T69" fmla="*/ 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 h="184">
                    <a:moveTo>
                      <a:pt x="122" y="30"/>
                    </a:moveTo>
                    <a:lnTo>
                      <a:pt x="99" y="30"/>
                    </a:lnTo>
                    <a:lnTo>
                      <a:pt x="93" y="30"/>
                    </a:lnTo>
                    <a:lnTo>
                      <a:pt x="93" y="24"/>
                    </a:lnTo>
                    <a:lnTo>
                      <a:pt x="93" y="0"/>
                    </a:lnTo>
                    <a:lnTo>
                      <a:pt x="0" y="0"/>
                    </a:lnTo>
                    <a:lnTo>
                      <a:pt x="0" y="184"/>
                    </a:lnTo>
                    <a:lnTo>
                      <a:pt x="127" y="184"/>
                    </a:lnTo>
                    <a:lnTo>
                      <a:pt x="127" y="30"/>
                    </a:lnTo>
                    <a:lnTo>
                      <a:pt x="122" y="30"/>
                    </a:lnTo>
                    <a:close/>
                    <a:moveTo>
                      <a:pt x="111" y="152"/>
                    </a:moveTo>
                    <a:lnTo>
                      <a:pt x="16" y="152"/>
                    </a:lnTo>
                    <a:lnTo>
                      <a:pt x="16" y="145"/>
                    </a:lnTo>
                    <a:lnTo>
                      <a:pt x="111" y="145"/>
                    </a:lnTo>
                    <a:lnTo>
                      <a:pt x="111" y="152"/>
                    </a:lnTo>
                    <a:close/>
                    <a:moveTo>
                      <a:pt x="111" y="127"/>
                    </a:moveTo>
                    <a:lnTo>
                      <a:pt x="16" y="127"/>
                    </a:lnTo>
                    <a:lnTo>
                      <a:pt x="16" y="120"/>
                    </a:lnTo>
                    <a:lnTo>
                      <a:pt x="111" y="120"/>
                    </a:lnTo>
                    <a:lnTo>
                      <a:pt x="111" y="127"/>
                    </a:lnTo>
                    <a:close/>
                    <a:moveTo>
                      <a:pt x="111" y="103"/>
                    </a:moveTo>
                    <a:lnTo>
                      <a:pt x="16" y="103"/>
                    </a:lnTo>
                    <a:lnTo>
                      <a:pt x="16" y="96"/>
                    </a:lnTo>
                    <a:lnTo>
                      <a:pt x="111" y="96"/>
                    </a:lnTo>
                    <a:lnTo>
                      <a:pt x="111" y="103"/>
                    </a:lnTo>
                    <a:close/>
                    <a:moveTo>
                      <a:pt x="111" y="77"/>
                    </a:moveTo>
                    <a:lnTo>
                      <a:pt x="16" y="77"/>
                    </a:lnTo>
                    <a:lnTo>
                      <a:pt x="16" y="69"/>
                    </a:lnTo>
                    <a:lnTo>
                      <a:pt x="111" y="69"/>
                    </a:lnTo>
                    <a:lnTo>
                      <a:pt x="111" y="77"/>
                    </a:lnTo>
                    <a:close/>
                    <a:moveTo>
                      <a:pt x="111" y="52"/>
                    </a:moveTo>
                    <a:lnTo>
                      <a:pt x="16" y="52"/>
                    </a:lnTo>
                    <a:lnTo>
                      <a:pt x="16" y="45"/>
                    </a:lnTo>
                    <a:lnTo>
                      <a:pt x="111" y="45"/>
                    </a:lnTo>
                    <a:lnTo>
                      <a:pt x="1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333"/>
              <p:cNvSpPr/>
              <p:nvPr/>
            </p:nvSpPr>
            <p:spPr bwMode="auto">
              <a:xfrm>
                <a:off x="11342538" y="3992719"/>
                <a:ext cx="34301" cy="35792"/>
              </a:xfrm>
              <a:custGeom>
                <a:avLst/>
                <a:gdLst>
                  <a:gd name="T0" fmla="*/ 0 w 23"/>
                  <a:gd name="T1" fmla="*/ 0 h 24"/>
                  <a:gd name="T2" fmla="*/ 0 w 23"/>
                  <a:gd name="T3" fmla="*/ 24 h 24"/>
                  <a:gd name="T4" fmla="*/ 23 w 23"/>
                  <a:gd name="T5" fmla="*/ 24 h 24"/>
                  <a:gd name="T6" fmla="*/ 0 w 23"/>
                  <a:gd name="T7" fmla="*/ 0 h 24"/>
                </a:gdLst>
                <a:ahLst/>
                <a:cxnLst>
                  <a:cxn ang="0">
                    <a:pos x="T0" y="T1"/>
                  </a:cxn>
                  <a:cxn ang="0">
                    <a:pos x="T2" y="T3"/>
                  </a:cxn>
                  <a:cxn ang="0">
                    <a:pos x="T4" y="T5"/>
                  </a:cxn>
                  <a:cxn ang="0">
                    <a:pos x="T6" y="T7"/>
                  </a:cxn>
                </a:cxnLst>
                <a:rect l="0" t="0" r="r" b="b"/>
                <a:pathLst>
                  <a:path w="23" h="24">
                    <a:moveTo>
                      <a:pt x="0" y="0"/>
                    </a:moveTo>
                    <a:lnTo>
                      <a:pt x="0" y="24"/>
                    </a:lnTo>
                    <a:lnTo>
                      <a:pt x="23" y="2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334"/>
              <p:cNvSpPr/>
              <p:nvPr/>
            </p:nvSpPr>
            <p:spPr bwMode="auto">
              <a:xfrm>
                <a:off x="11169544" y="4018072"/>
                <a:ext cx="187907" cy="275895"/>
              </a:xfrm>
              <a:custGeom>
                <a:avLst/>
                <a:gdLst>
                  <a:gd name="T0" fmla="*/ 11 w 126"/>
                  <a:gd name="T1" fmla="*/ 173 h 185"/>
                  <a:gd name="T2" fmla="*/ 11 w 126"/>
                  <a:gd name="T3" fmla="*/ 167 h 185"/>
                  <a:gd name="T4" fmla="*/ 11 w 126"/>
                  <a:gd name="T5" fmla="*/ 0 h 185"/>
                  <a:gd name="T6" fmla="*/ 0 w 126"/>
                  <a:gd name="T7" fmla="*/ 0 h 185"/>
                  <a:gd name="T8" fmla="*/ 0 w 126"/>
                  <a:gd name="T9" fmla="*/ 185 h 185"/>
                  <a:gd name="T10" fmla="*/ 126 w 126"/>
                  <a:gd name="T11" fmla="*/ 185 h 185"/>
                  <a:gd name="T12" fmla="*/ 126 w 126"/>
                  <a:gd name="T13" fmla="*/ 173 h 185"/>
                  <a:gd name="T14" fmla="*/ 17 w 126"/>
                  <a:gd name="T15" fmla="*/ 173 h 185"/>
                  <a:gd name="T16" fmla="*/ 11 w 126"/>
                  <a:gd name="T17" fmla="*/ 1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85">
                    <a:moveTo>
                      <a:pt x="11" y="173"/>
                    </a:moveTo>
                    <a:lnTo>
                      <a:pt x="11" y="167"/>
                    </a:lnTo>
                    <a:lnTo>
                      <a:pt x="11" y="0"/>
                    </a:lnTo>
                    <a:lnTo>
                      <a:pt x="0" y="0"/>
                    </a:lnTo>
                    <a:lnTo>
                      <a:pt x="0" y="185"/>
                    </a:lnTo>
                    <a:lnTo>
                      <a:pt x="126" y="185"/>
                    </a:lnTo>
                    <a:lnTo>
                      <a:pt x="126" y="173"/>
                    </a:lnTo>
                    <a:lnTo>
                      <a:pt x="17" y="173"/>
                    </a:lnTo>
                    <a:lnTo>
                      <a:pt x="11" y="17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nvGrpSpPr>
          <p:cNvPr id="44" name="组合 43"/>
          <p:cNvGrpSpPr/>
          <p:nvPr/>
        </p:nvGrpSpPr>
        <p:grpSpPr>
          <a:xfrm>
            <a:off x="9196490" y="2565829"/>
            <a:ext cx="1129110" cy="1102891"/>
            <a:chOff x="6009874" y="1933901"/>
            <a:chExt cx="648000" cy="648000"/>
          </a:xfrm>
        </p:grpSpPr>
        <p:sp>
          <p:nvSpPr>
            <p:cNvPr id="45" name="Oval 10"/>
            <p:cNvSpPr>
              <a:spLocks noChangeArrowheads="1"/>
            </p:cNvSpPr>
            <p:nvPr/>
          </p:nvSpPr>
          <p:spPr bwMode="auto">
            <a:xfrm>
              <a:off x="6009874" y="1933901"/>
              <a:ext cx="648000" cy="648000"/>
            </a:xfrm>
            <a:prstGeom prst="ellipse">
              <a:avLst/>
            </a:prstGeom>
            <a:solidFill>
              <a:schemeClr val="accent5"/>
            </a:solidFill>
            <a:ln>
              <a:noFill/>
            </a:ln>
          </p:spPr>
          <p:txBody>
            <a:bodyPr vert="horz" wrap="square" lIns="91440" tIns="45720" rIns="91440" bIns="45720" numCol="1" anchor="t" anchorCtr="0" compatLnSpc="1"/>
            <a:lstStyle/>
            <a:p>
              <a:endParaRPr lang="zh-CN" altLang="en-US" dirty="0"/>
            </a:p>
          </p:txBody>
        </p:sp>
        <p:sp>
          <p:nvSpPr>
            <p:cNvPr id="46" name="文本框 45"/>
            <p:cNvSpPr txBox="1"/>
            <p:nvPr/>
          </p:nvSpPr>
          <p:spPr>
            <a:xfrm>
              <a:off x="6111090" y="2352065"/>
              <a:ext cx="529166" cy="144666"/>
            </a:xfrm>
            <a:prstGeom prst="rect">
              <a:avLst/>
            </a:prstGeom>
            <a:noFill/>
          </p:spPr>
          <p:txBody>
            <a:bodyPr wrap="none" rtlCol="0">
              <a:spAutoFit/>
            </a:bodyPr>
            <a:lstStyle/>
            <a:p>
              <a:r>
                <a:rPr kumimoji="1" lang="zh-CN" altLang="en-US" sz="1000" dirty="0">
                  <a:solidFill>
                    <a:schemeClr val="bg1"/>
                  </a:solidFill>
                  <a:latin typeface="微软雅黑" panose="020B0503020204020204" charset="-122"/>
                  <a:ea typeface="微软雅黑" panose="020B0503020204020204" charset="-122"/>
                  <a:cs typeface="微软雅黑" panose="020B0503020204020204" charset="-122"/>
                </a:rPr>
                <a:t>信创</a:t>
              </a:r>
              <a:r>
                <a:rPr kumimoji="1" lang="en-US" altLang="zh-CN" sz="1000" dirty="0">
                  <a:solidFill>
                    <a:schemeClr val="bg1"/>
                  </a:solidFill>
                  <a:latin typeface="微软雅黑" panose="020B0503020204020204" charset="-122"/>
                  <a:ea typeface="微软雅黑" panose="020B0503020204020204" charset="-122"/>
                  <a:cs typeface="微软雅黑" panose="020B0503020204020204" charset="-122"/>
                </a:rPr>
                <a:t>ESB</a:t>
              </a:r>
              <a:r>
                <a:rPr kumimoji="1" lang="zh-CN" altLang="en-US" sz="1000" dirty="0">
                  <a:solidFill>
                    <a:schemeClr val="bg1"/>
                  </a:solidFill>
                  <a:latin typeface="微软雅黑" panose="020B0503020204020204" charset="-122"/>
                  <a:ea typeface="微软雅黑" panose="020B0503020204020204" charset="-122"/>
                  <a:cs typeface="微软雅黑" panose="020B0503020204020204" charset="-122"/>
                </a:rPr>
                <a:t>系统</a:t>
              </a:r>
              <a:endParaRPr kumimoji="1" lang="zh-CN" altLang="en-US" sz="1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7" name="Freeform 241"/>
            <p:cNvSpPr/>
            <p:nvPr/>
          </p:nvSpPr>
          <p:spPr bwMode="auto">
            <a:xfrm>
              <a:off x="6202680" y="2051390"/>
              <a:ext cx="256121" cy="291471"/>
            </a:xfrm>
            <a:custGeom>
              <a:avLst/>
              <a:gdLst>
                <a:gd name="T0" fmla="*/ 168 w 205"/>
                <a:gd name="T1" fmla="*/ 0 h 242"/>
                <a:gd name="T2" fmla="*/ 161 w 205"/>
                <a:gd name="T3" fmla="*/ 0 h 242"/>
                <a:gd name="T4" fmla="*/ 161 w 205"/>
                <a:gd name="T5" fmla="*/ 23 h 242"/>
                <a:gd name="T6" fmla="*/ 183 w 205"/>
                <a:gd name="T7" fmla="*/ 48 h 242"/>
                <a:gd name="T8" fmla="*/ 183 w 205"/>
                <a:gd name="T9" fmla="*/ 195 h 242"/>
                <a:gd name="T10" fmla="*/ 157 w 205"/>
                <a:gd name="T11" fmla="*/ 220 h 242"/>
                <a:gd name="T12" fmla="*/ 47 w 205"/>
                <a:gd name="T13" fmla="*/ 220 h 242"/>
                <a:gd name="T14" fmla="*/ 22 w 205"/>
                <a:gd name="T15" fmla="*/ 195 h 242"/>
                <a:gd name="T16" fmla="*/ 22 w 205"/>
                <a:gd name="T17" fmla="*/ 48 h 242"/>
                <a:gd name="T18" fmla="*/ 44 w 205"/>
                <a:gd name="T19" fmla="*/ 23 h 242"/>
                <a:gd name="T20" fmla="*/ 44 w 205"/>
                <a:gd name="T21" fmla="*/ 0 h 242"/>
                <a:gd name="T22" fmla="*/ 36 w 205"/>
                <a:gd name="T23" fmla="*/ 0 h 242"/>
                <a:gd name="T24" fmla="*/ 0 w 205"/>
                <a:gd name="T25" fmla="*/ 37 h 242"/>
                <a:gd name="T26" fmla="*/ 0 w 205"/>
                <a:gd name="T27" fmla="*/ 206 h 242"/>
                <a:gd name="T28" fmla="*/ 36 w 205"/>
                <a:gd name="T29" fmla="*/ 242 h 242"/>
                <a:gd name="T30" fmla="*/ 168 w 205"/>
                <a:gd name="T31" fmla="*/ 242 h 242"/>
                <a:gd name="T32" fmla="*/ 205 w 205"/>
                <a:gd name="T33" fmla="*/ 206 h 242"/>
                <a:gd name="T34" fmla="*/ 205 w 205"/>
                <a:gd name="T35" fmla="*/ 37 h 242"/>
                <a:gd name="T36" fmla="*/ 168 w 205"/>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242">
                  <a:moveTo>
                    <a:pt x="168" y="0"/>
                  </a:moveTo>
                  <a:cubicBezTo>
                    <a:pt x="161" y="0"/>
                    <a:pt x="161" y="0"/>
                    <a:pt x="161" y="0"/>
                  </a:cubicBezTo>
                  <a:cubicBezTo>
                    <a:pt x="161" y="23"/>
                    <a:pt x="161" y="23"/>
                    <a:pt x="161" y="23"/>
                  </a:cubicBezTo>
                  <a:cubicBezTo>
                    <a:pt x="173" y="24"/>
                    <a:pt x="183" y="35"/>
                    <a:pt x="183" y="48"/>
                  </a:cubicBezTo>
                  <a:cubicBezTo>
                    <a:pt x="183" y="195"/>
                    <a:pt x="183" y="195"/>
                    <a:pt x="183" y="195"/>
                  </a:cubicBezTo>
                  <a:cubicBezTo>
                    <a:pt x="183" y="209"/>
                    <a:pt x="171" y="220"/>
                    <a:pt x="157" y="220"/>
                  </a:cubicBezTo>
                  <a:cubicBezTo>
                    <a:pt x="47" y="220"/>
                    <a:pt x="47" y="220"/>
                    <a:pt x="47" y="220"/>
                  </a:cubicBezTo>
                  <a:cubicBezTo>
                    <a:pt x="33" y="220"/>
                    <a:pt x="22" y="209"/>
                    <a:pt x="22" y="195"/>
                  </a:cubicBezTo>
                  <a:cubicBezTo>
                    <a:pt x="22" y="48"/>
                    <a:pt x="22" y="48"/>
                    <a:pt x="22" y="48"/>
                  </a:cubicBezTo>
                  <a:cubicBezTo>
                    <a:pt x="22" y="35"/>
                    <a:pt x="31" y="24"/>
                    <a:pt x="44" y="23"/>
                  </a:cubicBezTo>
                  <a:cubicBezTo>
                    <a:pt x="44" y="0"/>
                    <a:pt x="44" y="0"/>
                    <a:pt x="44" y="0"/>
                  </a:cubicBezTo>
                  <a:cubicBezTo>
                    <a:pt x="36" y="0"/>
                    <a:pt x="36" y="0"/>
                    <a:pt x="36" y="0"/>
                  </a:cubicBezTo>
                  <a:cubicBezTo>
                    <a:pt x="16" y="0"/>
                    <a:pt x="0" y="17"/>
                    <a:pt x="0" y="37"/>
                  </a:cubicBezTo>
                  <a:cubicBezTo>
                    <a:pt x="0" y="206"/>
                    <a:pt x="0" y="206"/>
                    <a:pt x="0" y="206"/>
                  </a:cubicBezTo>
                  <a:cubicBezTo>
                    <a:pt x="0" y="226"/>
                    <a:pt x="16" y="242"/>
                    <a:pt x="36" y="242"/>
                  </a:cubicBezTo>
                  <a:cubicBezTo>
                    <a:pt x="168" y="242"/>
                    <a:pt x="168" y="242"/>
                    <a:pt x="168" y="242"/>
                  </a:cubicBezTo>
                  <a:cubicBezTo>
                    <a:pt x="189" y="242"/>
                    <a:pt x="205" y="226"/>
                    <a:pt x="205" y="206"/>
                  </a:cubicBezTo>
                  <a:cubicBezTo>
                    <a:pt x="205" y="37"/>
                    <a:pt x="205" y="37"/>
                    <a:pt x="205" y="37"/>
                  </a:cubicBezTo>
                  <a:cubicBezTo>
                    <a:pt x="205" y="17"/>
                    <a:pt x="189" y="0"/>
                    <a:pt x="168"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8" name="Freeform 242"/>
            <p:cNvSpPr>
              <a:spLocks noEditPoints="1"/>
            </p:cNvSpPr>
            <p:nvPr/>
          </p:nvSpPr>
          <p:spPr bwMode="auto">
            <a:xfrm>
              <a:off x="6239269" y="2087440"/>
              <a:ext cx="183739" cy="220904"/>
            </a:xfrm>
            <a:custGeom>
              <a:avLst/>
              <a:gdLst>
                <a:gd name="T0" fmla="*/ 15 w 147"/>
                <a:gd name="T1" fmla="*/ 0 h 183"/>
                <a:gd name="T2" fmla="*/ 0 w 147"/>
                <a:gd name="T3" fmla="*/ 18 h 183"/>
                <a:gd name="T4" fmla="*/ 0 w 147"/>
                <a:gd name="T5" fmla="*/ 165 h 183"/>
                <a:gd name="T6" fmla="*/ 18 w 147"/>
                <a:gd name="T7" fmla="*/ 183 h 183"/>
                <a:gd name="T8" fmla="*/ 128 w 147"/>
                <a:gd name="T9" fmla="*/ 183 h 183"/>
                <a:gd name="T10" fmla="*/ 147 w 147"/>
                <a:gd name="T11" fmla="*/ 165 h 183"/>
                <a:gd name="T12" fmla="*/ 147 w 147"/>
                <a:gd name="T13" fmla="*/ 18 h 183"/>
                <a:gd name="T14" fmla="*/ 132 w 147"/>
                <a:gd name="T15" fmla="*/ 0 h 183"/>
                <a:gd name="T16" fmla="*/ 132 w 147"/>
                <a:gd name="T17" fmla="*/ 14 h 183"/>
                <a:gd name="T18" fmla="*/ 15 w 147"/>
                <a:gd name="T19" fmla="*/ 14 h 183"/>
                <a:gd name="T20" fmla="*/ 15 w 147"/>
                <a:gd name="T21" fmla="*/ 0 h 183"/>
                <a:gd name="T22" fmla="*/ 22 w 147"/>
                <a:gd name="T23" fmla="*/ 36 h 183"/>
                <a:gd name="T24" fmla="*/ 125 w 147"/>
                <a:gd name="T25" fmla="*/ 36 h 183"/>
                <a:gd name="T26" fmla="*/ 125 w 147"/>
                <a:gd name="T27" fmla="*/ 51 h 183"/>
                <a:gd name="T28" fmla="*/ 22 w 147"/>
                <a:gd name="T29" fmla="*/ 51 h 183"/>
                <a:gd name="T30" fmla="*/ 22 w 147"/>
                <a:gd name="T31" fmla="*/ 36 h 183"/>
                <a:gd name="T32" fmla="*/ 22 w 147"/>
                <a:gd name="T33" fmla="*/ 73 h 183"/>
                <a:gd name="T34" fmla="*/ 125 w 147"/>
                <a:gd name="T35" fmla="*/ 73 h 183"/>
                <a:gd name="T36" fmla="*/ 125 w 147"/>
                <a:gd name="T37" fmla="*/ 88 h 183"/>
                <a:gd name="T38" fmla="*/ 22 w 147"/>
                <a:gd name="T39" fmla="*/ 88 h 183"/>
                <a:gd name="T40" fmla="*/ 22 w 147"/>
                <a:gd name="T41" fmla="*/ 73 h 183"/>
                <a:gd name="T42" fmla="*/ 22 w 147"/>
                <a:gd name="T43" fmla="*/ 110 h 183"/>
                <a:gd name="T44" fmla="*/ 125 w 147"/>
                <a:gd name="T45" fmla="*/ 110 h 183"/>
                <a:gd name="T46" fmla="*/ 125 w 147"/>
                <a:gd name="T47" fmla="*/ 124 h 183"/>
                <a:gd name="T48" fmla="*/ 22 w 147"/>
                <a:gd name="T49" fmla="*/ 124 h 183"/>
                <a:gd name="T50" fmla="*/ 22 w 147"/>
                <a:gd name="T51" fmla="*/ 1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83">
                  <a:moveTo>
                    <a:pt x="15" y="0"/>
                  </a:moveTo>
                  <a:cubicBezTo>
                    <a:pt x="6" y="2"/>
                    <a:pt x="0" y="9"/>
                    <a:pt x="0" y="18"/>
                  </a:cubicBezTo>
                  <a:cubicBezTo>
                    <a:pt x="0" y="165"/>
                    <a:pt x="0" y="165"/>
                    <a:pt x="0" y="165"/>
                  </a:cubicBezTo>
                  <a:cubicBezTo>
                    <a:pt x="0" y="175"/>
                    <a:pt x="8" y="183"/>
                    <a:pt x="18" y="183"/>
                  </a:cubicBezTo>
                  <a:cubicBezTo>
                    <a:pt x="128" y="183"/>
                    <a:pt x="128" y="183"/>
                    <a:pt x="128" y="183"/>
                  </a:cubicBezTo>
                  <a:cubicBezTo>
                    <a:pt x="138" y="183"/>
                    <a:pt x="147" y="175"/>
                    <a:pt x="147" y="165"/>
                  </a:cubicBezTo>
                  <a:cubicBezTo>
                    <a:pt x="147" y="18"/>
                    <a:pt x="147" y="18"/>
                    <a:pt x="147" y="18"/>
                  </a:cubicBezTo>
                  <a:cubicBezTo>
                    <a:pt x="147" y="9"/>
                    <a:pt x="140" y="2"/>
                    <a:pt x="132" y="0"/>
                  </a:cubicBezTo>
                  <a:cubicBezTo>
                    <a:pt x="132" y="14"/>
                    <a:pt x="132" y="14"/>
                    <a:pt x="132" y="14"/>
                  </a:cubicBezTo>
                  <a:cubicBezTo>
                    <a:pt x="15" y="14"/>
                    <a:pt x="15" y="14"/>
                    <a:pt x="15" y="14"/>
                  </a:cubicBezTo>
                  <a:lnTo>
                    <a:pt x="15" y="0"/>
                  </a:lnTo>
                  <a:close/>
                  <a:moveTo>
                    <a:pt x="22" y="36"/>
                  </a:moveTo>
                  <a:cubicBezTo>
                    <a:pt x="125" y="36"/>
                    <a:pt x="125" y="36"/>
                    <a:pt x="125" y="36"/>
                  </a:cubicBezTo>
                  <a:cubicBezTo>
                    <a:pt x="125" y="51"/>
                    <a:pt x="125" y="51"/>
                    <a:pt x="125" y="51"/>
                  </a:cubicBezTo>
                  <a:cubicBezTo>
                    <a:pt x="22" y="51"/>
                    <a:pt x="22" y="51"/>
                    <a:pt x="22" y="51"/>
                  </a:cubicBezTo>
                  <a:lnTo>
                    <a:pt x="22" y="36"/>
                  </a:lnTo>
                  <a:close/>
                  <a:moveTo>
                    <a:pt x="22" y="73"/>
                  </a:moveTo>
                  <a:cubicBezTo>
                    <a:pt x="125" y="73"/>
                    <a:pt x="125" y="73"/>
                    <a:pt x="125" y="73"/>
                  </a:cubicBezTo>
                  <a:cubicBezTo>
                    <a:pt x="125" y="88"/>
                    <a:pt x="125" y="88"/>
                    <a:pt x="125" y="88"/>
                  </a:cubicBezTo>
                  <a:cubicBezTo>
                    <a:pt x="22" y="88"/>
                    <a:pt x="22" y="88"/>
                    <a:pt x="22" y="88"/>
                  </a:cubicBezTo>
                  <a:lnTo>
                    <a:pt x="22" y="73"/>
                  </a:lnTo>
                  <a:close/>
                  <a:moveTo>
                    <a:pt x="22" y="110"/>
                  </a:moveTo>
                  <a:cubicBezTo>
                    <a:pt x="125" y="110"/>
                    <a:pt x="125" y="110"/>
                    <a:pt x="125" y="110"/>
                  </a:cubicBezTo>
                  <a:cubicBezTo>
                    <a:pt x="125" y="124"/>
                    <a:pt x="125" y="124"/>
                    <a:pt x="125" y="124"/>
                  </a:cubicBezTo>
                  <a:cubicBezTo>
                    <a:pt x="22" y="124"/>
                    <a:pt x="22" y="124"/>
                    <a:pt x="22" y="124"/>
                  </a:cubicBezTo>
                  <a:lnTo>
                    <a:pt x="22" y="110"/>
                  </a:lnTo>
                  <a:close/>
                </a:path>
              </a:pathLst>
            </a:custGeom>
            <a:solidFill>
              <a:schemeClr val="bg1"/>
            </a:solidFill>
            <a:ln>
              <a:noFill/>
            </a:ln>
          </p:spPr>
          <p:txBody>
            <a:bodyPr vert="horz" wrap="square" lIns="91440" tIns="45720" rIns="91440" bIns="45720" numCol="1" anchor="t" anchorCtr="0" compatLnSpc="1"/>
            <a:lstStyle/>
            <a:p>
              <a:endParaRPr lang="en-US" dirty="0"/>
            </a:p>
          </p:txBody>
        </p:sp>
        <p:sp>
          <p:nvSpPr>
            <p:cNvPr id="49" name="Freeform 243"/>
            <p:cNvSpPr/>
            <p:nvPr/>
          </p:nvSpPr>
          <p:spPr bwMode="auto">
            <a:xfrm>
              <a:off x="6266313" y="1998465"/>
              <a:ext cx="128856" cy="79771"/>
            </a:xfrm>
            <a:custGeom>
              <a:avLst/>
              <a:gdLst>
                <a:gd name="T0" fmla="*/ 103 w 103"/>
                <a:gd name="T1" fmla="*/ 30 h 66"/>
                <a:gd name="T2" fmla="*/ 81 w 103"/>
                <a:gd name="T3" fmla="*/ 30 h 66"/>
                <a:gd name="T4" fmla="*/ 51 w 103"/>
                <a:gd name="T5" fmla="*/ 0 h 66"/>
                <a:gd name="T6" fmla="*/ 22 w 103"/>
                <a:gd name="T7" fmla="*/ 30 h 66"/>
                <a:gd name="T8" fmla="*/ 0 w 103"/>
                <a:gd name="T9" fmla="*/ 30 h 66"/>
                <a:gd name="T10" fmla="*/ 0 w 103"/>
                <a:gd name="T11" fmla="*/ 66 h 66"/>
                <a:gd name="T12" fmla="*/ 103 w 103"/>
                <a:gd name="T13" fmla="*/ 66 h 66"/>
                <a:gd name="T14" fmla="*/ 103 w 103"/>
                <a:gd name="T15" fmla="*/ 3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103" y="30"/>
                  </a:moveTo>
                  <a:cubicBezTo>
                    <a:pt x="81" y="30"/>
                    <a:pt x="81" y="30"/>
                    <a:pt x="81" y="30"/>
                  </a:cubicBezTo>
                  <a:cubicBezTo>
                    <a:pt x="81" y="13"/>
                    <a:pt x="68" y="0"/>
                    <a:pt x="51" y="0"/>
                  </a:cubicBezTo>
                  <a:cubicBezTo>
                    <a:pt x="35" y="0"/>
                    <a:pt x="22" y="13"/>
                    <a:pt x="22" y="30"/>
                  </a:cubicBezTo>
                  <a:cubicBezTo>
                    <a:pt x="0" y="30"/>
                    <a:pt x="0" y="30"/>
                    <a:pt x="0" y="30"/>
                  </a:cubicBezTo>
                  <a:cubicBezTo>
                    <a:pt x="0" y="66"/>
                    <a:pt x="0" y="66"/>
                    <a:pt x="0" y="66"/>
                  </a:cubicBezTo>
                  <a:cubicBezTo>
                    <a:pt x="103" y="66"/>
                    <a:pt x="103" y="66"/>
                    <a:pt x="103" y="66"/>
                  </a:cubicBezTo>
                  <a:lnTo>
                    <a:pt x="103" y="30"/>
                  </a:lnTo>
                  <a:close/>
                </a:path>
              </a:pathLst>
            </a:custGeom>
            <a:solidFill>
              <a:schemeClr val="bg1"/>
            </a:solidFill>
            <a:ln>
              <a:noFill/>
            </a:ln>
          </p:spPr>
          <p:txBody>
            <a:bodyPr vert="horz" wrap="square" lIns="91440" tIns="45720" rIns="91440" bIns="45720" numCol="1" anchor="t" anchorCtr="0" compatLnSpc="1"/>
            <a:lstStyle/>
            <a:p>
              <a:endParaRPr lang="en-US"/>
            </a:p>
          </p:txBody>
        </p:sp>
        <p:cxnSp>
          <p:nvCxnSpPr>
            <p:cNvPr id="50" name="直接连接符 49"/>
            <p:cNvCxnSpPr/>
            <p:nvPr/>
          </p:nvCxnSpPr>
          <p:spPr>
            <a:xfrm>
              <a:off x="6266767" y="2138659"/>
              <a:ext cx="12874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266313" y="2185440"/>
              <a:ext cx="128743" cy="0"/>
            </a:xfrm>
            <a:prstGeom prst="line">
              <a:avLst/>
            </a:prstGeom>
            <a:ln w="28575">
              <a:solidFill>
                <a:srgbClr val="17375E"/>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266313" y="2232496"/>
              <a:ext cx="12874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53" name="曲线连接符 52"/>
          <p:cNvCxnSpPr>
            <a:stCxn id="6" idx="0"/>
            <a:endCxn id="28" idx="2"/>
          </p:cNvCxnSpPr>
          <p:nvPr/>
        </p:nvCxnSpPr>
        <p:spPr>
          <a:xfrm rot="16200000" flipV="1">
            <a:off x="3554217" y="2665931"/>
            <a:ext cx="1592636" cy="3609913"/>
          </a:xfrm>
          <a:prstGeom prst="curvedConnector3">
            <a:avLst>
              <a:gd name="adj1" fmla="val 1942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曲线连接符 53"/>
          <p:cNvCxnSpPr>
            <a:stCxn id="6" idx="0"/>
            <a:endCxn id="31" idx="2"/>
          </p:cNvCxnSpPr>
          <p:nvPr/>
        </p:nvCxnSpPr>
        <p:spPr>
          <a:xfrm rot="16200000" flipV="1">
            <a:off x="5210257" y="4321972"/>
            <a:ext cx="1728475" cy="161994"/>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曲线连接符 56"/>
          <p:cNvCxnSpPr>
            <a:stCxn id="6" idx="0"/>
            <a:endCxn id="46" idx="2"/>
          </p:cNvCxnSpPr>
          <p:nvPr/>
        </p:nvCxnSpPr>
        <p:spPr>
          <a:xfrm rot="5400000" flipH="1" flipV="1">
            <a:off x="7122962" y="2556291"/>
            <a:ext cx="1743445" cy="3678387"/>
          </a:xfrm>
          <a:prstGeom prst="curvedConnector3">
            <a:avLst>
              <a:gd name="adj1" fmla="val 34608"/>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442907" y="3953247"/>
            <a:ext cx="2363780" cy="830997"/>
          </a:xfrm>
          <a:prstGeom prst="rect">
            <a:avLst/>
          </a:prstGeom>
          <a:noFill/>
        </p:spPr>
        <p:txBody>
          <a:bodyPr wrap="square" rtlCol="0">
            <a:spAutoFit/>
          </a:bodyPr>
          <a:lstStyle/>
          <a:p>
            <a:r>
              <a:rPr lang="en-US" altLang="zh-CN" sz="1600" dirty="0">
                <a:solidFill>
                  <a:schemeClr val="bg1"/>
                </a:solidFill>
                <a:latin typeface="微软雅黑" panose="020B0503020204020204" charset="-122"/>
                <a:ea typeface="微软雅黑" panose="020B0503020204020204" charset="-122"/>
              </a:rPr>
              <a:t>1</a:t>
            </a:r>
            <a:r>
              <a:rPr lang="zh-CN" altLang="en-US" sz="1600" dirty="0">
                <a:solidFill>
                  <a:schemeClr val="bg1"/>
                </a:solidFill>
                <a:latin typeface="微软雅黑" panose="020B0503020204020204" charset="-122"/>
                <a:ea typeface="微软雅黑" panose="020B0503020204020204" charset="-122"/>
              </a:rPr>
              <a:t>、登录原</a:t>
            </a:r>
            <a:r>
              <a:rPr lang="en-US" altLang="zh-CN" sz="1600" dirty="0">
                <a:solidFill>
                  <a:schemeClr val="bg1"/>
                </a:solidFill>
                <a:latin typeface="微软雅黑" panose="020B0503020204020204" charset="-122"/>
                <a:ea typeface="微软雅黑" panose="020B0503020204020204" charset="-122"/>
              </a:rPr>
              <a:t>ESB</a:t>
            </a:r>
            <a:r>
              <a:rPr lang="zh-CN" altLang="en-US" sz="1600" dirty="0">
                <a:solidFill>
                  <a:schemeClr val="bg1"/>
                </a:solidFill>
                <a:latin typeface="微软雅黑" panose="020B0503020204020204" charset="-122"/>
                <a:ea typeface="微软雅黑" panose="020B0503020204020204" charset="-122"/>
              </a:rPr>
              <a:t>系统并将接口服务（接口、方法、参数）导出。</a:t>
            </a:r>
            <a:endParaRPr lang="zh-CN" altLang="en-US" sz="1600" dirty="0">
              <a:solidFill>
                <a:schemeClr val="bg1"/>
              </a:solidFill>
              <a:latin typeface="微软雅黑" panose="020B0503020204020204" charset="-122"/>
              <a:ea typeface="微软雅黑" panose="020B0503020204020204" charset="-122"/>
            </a:endParaRPr>
          </a:p>
        </p:txBody>
      </p:sp>
      <p:sp>
        <p:nvSpPr>
          <p:cNvPr id="91" name="文本框 90"/>
          <p:cNvSpPr txBox="1"/>
          <p:nvPr/>
        </p:nvSpPr>
        <p:spPr>
          <a:xfrm>
            <a:off x="4960860" y="3801257"/>
            <a:ext cx="2538309" cy="830997"/>
          </a:xfrm>
          <a:prstGeom prst="rect">
            <a:avLst/>
          </a:prstGeom>
          <a:noFill/>
        </p:spPr>
        <p:txBody>
          <a:bodyPr wrap="square" rtlCol="0">
            <a:spAutoFit/>
          </a:bodyPr>
          <a:lstStyle/>
          <a:p>
            <a:r>
              <a:rPr lang="en-US" altLang="zh-CN" sz="1600" dirty="0">
                <a:solidFill>
                  <a:schemeClr val="bg1"/>
                </a:solidFill>
                <a:latin typeface="微软雅黑" panose="020B0503020204020204" charset="-122"/>
                <a:ea typeface="微软雅黑" panose="020B0503020204020204" charset="-122"/>
              </a:rPr>
              <a:t>2</a:t>
            </a:r>
            <a:r>
              <a:rPr lang="zh-CN" altLang="en-US" sz="1600" dirty="0">
                <a:solidFill>
                  <a:schemeClr val="bg1"/>
                </a:solidFill>
                <a:latin typeface="微软雅黑" panose="020B0503020204020204" charset="-122"/>
                <a:ea typeface="微软雅黑" panose="020B0503020204020204" charset="-122"/>
              </a:rPr>
              <a:t>、将导出的服务列表进行整理，去掉冗余服务，整理为新的模板</a:t>
            </a:r>
            <a:endParaRPr lang="en-US" altLang="zh-CN" sz="1600" dirty="0">
              <a:solidFill>
                <a:schemeClr val="bg1"/>
              </a:solidFill>
              <a:latin typeface="微软雅黑" panose="020B0503020204020204" charset="-122"/>
              <a:ea typeface="微软雅黑" panose="020B0503020204020204" charset="-122"/>
            </a:endParaRPr>
          </a:p>
        </p:txBody>
      </p:sp>
      <p:sp>
        <p:nvSpPr>
          <p:cNvPr id="92" name="文本框 91"/>
          <p:cNvSpPr txBox="1"/>
          <p:nvPr/>
        </p:nvSpPr>
        <p:spPr>
          <a:xfrm>
            <a:off x="8533750" y="3742816"/>
            <a:ext cx="2538309" cy="830997"/>
          </a:xfrm>
          <a:prstGeom prst="rect">
            <a:avLst/>
          </a:prstGeom>
          <a:noFill/>
        </p:spPr>
        <p:txBody>
          <a:bodyPr wrap="square" rtlCol="0">
            <a:spAutoFit/>
          </a:bodyPr>
          <a:lstStyle/>
          <a:p>
            <a:r>
              <a:rPr lang="en-US" altLang="zh-CN" sz="1600" dirty="0">
                <a:solidFill>
                  <a:schemeClr val="bg1"/>
                </a:solidFill>
                <a:latin typeface="微软雅黑" panose="020B0503020204020204" charset="-122"/>
                <a:ea typeface="微软雅黑" panose="020B0503020204020204" charset="-122"/>
              </a:rPr>
              <a:t>3</a:t>
            </a:r>
            <a:r>
              <a:rPr lang="zh-CN" altLang="en-US" sz="1600" dirty="0">
                <a:solidFill>
                  <a:schemeClr val="bg1"/>
                </a:solidFill>
                <a:latin typeface="微软雅黑" panose="020B0503020204020204" charset="-122"/>
                <a:ea typeface="微软雅黑" panose="020B0503020204020204" charset="-122"/>
              </a:rPr>
              <a:t>、将</a:t>
            </a:r>
            <a:r>
              <a:rPr lang="en-US" altLang="zh-CN" sz="1600" dirty="0">
                <a:solidFill>
                  <a:schemeClr val="bg1"/>
                </a:solidFill>
                <a:latin typeface="微软雅黑" panose="020B0503020204020204" charset="-122"/>
                <a:ea typeface="微软雅黑" panose="020B0503020204020204" charset="-122"/>
              </a:rPr>
              <a:t>Excel</a:t>
            </a:r>
            <a:r>
              <a:rPr lang="zh-CN" altLang="en-US" sz="1600" dirty="0">
                <a:solidFill>
                  <a:schemeClr val="bg1"/>
                </a:solidFill>
                <a:latin typeface="微软雅黑" panose="020B0503020204020204" charset="-122"/>
                <a:ea typeface="微软雅黑" panose="020B0503020204020204" charset="-122"/>
              </a:rPr>
              <a:t>中的服服信息匹配导入信创</a:t>
            </a:r>
            <a:r>
              <a:rPr lang="en-US" altLang="zh-CN" sz="1600" dirty="0">
                <a:solidFill>
                  <a:schemeClr val="bg1"/>
                </a:solidFill>
                <a:latin typeface="微软雅黑" panose="020B0503020204020204" charset="-122"/>
                <a:ea typeface="微软雅黑" panose="020B0503020204020204" charset="-122"/>
              </a:rPr>
              <a:t>ESB</a:t>
            </a:r>
            <a:r>
              <a:rPr lang="zh-CN" altLang="en-US" sz="1600" dirty="0">
                <a:solidFill>
                  <a:schemeClr val="bg1"/>
                </a:solidFill>
                <a:latin typeface="微软雅黑" panose="020B0503020204020204" charset="-122"/>
                <a:ea typeface="微软雅黑" panose="020B0503020204020204" charset="-122"/>
              </a:rPr>
              <a:t>系统中，实现服务批量注册迁移</a:t>
            </a:r>
            <a:endParaRPr lang="en-US" altLang="zh-CN" sz="16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dirty="0">
                <a:latin typeface="微软雅黑" panose="020B0503020204020204" charset="-122"/>
                <a:ea typeface="微软雅黑" panose="020B0503020204020204" charset="-122"/>
              </a:rPr>
              <a:t>生态适配：</a:t>
            </a:r>
            <a:r>
              <a:rPr lang="zh-CN" altLang="en-US" dirty="0"/>
              <a:t>服务双轨运行方案</a:t>
            </a:r>
            <a:endParaRPr lang="zh-CN" altLang="en-US" dirty="0"/>
          </a:p>
        </p:txBody>
      </p:sp>
      <p:sp>
        <p:nvSpPr>
          <p:cNvPr id="55" name="Rectangle 18"/>
          <p:cNvSpPr/>
          <p:nvPr/>
        </p:nvSpPr>
        <p:spPr>
          <a:xfrm>
            <a:off x="6712378" y="1484783"/>
            <a:ext cx="4496190" cy="792089"/>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400" dirty="0">
                <a:solidFill>
                  <a:prstClr val="white"/>
                </a:solidFill>
                <a:latin typeface="Arial" panose="020B0604020202020204"/>
                <a:ea typeface="微软雅黑" panose="020B0503020204020204" charset="-122"/>
                <a:sym typeface="+mn-lt"/>
              </a:rPr>
              <a:t>负载均衡器</a:t>
            </a:r>
            <a:endParaRPr lang="en-US" sz="1400" dirty="0">
              <a:solidFill>
                <a:prstClr val="white"/>
              </a:solidFill>
              <a:latin typeface="Arial" panose="020B0604020202020204"/>
              <a:ea typeface="微软雅黑" panose="020B0503020204020204" charset="-122"/>
              <a:sym typeface="+mn-lt"/>
            </a:endParaRPr>
          </a:p>
        </p:txBody>
      </p:sp>
      <p:sp>
        <p:nvSpPr>
          <p:cNvPr id="56" name="Rectangle 18"/>
          <p:cNvSpPr/>
          <p:nvPr/>
        </p:nvSpPr>
        <p:spPr>
          <a:xfrm>
            <a:off x="335360" y="4012300"/>
            <a:ext cx="11521280" cy="172095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400" dirty="0">
                <a:solidFill>
                  <a:prstClr val="white"/>
                </a:solidFill>
                <a:latin typeface="Arial" panose="020B0604020202020204"/>
                <a:ea typeface="微软雅黑" panose="020B0503020204020204" charset="-122"/>
                <a:sym typeface="+mn-lt"/>
              </a:rPr>
              <a:t>服务器资源池</a:t>
            </a:r>
            <a:endParaRPr lang="en-US" sz="1400" dirty="0">
              <a:solidFill>
                <a:prstClr val="white"/>
              </a:solidFill>
              <a:latin typeface="Arial" panose="020B0604020202020204"/>
              <a:ea typeface="微软雅黑" panose="020B0503020204020204" charset="-122"/>
              <a:sym typeface="+mn-lt"/>
            </a:endParaRPr>
          </a:p>
        </p:txBody>
      </p:sp>
      <p:sp>
        <p:nvSpPr>
          <p:cNvPr id="57" name="Rectangle 18"/>
          <p:cNvSpPr/>
          <p:nvPr/>
        </p:nvSpPr>
        <p:spPr>
          <a:xfrm>
            <a:off x="9021325" y="1793056"/>
            <a:ext cx="2079231" cy="277711"/>
          </a:xfrm>
          <a:prstGeom prst="rect">
            <a:avLst/>
          </a:prstGeom>
          <a:solidFill>
            <a:srgbClr val="FEFFFF"/>
          </a:solidFill>
          <a:ln w="19050" cap="flat" cmpd="sng" algn="ctr">
            <a:noFill/>
            <a:prstDash val="solid"/>
          </a:ln>
          <a:effectLst/>
        </p:spPr>
        <p:txBody>
          <a:bodyPr wrap="square" lIns="54000" tIns="54000" rIns="54000" bIns="54000" rtlCol="0" anchor="ctr" anchorCtr="1"/>
          <a:lstStyle/>
          <a:p>
            <a:pPr lvl="0" algn="ctr">
              <a:lnSpc>
                <a:spcPct val="150000"/>
              </a:lnSpc>
            </a:pPr>
            <a:r>
              <a:rPr lang="en-US" altLang="zh-CN" sz="1100" b="1" kern="0" dirty="0">
                <a:latin typeface="微软雅黑" panose="020B0503020204020204" charset="-122"/>
                <a:ea typeface="微软雅黑" panose="020B0503020204020204" charset="-122"/>
                <a:cs typeface="+mn-ea"/>
                <a:sym typeface="+mn-lt"/>
              </a:rPr>
              <a:t>Env=Prod, App=OSB</a:t>
            </a:r>
            <a:endParaRPr lang="en-US" sz="1100" b="1" kern="0" dirty="0">
              <a:latin typeface="微软雅黑" panose="020B0503020204020204" charset="-122"/>
              <a:ea typeface="微软雅黑" panose="020B0503020204020204" charset="-122"/>
              <a:cs typeface="+mn-ea"/>
              <a:sym typeface="+mn-lt"/>
            </a:endParaRPr>
          </a:p>
        </p:txBody>
      </p:sp>
      <p:sp>
        <p:nvSpPr>
          <p:cNvPr id="58" name="Rectangle 18"/>
          <p:cNvSpPr/>
          <p:nvPr/>
        </p:nvSpPr>
        <p:spPr>
          <a:xfrm>
            <a:off x="3413702" y="4450305"/>
            <a:ext cx="1242138" cy="10801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t" anchorCtr="0"/>
          <a:lstStyle/>
          <a:p>
            <a:pPr defTabSz="685800">
              <a:lnSpc>
                <a:spcPct val="150000"/>
              </a:lnSpc>
              <a:defRPr/>
            </a:pPr>
            <a:r>
              <a:rPr lang="zh-CN" altLang="en-US" sz="1200" b="1" kern="0" dirty="0">
                <a:cs typeface="+mn-ea"/>
                <a:sym typeface="+mn-lt"/>
              </a:rPr>
              <a:t>容器</a:t>
            </a:r>
            <a:endParaRPr lang="en-US" altLang="zh-CN" sz="1200" b="1" kern="0" dirty="0">
              <a:cs typeface="+mn-ea"/>
              <a:sym typeface="+mn-lt"/>
            </a:endParaRPr>
          </a:p>
          <a:p>
            <a:pPr>
              <a:lnSpc>
                <a:spcPct val="150000"/>
              </a:lnSpc>
              <a:defRPr/>
            </a:pPr>
            <a:r>
              <a:rPr lang="en-US" altLang="zh-CN" sz="825" b="1" kern="0" dirty="0">
                <a:cs typeface="+mn-ea"/>
                <a:sym typeface="+mn-lt"/>
              </a:rPr>
              <a:t>Env=Prod</a:t>
            </a:r>
            <a:endParaRPr lang="en-US" altLang="zh-CN" sz="825" b="1" kern="0" dirty="0">
              <a:cs typeface="+mn-ea"/>
              <a:sym typeface="+mn-lt"/>
            </a:endParaRPr>
          </a:p>
          <a:p>
            <a:pPr algn="ctr" defTabSz="685800">
              <a:defRPr/>
            </a:pPr>
            <a:endParaRPr lang="en-US" sz="1200" b="1" kern="0" dirty="0">
              <a:cs typeface="+mn-ea"/>
              <a:sym typeface="+mn-lt"/>
            </a:endParaRPr>
          </a:p>
        </p:txBody>
      </p:sp>
      <p:sp>
        <p:nvSpPr>
          <p:cNvPr id="59" name="Rectangle 18"/>
          <p:cNvSpPr/>
          <p:nvPr/>
        </p:nvSpPr>
        <p:spPr>
          <a:xfrm>
            <a:off x="3559628" y="5042227"/>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defRPr/>
            </a:pPr>
            <a:r>
              <a:rPr lang="en-US" altLang="zh-CN" sz="825" b="1" kern="0" dirty="0">
                <a:cs typeface="+mn-ea"/>
                <a:sym typeface="+mn-lt"/>
              </a:rPr>
              <a:t>App=Portal</a:t>
            </a:r>
            <a:endParaRPr lang="en-US" altLang="zh-CN" sz="825" b="1" kern="0" dirty="0">
              <a:cs typeface="+mn-ea"/>
              <a:sym typeface="+mn-lt"/>
            </a:endParaRPr>
          </a:p>
          <a:p>
            <a:pPr lvl="0" algn="ctr">
              <a:lnSpc>
                <a:spcPct val="150000"/>
              </a:lnSpc>
            </a:pPr>
            <a:r>
              <a:rPr lang="en-US" altLang="zh-CN" sz="825" b="1" kern="0" dirty="0">
                <a:cs typeface="+mn-ea"/>
                <a:sym typeface="+mn-lt"/>
              </a:rPr>
              <a:t>Release=1.0</a:t>
            </a:r>
            <a:endParaRPr lang="en-US" sz="825" b="1" kern="0" dirty="0">
              <a:cs typeface="+mn-ea"/>
              <a:sym typeface="+mn-lt"/>
            </a:endParaRPr>
          </a:p>
        </p:txBody>
      </p:sp>
      <p:sp>
        <p:nvSpPr>
          <p:cNvPr id="60" name="Rectangle 18"/>
          <p:cNvSpPr/>
          <p:nvPr/>
        </p:nvSpPr>
        <p:spPr>
          <a:xfrm>
            <a:off x="4781854" y="4452003"/>
            <a:ext cx="1242138" cy="10801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t" anchorCtr="0"/>
          <a:lstStyle/>
          <a:p>
            <a:pPr defTabSz="685800">
              <a:lnSpc>
                <a:spcPct val="150000"/>
              </a:lnSpc>
              <a:defRPr/>
            </a:pPr>
            <a:r>
              <a:rPr lang="zh-CN" altLang="en-US" sz="1200" b="1" kern="0" dirty="0">
                <a:cs typeface="+mn-ea"/>
                <a:sym typeface="+mn-lt"/>
              </a:rPr>
              <a:t>容器</a:t>
            </a:r>
            <a:endParaRPr lang="en-US" altLang="zh-CN" sz="1200" b="1" kern="0" dirty="0">
              <a:cs typeface="+mn-ea"/>
              <a:sym typeface="+mn-lt"/>
            </a:endParaRPr>
          </a:p>
          <a:p>
            <a:pPr>
              <a:lnSpc>
                <a:spcPct val="150000"/>
              </a:lnSpc>
              <a:defRPr/>
            </a:pPr>
            <a:r>
              <a:rPr lang="en-US" altLang="zh-CN" sz="825" b="1" kern="0" dirty="0">
                <a:cs typeface="+mn-ea"/>
                <a:sym typeface="+mn-lt"/>
              </a:rPr>
              <a:t>Env=Prod</a:t>
            </a:r>
            <a:endParaRPr lang="en-US" altLang="zh-CN" sz="825" b="1" kern="0" dirty="0">
              <a:cs typeface="+mn-ea"/>
              <a:sym typeface="+mn-lt"/>
            </a:endParaRPr>
          </a:p>
          <a:p>
            <a:pPr algn="ctr" defTabSz="685800">
              <a:defRPr/>
            </a:pPr>
            <a:endParaRPr lang="en-US" sz="1200" b="1" kern="0" dirty="0">
              <a:cs typeface="+mn-ea"/>
              <a:sym typeface="+mn-lt"/>
            </a:endParaRPr>
          </a:p>
        </p:txBody>
      </p:sp>
      <p:sp>
        <p:nvSpPr>
          <p:cNvPr id="61" name="Rectangle 18"/>
          <p:cNvSpPr/>
          <p:nvPr/>
        </p:nvSpPr>
        <p:spPr>
          <a:xfrm>
            <a:off x="6168008" y="4453477"/>
            <a:ext cx="1242138" cy="1080120"/>
          </a:xfrm>
          <a:prstGeom prst="rect">
            <a:avLst/>
          </a:prstGeom>
          <a:solidFill>
            <a:srgbClr val="FEFFFF"/>
          </a:solidFill>
          <a:ln w="19050" cap="flat" cmpd="sng" algn="ctr">
            <a:noFill/>
            <a:prstDash val="solid"/>
          </a:ln>
          <a:effectLst/>
        </p:spPr>
        <p:txBody>
          <a:bodyPr wrap="square" lIns="54000" tIns="54000" rIns="54000" bIns="54000" rtlCol="0" anchor="t" anchorCtr="0"/>
          <a:lstStyle/>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Server</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Env=Prod</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endParaRPr lang="en-US" sz="1200" b="1" kern="0" dirty="0">
              <a:latin typeface="微软雅黑" panose="020B0503020204020204" charset="-122"/>
              <a:ea typeface="微软雅黑" panose="020B0503020204020204" charset="-122"/>
              <a:cs typeface="+mn-ea"/>
              <a:sym typeface="+mn-lt"/>
            </a:endParaRPr>
          </a:p>
        </p:txBody>
      </p:sp>
      <p:sp>
        <p:nvSpPr>
          <p:cNvPr id="62" name="Rectangle 18"/>
          <p:cNvSpPr/>
          <p:nvPr/>
        </p:nvSpPr>
        <p:spPr>
          <a:xfrm>
            <a:off x="6313934" y="5045399"/>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defRPr/>
            </a:pPr>
            <a:r>
              <a:rPr lang="en-US" altLang="zh-CN" sz="825" b="1" kern="0" dirty="0">
                <a:cs typeface="+mn-ea"/>
                <a:sym typeface="+mn-lt"/>
              </a:rPr>
              <a:t>App=Portal</a:t>
            </a:r>
            <a:endParaRPr lang="en-US" altLang="zh-CN" sz="825" b="1" kern="0" dirty="0">
              <a:cs typeface="+mn-ea"/>
              <a:sym typeface="+mn-lt"/>
            </a:endParaRPr>
          </a:p>
          <a:p>
            <a:pPr lvl="0" algn="ctr">
              <a:lnSpc>
                <a:spcPct val="150000"/>
              </a:lnSpc>
            </a:pPr>
            <a:r>
              <a:rPr lang="en-US" altLang="zh-CN" sz="825" b="1" kern="0" dirty="0">
                <a:cs typeface="+mn-ea"/>
                <a:sym typeface="+mn-lt"/>
              </a:rPr>
              <a:t>Release=1.0</a:t>
            </a:r>
            <a:endParaRPr lang="en-US" sz="825" b="1" kern="0" dirty="0">
              <a:cs typeface="+mn-ea"/>
              <a:sym typeface="+mn-lt"/>
            </a:endParaRPr>
          </a:p>
        </p:txBody>
      </p:sp>
      <p:sp>
        <p:nvSpPr>
          <p:cNvPr id="63" name="Rectangle 18"/>
          <p:cNvSpPr/>
          <p:nvPr/>
        </p:nvSpPr>
        <p:spPr>
          <a:xfrm>
            <a:off x="7518158" y="4453477"/>
            <a:ext cx="1242138" cy="1080120"/>
          </a:xfrm>
          <a:prstGeom prst="rect">
            <a:avLst/>
          </a:prstGeom>
          <a:solidFill>
            <a:srgbClr val="FEFFFF"/>
          </a:solidFill>
          <a:ln w="19050" cap="flat" cmpd="sng" algn="ctr">
            <a:noFill/>
            <a:prstDash val="solid"/>
          </a:ln>
          <a:effectLst/>
        </p:spPr>
        <p:txBody>
          <a:bodyPr wrap="square" lIns="54000" tIns="54000" rIns="54000" bIns="54000" rtlCol="0" anchor="t" anchorCtr="0"/>
          <a:lstStyle/>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Server</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Env=Prod</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endParaRPr lang="en-US" sz="1200" b="1" kern="0" dirty="0">
              <a:latin typeface="微软雅黑" panose="020B0503020204020204" charset="-122"/>
              <a:ea typeface="微软雅黑" panose="020B0503020204020204" charset="-122"/>
              <a:cs typeface="+mn-ea"/>
              <a:sym typeface="+mn-lt"/>
            </a:endParaRPr>
          </a:p>
        </p:txBody>
      </p:sp>
      <p:sp>
        <p:nvSpPr>
          <p:cNvPr id="64" name="Rectangle 18"/>
          <p:cNvSpPr/>
          <p:nvPr/>
        </p:nvSpPr>
        <p:spPr>
          <a:xfrm>
            <a:off x="7664084" y="5045399"/>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defRPr/>
            </a:pPr>
            <a:r>
              <a:rPr lang="en-US" altLang="zh-CN" sz="825" b="1" kern="0" dirty="0">
                <a:cs typeface="+mn-ea"/>
                <a:sym typeface="+mn-lt"/>
              </a:rPr>
              <a:t>App=Portal</a:t>
            </a:r>
            <a:endParaRPr lang="en-US" altLang="zh-CN" sz="825" b="1" kern="0" dirty="0">
              <a:cs typeface="+mn-ea"/>
              <a:sym typeface="+mn-lt"/>
            </a:endParaRPr>
          </a:p>
          <a:p>
            <a:pPr lvl="0" algn="ctr">
              <a:lnSpc>
                <a:spcPct val="150000"/>
              </a:lnSpc>
            </a:pPr>
            <a:r>
              <a:rPr lang="en-US" altLang="zh-CN" sz="825" b="1" kern="0" dirty="0">
                <a:cs typeface="+mn-ea"/>
                <a:sym typeface="+mn-lt"/>
              </a:rPr>
              <a:t>Release=1.0</a:t>
            </a:r>
            <a:endParaRPr lang="en-US" sz="825" b="1" kern="0" dirty="0">
              <a:cs typeface="+mn-ea"/>
              <a:sym typeface="+mn-lt"/>
            </a:endParaRPr>
          </a:p>
        </p:txBody>
      </p:sp>
      <p:sp>
        <p:nvSpPr>
          <p:cNvPr id="65" name="Rectangle 18"/>
          <p:cNvSpPr/>
          <p:nvPr/>
        </p:nvSpPr>
        <p:spPr>
          <a:xfrm>
            <a:off x="8886310" y="4453477"/>
            <a:ext cx="1242138" cy="1080120"/>
          </a:xfrm>
          <a:prstGeom prst="rect">
            <a:avLst/>
          </a:prstGeom>
          <a:solidFill>
            <a:srgbClr val="FEFFFF"/>
          </a:solidFill>
          <a:ln w="19050" cap="flat" cmpd="sng" algn="ctr">
            <a:noFill/>
            <a:prstDash val="solid"/>
          </a:ln>
          <a:effectLst/>
        </p:spPr>
        <p:txBody>
          <a:bodyPr wrap="square" lIns="54000" tIns="54000" rIns="54000" bIns="54000" rtlCol="0" anchor="t" anchorCtr="0"/>
          <a:lstStyle/>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Server</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Env=Prod</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endParaRPr lang="en-US" sz="1200" b="1" kern="0" dirty="0">
              <a:latin typeface="微软雅黑" panose="020B0503020204020204" charset="-122"/>
              <a:ea typeface="微软雅黑" panose="020B0503020204020204" charset="-122"/>
              <a:cs typeface="+mn-ea"/>
              <a:sym typeface="+mn-lt"/>
            </a:endParaRPr>
          </a:p>
        </p:txBody>
      </p:sp>
      <p:sp>
        <p:nvSpPr>
          <p:cNvPr id="66" name="Rectangle 18"/>
          <p:cNvSpPr/>
          <p:nvPr/>
        </p:nvSpPr>
        <p:spPr>
          <a:xfrm>
            <a:off x="9032236" y="5045399"/>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defRPr/>
            </a:pPr>
            <a:r>
              <a:rPr lang="en-US" altLang="zh-CN" sz="825" b="1" kern="0" dirty="0">
                <a:cs typeface="+mn-ea"/>
                <a:sym typeface="+mn-lt"/>
              </a:rPr>
              <a:t>App=Portal</a:t>
            </a:r>
            <a:endParaRPr lang="en-US" altLang="zh-CN" sz="825" b="1" kern="0" dirty="0">
              <a:cs typeface="+mn-ea"/>
              <a:sym typeface="+mn-lt"/>
            </a:endParaRPr>
          </a:p>
          <a:p>
            <a:pPr lvl="0" algn="ctr">
              <a:lnSpc>
                <a:spcPct val="150000"/>
              </a:lnSpc>
            </a:pPr>
            <a:r>
              <a:rPr lang="en-US" altLang="zh-CN" sz="825" b="1" kern="0" dirty="0">
                <a:cs typeface="+mn-ea"/>
                <a:sym typeface="+mn-lt"/>
              </a:rPr>
              <a:t>Release=1.0</a:t>
            </a:r>
            <a:endParaRPr lang="en-US" sz="825" b="1" kern="0" dirty="0">
              <a:cs typeface="+mn-ea"/>
              <a:sym typeface="+mn-lt"/>
            </a:endParaRPr>
          </a:p>
        </p:txBody>
      </p:sp>
      <p:cxnSp>
        <p:nvCxnSpPr>
          <p:cNvPr id="67" name="直接箭头连接符 66"/>
          <p:cNvCxnSpPr>
            <a:stCxn id="57" idx="2"/>
            <a:endCxn id="58" idx="0"/>
          </p:cNvCxnSpPr>
          <p:nvPr/>
        </p:nvCxnSpPr>
        <p:spPr>
          <a:xfrm flipH="1">
            <a:off x="4034771" y="2070767"/>
            <a:ext cx="6026170" cy="2379538"/>
          </a:xfrm>
          <a:prstGeom prst="straightConnector1">
            <a:avLst/>
          </a:prstGeom>
          <a:ln w="19050">
            <a:solidFill>
              <a:srgbClr val="FFDA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57" idx="2"/>
            <a:endCxn id="60" idx="0"/>
          </p:cNvCxnSpPr>
          <p:nvPr/>
        </p:nvCxnSpPr>
        <p:spPr>
          <a:xfrm flipH="1">
            <a:off x="5402923" y="2070767"/>
            <a:ext cx="4658018" cy="2381236"/>
          </a:xfrm>
          <a:prstGeom prst="straightConnector1">
            <a:avLst/>
          </a:prstGeom>
          <a:ln w="19050">
            <a:solidFill>
              <a:srgbClr val="FFDA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57" idx="2"/>
            <a:endCxn id="61" idx="0"/>
          </p:cNvCxnSpPr>
          <p:nvPr/>
        </p:nvCxnSpPr>
        <p:spPr>
          <a:xfrm flipH="1">
            <a:off x="6789077" y="2070767"/>
            <a:ext cx="3271864" cy="2382710"/>
          </a:xfrm>
          <a:prstGeom prst="straightConnector1">
            <a:avLst/>
          </a:prstGeom>
          <a:ln w="19050">
            <a:solidFill>
              <a:srgbClr val="FFDA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57" idx="2"/>
            <a:endCxn id="63" idx="0"/>
          </p:cNvCxnSpPr>
          <p:nvPr/>
        </p:nvCxnSpPr>
        <p:spPr>
          <a:xfrm flipH="1">
            <a:off x="8139227" y="2070767"/>
            <a:ext cx="1921714" cy="2382710"/>
          </a:xfrm>
          <a:prstGeom prst="straightConnector1">
            <a:avLst/>
          </a:prstGeom>
          <a:ln w="19050">
            <a:solidFill>
              <a:srgbClr val="FFDA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57" idx="2"/>
            <a:endCxn id="65" idx="0"/>
          </p:cNvCxnSpPr>
          <p:nvPr/>
        </p:nvCxnSpPr>
        <p:spPr>
          <a:xfrm flipH="1">
            <a:off x="9507379" y="2070767"/>
            <a:ext cx="553562" cy="2382710"/>
          </a:xfrm>
          <a:prstGeom prst="straightConnector1">
            <a:avLst/>
          </a:prstGeom>
          <a:ln w="19050">
            <a:solidFill>
              <a:srgbClr val="FFDA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组合 510"/>
          <p:cNvGrpSpPr/>
          <p:nvPr/>
        </p:nvGrpSpPr>
        <p:grpSpPr bwMode="auto">
          <a:xfrm>
            <a:off x="5706902" y="1395812"/>
            <a:ext cx="541735" cy="507206"/>
            <a:chOff x="6538913" y="2306638"/>
            <a:chExt cx="962025" cy="901701"/>
          </a:xfrm>
        </p:grpSpPr>
        <p:sp>
          <p:nvSpPr>
            <p:cNvPr id="73" name="Freeform 87"/>
            <p:cNvSpPr/>
            <p:nvPr/>
          </p:nvSpPr>
          <p:spPr bwMode="auto">
            <a:xfrm>
              <a:off x="6870701" y="2998788"/>
              <a:ext cx="300038" cy="179388"/>
            </a:xfrm>
            <a:custGeom>
              <a:avLst/>
              <a:gdLst>
                <a:gd name="T0" fmla="*/ 269875 w 189"/>
                <a:gd name="T1" fmla="*/ 0 h 113"/>
                <a:gd name="T2" fmla="*/ 28575 w 189"/>
                <a:gd name="T3" fmla="*/ 0 h 113"/>
                <a:gd name="T4" fmla="*/ 0 w 189"/>
                <a:gd name="T5" fmla="*/ 179388 h 113"/>
                <a:gd name="T6" fmla="*/ 300038 w 189"/>
                <a:gd name="T7" fmla="*/ 179388 h 113"/>
                <a:gd name="T8" fmla="*/ 269875 w 189"/>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113">
                  <a:moveTo>
                    <a:pt x="170" y="0"/>
                  </a:moveTo>
                  <a:lnTo>
                    <a:pt x="18" y="0"/>
                  </a:lnTo>
                  <a:lnTo>
                    <a:pt x="0" y="113"/>
                  </a:lnTo>
                  <a:lnTo>
                    <a:pt x="189" y="113"/>
                  </a:lnTo>
                  <a:lnTo>
                    <a:pt x="170" y="0"/>
                  </a:lnTo>
                  <a:close/>
                </a:path>
              </a:pathLst>
            </a:custGeom>
            <a:solidFill>
              <a:srgbClr val="EBF0F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fontAlgn="base">
                <a:spcBef>
                  <a:spcPct val="0"/>
                </a:spcBef>
                <a:spcAft>
                  <a:spcPct val="0"/>
                </a:spcAft>
                <a:defRPr/>
              </a:pPr>
              <a:endParaRPr lang="zh-CN" altLang="en-US" sz="1350" kern="0">
                <a:solidFill>
                  <a:srgbClr val="000000"/>
                </a:solidFill>
                <a:cs typeface="+mn-ea"/>
                <a:sym typeface="+mn-lt"/>
              </a:endParaRPr>
            </a:p>
          </p:txBody>
        </p:sp>
        <p:sp>
          <p:nvSpPr>
            <p:cNvPr id="74" name="Freeform 88"/>
            <p:cNvSpPr/>
            <p:nvPr/>
          </p:nvSpPr>
          <p:spPr bwMode="auto">
            <a:xfrm>
              <a:off x="6538913" y="2878138"/>
              <a:ext cx="962025" cy="120650"/>
            </a:xfrm>
            <a:custGeom>
              <a:avLst/>
              <a:gdLst>
                <a:gd name="T0" fmla="*/ 0 w 256"/>
                <a:gd name="T1" fmla="*/ 0 h 32"/>
                <a:gd name="T2" fmla="*/ 0 w 256"/>
                <a:gd name="T3" fmla="*/ 60325 h 32"/>
                <a:gd name="T4" fmla="*/ 60127 w 256"/>
                <a:gd name="T5" fmla="*/ 120650 h 32"/>
                <a:gd name="T6" fmla="*/ 901898 w 256"/>
                <a:gd name="T7" fmla="*/ 120650 h 32"/>
                <a:gd name="T8" fmla="*/ 962025 w 256"/>
                <a:gd name="T9" fmla="*/ 60325 h 32"/>
                <a:gd name="T10" fmla="*/ 962025 w 256"/>
                <a:gd name="T11" fmla="*/ 0 h 32"/>
                <a:gd name="T12" fmla="*/ 0 w 256"/>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6" h="32">
                  <a:moveTo>
                    <a:pt x="0" y="0"/>
                  </a:moveTo>
                  <a:cubicBezTo>
                    <a:pt x="0" y="16"/>
                    <a:pt x="0" y="16"/>
                    <a:pt x="0" y="16"/>
                  </a:cubicBezTo>
                  <a:cubicBezTo>
                    <a:pt x="0" y="25"/>
                    <a:pt x="7" y="32"/>
                    <a:pt x="16" y="32"/>
                  </a:cubicBezTo>
                  <a:cubicBezTo>
                    <a:pt x="240" y="32"/>
                    <a:pt x="240" y="32"/>
                    <a:pt x="240" y="32"/>
                  </a:cubicBezTo>
                  <a:cubicBezTo>
                    <a:pt x="249" y="32"/>
                    <a:pt x="256" y="25"/>
                    <a:pt x="256" y="16"/>
                  </a:cubicBezTo>
                  <a:cubicBezTo>
                    <a:pt x="256" y="0"/>
                    <a:pt x="256" y="0"/>
                    <a:pt x="256" y="0"/>
                  </a:cubicBezTo>
                  <a:lnTo>
                    <a:pt x="0" y="0"/>
                  </a:lnTo>
                  <a:close/>
                </a:path>
              </a:pathLst>
            </a:custGeom>
            <a:solidFill>
              <a:srgbClr val="D3D7D9"/>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fontAlgn="base">
                <a:spcBef>
                  <a:spcPct val="0"/>
                </a:spcBef>
                <a:spcAft>
                  <a:spcPct val="0"/>
                </a:spcAft>
                <a:defRPr/>
              </a:pPr>
              <a:endParaRPr lang="zh-CN" altLang="en-US" sz="1350" kern="0">
                <a:solidFill>
                  <a:srgbClr val="000000"/>
                </a:solidFill>
                <a:cs typeface="+mn-ea"/>
                <a:sym typeface="+mn-lt"/>
              </a:endParaRPr>
            </a:p>
          </p:txBody>
        </p:sp>
        <p:sp>
          <p:nvSpPr>
            <p:cNvPr id="75" name="Freeform 89"/>
            <p:cNvSpPr/>
            <p:nvPr/>
          </p:nvSpPr>
          <p:spPr bwMode="auto">
            <a:xfrm>
              <a:off x="6538913" y="2306638"/>
              <a:ext cx="962025" cy="571500"/>
            </a:xfrm>
            <a:custGeom>
              <a:avLst/>
              <a:gdLst>
                <a:gd name="T0" fmla="*/ 901898 w 256"/>
                <a:gd name="T1" fmla="*/ 0 h 152"/>
                <a:gd name="T2" fmla="*/ 60127 w 256"/>
                <a:gd name="T3" fmla="*/ 0 h 152"/>
                <a:gd name="T4" fmla="*/ 0 w 256"/>
                <a:gd name="T5" fmla="*/ 60158 h 152"/>
                <a:gd name="T6" fmla="*/ 0 w 256"/>
                <a:gd name="T7" fmla="*/ 571500 h 152"/>
                <a:gd name="T8" fmla="*/ 962025 w 256"/>
                <a:gd name="T9" fmla="*/ 571500 h 152"/>
                <a:gd name="T10" fmla="*/ 962025 w 256"/>
                <a:gd name="T11" fmla="*/ 60158 h 152"/>
                <a:gd name="T12" fmla="*/ 901898 w 256"/>
                <a:gd name="T13" fmla="*/ 0 h 1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6" h="152">
                  <a:moveTo>
                    <a:pt x="240" y="0"/>
                  </a:moveTo>
                  <a:cubicBezTo>
                    <a:pt x="16" y="0"/>
                    <a:pt x="16" y="0"/>
                    <a:pt x="16" y="0"/>
                  </a:cubicBezTo>
                  <a:cubicBezTo>
                    <a:pt x="7" y="0"/>
                    <a:pt x="0" y="7"/>
                    <a:pt x="0" y="16"/>
                  </a:cubicBezTo>
                  <a:cubicBezTo>
                    <a:pt x="0" y="152"/>
                    <a:pt x="0" y="152"/>
                    <a:pt x="0" y="152"/>
                  </a:cubicBezTo>
                  <a:cubicBezTo>
                    <a:pt x="256" y="152"/>
                    <a:pt x="256" y="152"/>
                    <a:pt x="256" y="152"/>
                  </a:cubicBezTo>
                  <a:cubicBezTo>
                    <a:pt x="256" y="16"/>
                    <a:pt x="256" y="16"/>
                    <a:pt x="256" y="16"/>
                  </a:cubicBezTo>
                  <a:cubicBezTo>
                    <a:pt x="256" y="7"/>
                    <a:pt x="249" y="0"/>
                    <a:pt x="240" y="0"/>
                  </a:cubicBezTo>
                  <a:close/>
                </a:path>
              </a:pathLst>
            </a:custGeom>
            <a:solidFill>
              <a:srgbClr val="464748"/>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fontAlgn="base">
                <a:spcBef>
                  <a:spcPct val="0"/>
                </a:spcBef>
                <a:spcAft>
                  <a:spcPct val="0"/>
                </a:spcAft>
                <a:defRPr/>
              </a:pPr>
              <a:endParaRPr lang="zh-CN" altLang="en-US" sz="1350" kern="0">
                <a:solidFill>
                  <a:srgbClr val="000000"/>
                </a:solidFill>
                <a:cs typeface="+mn-ea"/>
                <a:sym typeface="+mn-lt"/>
              </a:endParaRPr>
            </a:p>
          </p:txBody>
        </p:sp>
        <p:sp>
          <p:nvSpPr>
            <p:cNvPr id="76" name="Rectangle 90"/>
            <p:cNvSpPr>
              <a:spLocks noChangeArrowheads="1"/>
            </p:cNvSpPr>
            <p:nvPr/>
          </p:nvSpPr>
          <p:spPr bwMode="auto">
            <a:xfrm>
              <a:off x="6599238" y="2366963"/>
              <a:ext cx="841375" cy="450850"/>
            </a:xfrm>
            <a:prstGeom prst="rect">
              <a:avLst/>
            </a:prstGeom>
            <a:solidFill>
              <a:srgbClr val="EBF0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684530">
                <a:defRPr>
                  <a:solidFill>
                    <a:schemeClr val="tx1"/>
                  </a:solidFill>
                  <a:latin typeface="Calibri" panose="020F0502020204030204" pitchFamily="34" charset="0"/>
                  <a:ea typeface="宋体" panose="02010600030101010101" pitchFamily="2" charset="-122"/>
                </a:defRPr>
              </a:lvl1pPr>
              <a:lvl2pPr marL="742950" indent="-285750" defTabSz="684530">
                <a:defRPr>
                  <a:solidFill>
                    <a:schemeClr val="tx1"/>
                  </a:solidFill>
                  <a:latin typeface="Calibri" panose="020F0502020204030204" pitchFamily="34" charset="0"/>
                  <a:ea typeface="宋体" panose="02010600030101010101" pitchFamily="2" charset="-122"/>
                </a:defRPr>
              </a:lvl2pPr>
              <a:lvl3pPr marL="1143000" indent="-228600" defTabSz="684530">
                <a:defRPr>
                  <a:solidFill>
                    <a:schemeClr val="tx1"/>
                  </a:solidFill>
                  <a:latin typeface="Calibri" panose="020F0502020204030204" pitchFamily="34" charset="0"/>
                  <a:ea typeface="宋体" panose="02010600030101010101" pitchFamily="2" charset="-122"/>
                </a:defRPr>
              </a:lvl3pPr>
              <a:lvl4pPr marL="1600200" indent="-228600" defTabSz="684530">
                <a:defRPr>
                  <a:solidFill>
                    <a:schemeClr val="tx1"/>
                  </a:solidFill>
                  <a:latin typeface="Calibri" panose="020F0502020204030204" pitchFamily="34" charset="0"/>
                  <a:ea typeface="宋体" panose="02010600030101010101" pitchFamily="2" charset="-122"/>
                </a:defRPr>
              </a:lvl4pPr>
              <a:lvl5pPr marL="2057400" indent="-228600" defTabSz="684530">
                <a:defRPr>
                  <a:solidFill>
                    <a:schemeClr val="tx1"/>
                  </a:solidFill>
                  <a:latin typeface="Calibri" panose="020F0502020204030204" pitchFamily="34" charset="0"/>
                  <a:ea typeface="宋体" panose="02010600030101010101" pitchFamily="2" charset="-122"/>
                </a:defRPr>
              </a:lvl5pPr>
              <a:lvl6pPr marL="25146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513080" fontAlgn="base">
                <a:spcBef>
                  <a:spcPct val="0"/>
                </a:spcBef>
                <a:spcAft>
                  <a:spcPct val="0"/>
                </a:spcAft>
                <a:defRPr/>
              </a:pPr>
              <a:endParaRPr lang="zh-CN" altLang="en-US" sz="1050" kern="0">
                <a:solidFill>
                  <a:srgbClr val="000000"/>
                </a:solidFill>
                <a:latin typeface="+mn-lt"/>
                <a:ea typeface="+mn-ea"/>
                <a:cs typeface="+mn-ea"/>
                <a:sym typeface="+mn-lt"/>
              </a:endParaRPr>
            </a:p>
          </p:txBody>
        </p:sp>
        <p:sp>
          <p:nvSpPr>
            <p:cNvPr id="77" name="Freeform 91"/>
            <p:cNvSpPr/>
            <p:nvPr/>
          </p:nvSpPr>
          <p:spPr bwMode="auto">
            <a:xfrm>
              <a:off x="6824663" y="3178176"/>
              <a:ext cx="390525" cy="30163"/>
            </a:xfrm>
            <a:custGeom>
              <a:avLst/>
              <a:gdLst>
                <a:gd name="T0" fmla="*/ 376238 w 246"/>
                <a:gd name="T1" fmla="*/ 0 h 19"/>
                <a:gd name="T2" fmla="*/ 15875 w 246"/>
                <a:gd name="T3" fmla="*/ 0 h 19"/>
                <a:gd name="T4" fmla="*/ 0 w 246"/>
                <a:gd name="T5" fmla="*/ 30163 h 19"/>
                <a:gd name="T6" fmla="*/ 390525 w 246"/>
                <a:gd name="T7" fmla="*/ 30163 h 19"/>
                <a:gd name="T8" fmla="*/ 376238 w 246"/>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9">
                  <a:moveTo>
                    <a:pt x="237" y="0"/>
                  </a:moveTo>
                  <a:lnTo>
                    <a:pt x="10" y="0"/>
                  </a:lnTo>
                  <a:lnTo>
                    <a:pt x="0" y="19"/>
                  </a:lnTo>
                  <a:lnTo>
                    <a:pt x="246" y="19"/>
                  </a:lnTo>
                  <a:lnTo>
                    <a:pt x="237" y="0"/>
                  </a:lnTo>
                  <a:close/>
                </a:path>
              </a:pathLst>
            </a:custGeom>
            <a:solidFill>
              <a:srgbClr val="D3D7D9"/>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fontAlgn="base">
                <a:spcBef>
                  <a:spcPct val="0"/>
                </a:spcBef>
                <a:spcAft>
                  <a:spcPct val="0"/>
                </a:spcAft>
                <a:defRPr/>
              </a:pPr>
              <a:endParaRPr lang="zh-CN" altLang="en-US" sz="1350" kern="0">
                <a:solidFill>
                  <a:srgbClr val="000000"/>
                </a:solidFill>
                <a:cs typeface="+mn-ea"/>
                <a:sym typeface="+mn-lt"/>
              </a:endParaRPr>
            </a:p>
          </p:txBody>
        </p:sp>
        <p:sp>
          <p:nvSpPr>
            <p:cNvPr id="78" name="Rectangle 92"/>
            <p:cNvSpPr>
              <a:spLocks noChangeArrowheads="1"/>
            </p:cNvSpPr>
            <p:nvPr/>
          </p:nvSpPr>
          <p:spPr bwMode="auto">
            <a:xfrm>
              <a:off x="6629401" y="2397126"/>
              <a:ext cx="376238" cy="390525"/>
            </a:xfrm>
            <a:prstGeom prst="rect">
              <a:avLst/>
            </a:prstGeom>
            <a:solidFill>
              <a:srgbClr val="FFBF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684530">
                <a:defRPr>
                  <a:solidFill>
                    <a:schemeClr val="tx1"/>
                  </a:solidFill>
                  <a:latin typeface="Calibri" panose="020F0502020204030204" pitchFamily="34" charset="0"/>
                  <a:ea typeface="宋体" panose="02010600030101010101" pitchFamily="2" charset="-122"/>
                </a:defRPr>
              </a:lvl1pPr>
              <a:lvl2pPr marL="742950" indent="-285750" defTabSz="684530">
                <a:defRPr>
                  <a:solidFill>
                    <a:schemeClr val="tx1"/>
                  </a:solidFill>
                  <a:latin typeface="Calibri" panose="020F0502020204030204" pitchFamily="34" charset="0"/>
                  <a:ea typeface="宋体" panose="02010600030101010101" pitchFamily="2" charset="-122"/>
                </a:defRPr>
              </a:lvl2pPr>
              <a:lvl3pPr marL="1143000" indent="-228600" defTabSz="684530">
                <a:defRPr>
                  <a:solidFill>
                    <a:schemeClr val="tx1"/>
                  </a:solidFill>
                  <a:latin typeface="Calibri" panose="020F0502020204030204" pitchFamily="34" charset="0"/>
                  <a:ea typeface="宋体" panose="02010600030101010101" pitchFamily="2" charset="-122"/>
                </a:defRPr>
              </a:lvl3pPr>
              <a:lvl4pPr marL="1600200" indent="-228600" defTabSz="684530">
                <a:defRPr>
                  <a:solidFill>
                    <a:schemeClr val="tx1"/>
                  </a:solidFill>
                  <a:latin typeface="Calibri" panose="020F0502020204030204" pitchFamily="34" charset="0"/>
                  <a:ea typeface="宋体" panose="02010600030101010101" pitchFamily="2" charset="-122"/>
                </a:defRPr>
              </a:lvl4pPr>
              <a:lvl5pPr marL="2057400" indent="-228600" defTabSz="684530">
                <a:defRPr>
                  <a:solidFill>
                    <a:schemeClr val="tx1"/>
                  </a:solidFill>
                  <a:latin typeface="Calibri" panose="020F0502020204030204" pitchFamily="34" charset="0"/>
                  <a:ea typeface="宋体" panose="02010600030101010101" pitchFamily="2" charset="-122"/>
                </a:defRPr>
              </a:lvl5pPr>
              <a:lvl6pPr marL="25146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513080" fontAlgn="base">
                <a:spcBef>
                  <a:spcPct val="0"/>
                </a:spcBef>
                <a:spcAft>
                  <a:spcPct val="0"/>
                </a:spcAft>
                <a:defRPr/>
              </a:pPr>
              <a:endParaRPr lang="zh-CN" altLang="en-US" sz="1050" kern="0">
                <a:solidFill>
                  <a:srgbClr val="000000"/>
                </a:solidFill>
                <a:latin typeface="+mn-lt"/>
                <a:ea typeface="+mn-ea"/>
                <a:cs typeface="+mn-ea"/>
                <a:sym typeface="+mn-lt"/>
              </a:endParaRPr>
            </a:p>
          </p:txBody>
        </p:sp>
        <p:sp>
          <p:nvSpPr>
            <p:cNvPr id="79" name="Rectangle 93"/>
            <p:cNvSpPr>
              <a:spLocks noChangeArrowheads="1"/>
            </p:cNvSpPr>
            <p:nvPr/>
          </p:nvSpPr>
          <p:spPr bwMode="auto">
            <a:xfrm>
              <a:off x="7035801" y="2397126"/>
              <a:ext cx="374650" cy="74613"/>
            </a:xfrm>
            <a:prstGeom prst="rect">
              <a:avLst/>
            </a:prstGeom>
            <a:solidFill>
              <a:srgbClr val="F05F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684530">
                <a:defRPr>
                  <a:solidFill>
                    <a:schemeClr val="tx1"/>
                  </a:solidFill>
                  <a:latin typeface="Calibri" panose="020F0502020204030204" pitchFamily="34" charset="0"/>
                  <a:ea typeface="宋体" panose="02010600030101010101" pitchFamily="2" charset="-122"/>
                </a:defRPr>
              </a:lvl1pPr>
              <a:lvl2pPr marL="742950" indent="-285750" defTabSz="684530">
                <a:defRPr>
                  <a:solidFill>
                    <a:schemeClr val="tx1"/>
                  </a:solidFill>
                  <a:latin typeface="Calibri" panose="020F0502020204030204" pitchFamily="34" charset="0"/>
                  <a:ea typeface="宋体" panose="02010600030101010101" pitchFamily="2" charset="-122"/>
                </a:defRPr>
              </a:lvl2pPr>
              <a:lvl3pPr marL="1143000" indent="-228600" defTabSz="684530">
                <a:defRPr>
                  <a:solidFill>
                    <a:schemeClr val="tx1"/>
                  </a:solidFill>
                  <a:latin typeface="Calibri" panose="020F0502020204030204" pitchFamily="34" charset="0"/>
                  <a:ea typeface="宋体" panose="02010600030101010101" pitchFamily="2" charset="-122"/>
                </a:defRPr>
              </a:lvl3pPr>
              <a:lvl4pPr marL="1600200" indent="-228600" defTabSz="684530">
                <a:defRPr>
                  <a:solidFill>
                    <a:schemeClr val="tx1"/>
                  </a:solidFill>
                  <a:latin typeface="Calibri" panose="020F0502020204030204" pitchFamily="34" charset="0"/>
                  <a:ea typeface="宋体" panose="02010600030101010101" pitchFamily="2" charset="-122"/>
                </a:defRPr>
              </a:lvl4pPr>
              <a:lvl5pPr marL="2057400" indent="-228600" defTabSz="684530">
                <a:defRPr>
                  <a:solidFill>
                    <a:schemeClr val="tx1"/>
                  </a:solidFill>
                  <a:latin typeface="Calibri" panose="020F0502020204030204" pitchFamily="34" charset="0"/>
                  <a:ea typeface="宋体" panose="02010600030101010101" pitchFamily="2" charset="-122"/>
                </a:defRPr>
              </a:lvl5pPr>
              <a:lvl6pPr marL="25146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513080" fontAlgn="base">
                <a:spcBef>
                  <a:spcPct val="0"/>
                </a:spcBef>
                <a:spcAft>
                  <a:spcPct val="0"/>
                </a:spcAft>
                <a:defRPr/>
              </a:pPr>
              <a:endParaRPr lang="zh-CN" altLang="en-US" sz="1050" kern="0">
                <a:solidFill>
                  <a:srgbClr val="000000"/>
                </a:solidFill>
                <a:latin typeface="+mn-lt"/>
                <a:ea typeface="+mn-ea"/>
                <a:cs typeface="+mn-ea"/>
                <a:sym typeface="+mn-lt"/>
              </a:endParaRPr>
            </a:p>
          </p:txBody>
        </p:sp>
        <p:sp>
          <p:nvSpPr>
            <p:cNvPr id="80" name="Rectangle 94"/>
            <p:cNvSpPr>
              <a:spLocks noChangeArrowheads="1"/>
            </p:cNvSpPr>
            <p:nvPr/>
          </p:nvSpPr>
          <p:spPr bwMode="auto">
            <a:xfrm>
              <a:off x="7035801" y="2501901"/>
              <a:ext cx="374650" cy="76200"/>
            </a:xfrm>
            <a:prstGeom prst="rect">
              <a:avLst/>
            </a:prstGeom>
            <a:solidFill>
              <a:srgbClr val="F05F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684530">
                <a:defRPr>
                  <a:solidFill>
                    <a:schemeClr val="tx1"/>
                  </a:solidFill>
                  <a:latin typeface="Calibri" panose="020F0502020204030204" pitchFamily="34" charset="0"/>
                  <a:ea typeface="宋体" panose="02010600030101010101" pitchFamily="2" charset="-122"/>
                </a:defRPr>
              </a:lvl1pPr>
              <a:lvl2pPr marL="742950" indent="-285750" defTabSz="684530">
                <a:defRPr>
                  <a:solidFill>
                    <a:schemeClr val="tx1"/>
                  </a:solidFill>
                  <a:latin typeface="Calibri" panose="020F0502020204030204" pitchFamily="34" charset="0"/>
                  <a:ea typeface="宋体" panose="02010600030101010101" pitchFamily="2" charset="-122"/>
                </a:defRPr>
              </a:lvl2pPr>
              <a:lvl3pPr marL="1143000" indent="-228600" defTabSz="684530">
                <a:defRPr>
                  <a:solidFill>
                    <a:schemeClr val="tx1"/>
                  </a:solidFill>
                  <a:latin typeface="Calibri" panose="020F0502020204030204" pitchFamily="34" charset="0"/>
                  <a:ea typeface="宋体" panose="02010600030101010101" pitchFamily="2" charset="-122"/>
                </a:defRPr>
              </a:lvl3pPr>
              <a:lvl4pPr marL="1600200" indent="-228600" defTabSz="684530">
                <a:defRPr>
                  <a:solidFill>
                    <a:schemeClr val="tx1"/>
                  </a:solidFill>
                  <a:latin typeface="Calibri" panose="020F0502020204030204" pitchFamily="34" charset="0"/>
                  <a:ea typeface="宋体" panose="02010600030101010101" pitchFamily="2" charset="-122"/>
                </a:defRPr>
              </a:lvl4pPr>
              <a:lvl5pPr marL="2057400" indent="-228600" defTabSz="684530">
                <a:defRPr>
                  <a:solidFill>
                    <a:schemeClr val="tx1"/>
                  </a:solidFill>
                  <a:latin typeface="Calibri" panose="020F0502020204030204" pitchFamily="34" charset="0"/>
                  <a:ea typeface="宋体" panose="02010600030101010101" pitchFamily="2" charset="-122"/>
                </a:defRPr>
              </a:lvl5pPr>
              <a:lvl6pPr marL="25146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513080" fontAlgn="base">
                <a:spcBef>
                  <a:spcPct val="0"/>
                </a:spcBef>
                <a:spcAft>
                  <a:spcPct val="0"/>
                </a:spcAft>
                <a:defRPr/>
              </a:pPr>
              <a:endParaRPr lang="zh-CN" altLang="en-US" sz="1050" kern="0">
                <a:solidFill>
                  <a:sysClr val="windowText" lastClr="000000"/>
                </a:solidFill>
                <a:latin typeface="+mn-lt"/>
                <a:ea typeface="+mn-ea"/>
                <a:cs typeface="+mn-ea"/>
                <a:sym typeface="+mn-lt"/>
              </a:endParaRPr>
            </a:p>
          </p:txBody>
        </p:sp>
        <p:sp>
          <p:nvSpPr>
            <p:cNvPr id="81" name="Rectangle 95"/>
            <p:cNvSpPr>
              <a:spLocks noChangeArrowheads="1"/>
            </p:cNvSpPr>
            <p:nvPr/>
          </p:nvSpPr>
          <p:spPr bwMode="auto">
            <a:xfrm>
              <a:off x="7035801" y="2608263"/>
              <a:ext cx="374650" cy="179388"/>
            </a:xfrm>
            <a:prstGeom prst="rect">
              <a:avLst/>
            </a:prstGeom>
            <a:solidFill>
              <a:srgbClr val="F05F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684530">
                <a:defRPr>
                  <a:solidFill>
                    <a:schemeClr val="tx1"/>
                  </a:solidFill>
                  <a:latin typeface="Calibri" panose="020F0502020204030204" pitchFamily="34" charset="0"/>
                  <a:ea typeface="宋体" panose="02010600030101010101" pitchFamily="2" charset="-122"/>
                </a:defRPr>
              </a:lvl1pPr>
              <a:lvl2pPr marL="742950" indent="-285750" defTabSz="684530">
                <a:defRPr>
                  <a:solidFill>
                    <a:schemeClr val="tx1"/>
                  </a:solidFill>
                  <a:latin typeface="Calibri" panose="020F0502020204030204" pitchFamily="34" charset="0"/>
                  <a:ea typeface="宋体" panose="02010600030101010101" pitchFamily="2" charset="-122"/>
                </a:defRPr>
              </a:lvl2pPr>
              <a:lvl3pPr marL="1143000" indent="-228600" defTabSz="684530">
                <a:defRPr>
                  <a:solidFill>
                    <a:schemeClr val="tx1"/>
                  </a:solidFill>
                  <a:latin typeface="Calibri" panose="020F0502020204030204" pitchFamily="34" charset="0"/>
                  <a:ea typeface="宋体" panose="02010600030101010101" pitchFamily="2" charset="-122"/>
                </a:defRPr>
              </a:lvl3pPr>
              <a:lvl4pPr marL="1600200" indent="-228600" defTabSz="684530">
                <a:defRPr>
                  <a:solidFill>
                    <a:schemeClr val="tx1"/>
                  </a:solidFill>
                  <a:latin typeface="Calibri" panose="020F0502020204030204" pitchFamily="34" charset="0"/>
                  <a:ea typeface="宋体" panose="02010600030101010101" pitchFamily="2" charset="-122"/>
                </a:defRPr>
              </a:lvl4pPr>
              <a:lvl5pPr marL="2057400" indent="-228600" defTabSz="684530">
                <a:defRPr>
                  <a:solidFill>
                    <a:schemeClr val="tx1"/>
                  </a:solidFill>
                  <a:latin typeface="Calibri" panose="020F0502020204030204" pitchFamily="34" charset="0"/>
                  <a:ea typeface="宋体" panose="02010600030101010101" pitchFamily="2" charset="-122"/>
                </a:defRPr>
              </a:lvl5pPr>
              <a:lvl6pPr marL="25146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53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513080" fontAlgn="base">
                <a:spcBef>
                  <a:spcPct val="0"/>
                </a:spcBef>
                <a:spcAft>
                  <a:spcPct val="0"/>
                </a:spcAft>
                <a:defRPr/>
              </a:pPr>
              <a:endParaRPr lang="zh-CN" altLang="en-US" sz="1050" kern="0">
                <a:solidFill>
                  <a:srgbClr val="000000"/>
                </a:solidFill>
                <a:latin typeface="+mn-lt"/>
                <a:ea typeface="+mn-ea"/>
                <a:cs typeface="+mn-ea"/>
                <a:sym typeface="+mn-lt"/>
              </a:endParaRPr>
            </a:p>
          </p:txBody>
        </p:sp>
      </p:grpSp>
      <p:sp>
        <p:nvSpPr>
          <p:cNvPr id="82" name="Rectangle 18"/>
          <p:cNvSpPr/>
          <p:nvPr/>
        </p:nvSpPr>
        <p:spPr>
          <a:xfrm>
            <a:off x="3413702" y="4447959"/>
            <a:ext cx="1242138" cy="10801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t" anchorCtr="0"/>
          <a:lstStyle/>
          <a:p>
            <a:pPr defTabSz="685800">
              <a:lnSpc>
                <a:spcPct val="150000"/>
              </a:lnSpc>
              <a:defRPr/>
            </a:pPr>
            <a:r>
              <a:rPr lang="zh-CN" altLang="en-US" sz="1200" b="1" kern="0" dirty="0">
                <a:cs typeface="+mn-ea"/>
                <a:sym typeface="+mn-lt"/>
              </a:rPr>
              <a:t>容器</a:t>
            </a:r>
            <a:endParaRPr lang="en-US" altLang="zh-CN" sz="1200" b="1" kern="0" dirty="0">
              <a:cs typeface="+mn-ea"/>
              <a:sym typeface="+mn-lt"/>
            </a:endParaRPr>
          </a:p>
          <a:p>
            <a:pPr>
              <a:lnSpc>
                <a:spcPct val="150000"/>
              </a:lnSpc>
              <a:defRPr/>
            </a:pPr>
            <a:r>
              <a:rPr lang="en-US" altLang="zh-CN" sz="825" b="1" kern="0" dirty="0">
                <a:cs typeface="+mn-ea"/>
                <a:sym typeface="+mn-lt"/>
              </a:rPr>
              <a:t>Env=Canary</a:t>
            </a:r>
            <a:endParaRPr lang="en-US" altLang="zh-CN" sz="825" b="1" kern="0" dirty="0">
              <a:cs typeface="+mn-ea"/>
              <a:sym typeface="+mn-lt"/>
            </a:endParaRPr>
          </a:p>
          <a:p>
            <a:pPr algn="ctr" defTabSz="685800">
              <a:defRPr/>
            </a:pPr>
            <a:endParaRPr lang="en-US" sz="1200" b="1" kern="0" dirty="0">
              <a:cs typeface="+mn-ea"/>
              <a:sym typeface="+mn-lt"/>
            </a:endParaRPr>
          </a:p>
        </p:txBody>
      </p:sp>
      <p:sp>
        <p:nvSpPr>
          <p:cNvPr id="83" name="Rectangle 18"/>
          <p:cNvSpPr/>
          <p:nvPr/>
        </p:nvSpPr>
        <p:spPr>
          <a:xfrm>
            <a:off x="4781854" y="4450798"/>
            <a:ext cx="1242138" cy="10801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t" anchorCtr="0"/>
          <a:lstStyle/>
          <a:p>
            <a:pPr defTabSz="685800">
              <a:lnSpc>
                <a:spcPct val="150000"/>
              </a:lnSpc>
              <a:defRPr/>
            </a:pPr>
            <a:r>
              <a:rPr lang="zh-CN" altLang="en-US" sz="1200" b="1" kern="0" dirty="0">
                <a:cs typeface="+mn-ea"/>
                <a:sym typeface="+mn-lt"/>
              </a:rPr>
              <a:t>容器</a:t>
            </a:r>
            <a:endParaRPr lang="en-US" altLang="zh-CN" sz="1200" b="1" kern="0" dirty="0">
              <a:cs typeface="+mn-ea"/>
              <a:sym typeface="+mn-lt"/>
            </a:endParaRPr>
          </a:p>
          <a:p>
            <a:pPr>
              <a:lnSpc>
                <a:spcPct val="150000"/>
              </a:lnSpc>
              <a:defRPr/>
            </a:pPr>
            <a:r>
              <a:rPr lang="en-US" altLang="zh-CN" sz="825" b="1" kern="0" dirty="0">
                <a:cs typeface="+mn-ea"/>
                <a:sym typeface="+mn-lt"/>
              </a:rPr>
              <a:t>Env=Pre</a:t>
            </a:r>
            <a:endParaRPr lang="en-US" altLang="zh-CN" sz="825" b="1" kern="0" dirty="0">
              <a:cs typeface="+mn-ea"/>
              <a:sym typeface="+mn-lt"/>
            </a:endParaRPr>
          </a:p>
          <a:p>
            <a:pPr algn="ctr" defTabSz="685800">
              <a:defRPr/>
            </a:pPr>
            <a:endParaRPr lang="en-US" sz="1200" b="1" kern="0" dirty="0">
              <a:cs typeface="+mn-ea"/>
              <a:sym typeface="+mn-lt"/>
            </a:endParaRPr>
          </a:p>
        </p:txBody>
      </p:sp>
      <p:sp>
        <p:nvSpPr>
          <p:cNvPr id="84" name="Rectangle 18"/>
          <p:cNvSpPr/>
          <p:nvPr/>
        </p:nvSpPr>
        <p:spPr>
          <a:xfrm>
            <a:off x="3413702" y="4450798"/>
            <a:ext cx="1242138" cy="10801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t" anchorCtr="0"/>
          <a:lstStyle/>
          <a:p>
            <a:pPr defTabSz="685800">
              <a:lnSpc>
                <a:spcPct val="150000"/>
              </a:lnSpc>
              <a:defRPr/>
            </a:pPr>
            <a:r>
              <a:rPr lang="zh-CN" altLang="en-US" sz="1200" b="1" kern="0" dirty="0">
                <a:cs typeface="+mn-ea"/>
                <a:sym typeface="+mn-lt"/>
              </a:rPr>
              <a:t>容器</a:t>
            </a:r>
            <a:endParaRPr lang="en-US" altLang="zh-CN" sz="1200" b="1" kern="0" dirty="0">
              <a:cs typeface="+mn-ea"/>
              <a:sym typeface="+mn-lt"/>
            </a:endParaRPr>
          </a:p>
          <a:p>
            <a:pPr>
              <a:lnSpc>
                <a:spcPct val="150000"/>
              </a:lnSpc>
              <a:defRPr/>
            </a:pPr>
            <a:r>
              <a:rPr lang="en-US" altLang="zh-CN" sz="825" b="1" kern="0" dirty="0">
                <a:cs typeface="+mn-ea"/>
                <a:sym typeface="+mn-lt"/>
              </a:rPr>
              <a:t>Env=Pre</a:t>
            </a:r>
            <a:endParaRPr lang="en-US" altLang="zh-CN" sz="825" b="1" kern="0" dirty="0">
              <a:cs typeface="+mn-ea"/>
              <a:sym typeface="+mn-lt"/>
            </a:endParaRPr>
          </a:p>
          <a:p>
            <a:pPr algn="ctr" defTabSz="685800">
              <a:defRPr/>
            </a:pPr>
            <a:endParaRPr lang="en-US" sz="1200" b="1" kern="0" dirty="0">
              <a:cs typeface="+mn-ea"/>
              <a:sym typeface="+mn-lt"/>
            </a:endParaRPr>
          </a:p>
        </p:txBody>
      </p:sp>
      <p:sp>
        <p:nvSpPr>
          <p:cNvPr id="85" name="Rectangle 18"/>
          <p:cNvSpPr/>
          <p:nvPr/>
        </p:nvSpPr>
        <p:spPr>
          <a:xfrm>
            <a:off x="6854430" y="1793056"/>
            <a:ext cx="2079231" cy="277711"/>
          </a:xfrm>
          <a:prstGeom prst="rect">
            <a:avLst/>
          </a:prstGeom>
          <a:solidFill>
            <a:srgbClr val="FEFFFF"/>
          </a:solidFill>
          <a:ln w="19050" cap="flat" cmpd="sng" algn="ctr">
            <a:noFill/>
            <a:prstDash val="solid"/>
          </a:ln>
          <a:effectLst/>
        </p:spPr>
        <p:txBody>
          <a:bodyPr wrap="square" lIns="54000" tIns="54000" rIns="54000" bIns="54000" rtlCol="0" anchor="ctr" anchorCtr="1"/>
          <a:lstStyle/>
          <a:p>
            <a:pPr lvl="0" algn="ctr">
              <a:lnSpc>
                <a:spcPct val="150000"/>
              </a:lnSpc>
            </a:pPr>
            <a:r>
              <a:rPr lang="en-US" altLang="zh-CN" sz="1100" b="1" kern="0" dirty="0">
                <a:latin typeface="微软雅黑" panose="020B0503020204020204" charset="-122"/>
                <a:ea typeface="微软雅黑" panose="020B0503020204020204" charset="-122"/>
                <a:cs typeface="+mn-ea"/>
                <a:sym typeface="+mn-lt"/>
              </a:rPr>
              <a:t>Env=Pre, App=ESB</a:t>
            </a:r>
            <a:endParaRPr lang="en-US" sz="1100" b="1" kern="0" dirty="0">
              <a:latin typeface="微软雅黑" panose="020B0503020204020204" charset="-122"/>
              <a:ea typeface="微软雅黑" panose="020B0503020204020204" charset="-122"/>
              <a:cs typeface="+mn-ea"/>
              <a:sym typeface="+mn-lt"/>
            </a:endParaRPr>
          </a:p>
        </p:txBody>
      </p:sp>
      <p:sp>
        <p:nvSpPr>
          <p:cNvPr id="86" name="Rectangle 18"/>
          <p:cNvSpPr/>
          <p:nvPr/>
        </p:nvSpPr>
        <p:spPr>
          <a:xfrm>
            <a:off x="4927780" y="5043925"/>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defRPr/>
            </a:pPr>
            <a:r>
              <a:rPr lang="en-US" altLang="zh-CN" sz="825" b="1" kern="0" dirty="0">
                <a:cs typeface="+mn-ea"/>
                <a:sym typeface="+mn-lt"/>
              </a:rPr>
              <a:t>App=Portal</a:t>
            </a:r>
            <a:endParaRPr lang="en-US" altLang="zh-CN" sz="825" b="1" kern="0" dirty="0">
              <a:cs typeface="+mn-ea"/>
              <a:sym typeface="+mn-lt"/>
            </a:endParaRPr>
          </a:p>
          <a:p>
            <a:pPr lvl="0" algn="ctr">
              <a:lnSpc>
                <a:spcPct val="150000"/>
              </a:lnSpc>
            </a:pPr>
            <a:r>
              <a:rPr lang="en-US" altLang="zh-CN" sz="825" b="1" kern="0" dirty="0">
                <a:cs typeface="+mn-ea"/>
                <a:sym typeface="+mn-lt"/>
              </a:rPr>
              <a:t>Release=1.0</a:t>
            </a:r>
            <a:endParaRPr lang="en-US" sz="825" b="1" kern="0" dirty="0">
              <a:cs typeface="+mn-ea"/>
              <a:sym typeface="+mn-lt"/>
            </a:endParaRPr>
          </a:p>
        </p:txBody>
      </p:sp>
      <p:cxnSp>
        <p:nvCxnSpPr>
          <p:cNvPr id="87" name="直接箭头连接符 86"/>
          <p:cNvCxnSpPr>
            <a:stCxn id="85" idx="2"/>
            <a:endCxn id="109" idx="0"/>
          </p:cNvCxnSpPr>
          <p:nvPr/>
        </p:nvCxnSpPr>
        <p:spPr>
          <a:xfrm flipH="1">
            <a:off x="1224995" y="2070767"/>
            <a:ext cx="6669051" cy="238390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57" idx="2"/>
            <a:endCxn id="96" idx="0"/>
          </p:cNvCxnSpPr>
          <p:nvPr/>
        </p:nvCxnSpPr>
        <p:spPr>
          <a:xfrm>
            <a:off x="10060941" y="2070767"/>
            <a:ext cx="814590" cy="2390249"/>
          </a:xfrm>
          <a:prstGeom prst="straightConnector1">
            <a:avLst/>
          </a:prstGeom>
          <a:ln w="19050">
            <a:solidFill>
              <a:srgbClr val="FFDA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18"/>
          <p:cNvSpPr/>
          <p:nvPr/>
        </p:nvSpPr>
        <p:spPr>
          <a:xfrm>
            <a:off x="3412238" y="4452003"/>
            <a:ext cx="1242138" cy="1080120"/>
          </a:xfrm>
          <a:prstGeom prst="rect">
            <a:avLst/>
          </a:prstGeom>
          <a:solidFill>
            <a:srgbClr val="FEFFFF"/>
          </a:solidFill>
          <a:ln w="19050" cap="flat" cmpd="sng" algn="ctr">
            <a:noFill/>
            <a:prstDash val="solid"/>
          </a:ln>
          <a:effectLst/>
        </p:spPr>
        <p:txBody>
          <a:bodyPr wrap="square" lIns="54000" tIns="54000" rIns="54000" bIns="54000" rtlCol="0" anchor="t" anchorCtr="0"/>
          <a:lstStyle/>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Server</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Env=Prod</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endParaRPr lang="en-US" sz="1200" b="1" kern="0" dirty="0">
              <a:latin typeface="微软雅黑" panose="020B0503020204020204" charset="-122"/>
              <a:ea typeface="微软雅黑" panose="020B0503020204020204" charset="-122"/>
              <a:cs typeface="+mn-ea"/>
              <a:sym typeface="+mn-lt"/>
            </a:endParaRPr>
          </a:p>
        </p:txBody>
      </p:sp>
      <p:sp>
        <p:nvSpPr>
          <p:cNvPr id="90" name="Rectangle 18"/>
          <p:cNvSpPr/>
          <p:nvPr/>
        </p:nvSpPr>
        <p:spPr>
          <a:xfrm>
            <a:off x="3548997" y="5048708"/>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App=SOA</a:t>
            </a:r>
            <a:endParaRPr lang="en-US" altLang="zh-CN" sz="825" b="1" kern="0" dirty="0">
              <a:latin typeface="微软雅黑" panose="020B0503020204020204" charset="-122"/>
              <a:ea typeface="微软雅黑" panose="020B0503020204020204" charset="-122"/>
              <a:cs typeface="+mn-ea"/>
              <a:sym typeface="+mn-lt"/>
            </a:endParaRPr>
          </a:p>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Release=1.1</a:t>
            </a:r>
            <a:endParaRPr lang="en-US" sz="825" b="1" kern="0" dirty="0">
              <a:latin typeface="微软雅黑" panose="020B0503020204020204" charset="-122"/>
              <a:ea typeface="微软雅黑" panose="020B0503020204020204" charset="-122"/>
              <a:cs typeface="+mn-ea"/>
              <a:sym typeface="+mn-lt"/>
            </a:endParaRPr>
          </a:p>
        </p:txBody>
      </p:sp>
      <p:sp>
        <p:nvSpPr>
          <p:cNvPr id="91" name="Rectangle 18"/>
          <p:cNvSpPr/>
          <p:nvPr/>
        </p:nvSpPr>
        <p:spPr>
          <a:xfrm>
            <a:off x="4779801" y="4453477"/>
            <a:ext cx="1242138" cy="1080120"/>
          </a:xfrm>
          <a:prstGeom prst="rect">
            <a:avLst/>
          </a:prstGeom>
          <a:solidFill>
            <a:srgbClr val="FEFFFF"/>
          </a:solidFill>
          <a:ln w="19050" cap="flat" cmpd="sng" algn="ctr">
            <a:noFill/>
            <a:prstDash val="solid"/>
          </a:ln>
          <a:effectLst/>
        </p:spPr>
        <p:txBody>
          <a:bodyPr wrap="square" lIns="54000" tIns="54000" rIns="54000" bIns="54000" rtlCol="0" anchor="t" anchorCtr="0"/>
          <a:lstStyle/>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Server</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Env=Prod</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endParaRPr lang="en-US" sz="1200" b="1" kern="0" dirty="0">
              <a:latin typeface="微软雅黑" panose="020B0503020204020204" charset="-122"/>
              <a:ea typeface="微软雅黑" panose="020B0503020204020204" charset="-122"/>
              <a:cs typeface="+mn-ea"/>
              <a:sym typeface="+mn-lt"/>
            </a:endParaRPr>
          </a:p>
        </p:txBody>
      </p:sp>
      <p:sp>
        <p:nvSpPr>
          <p:cNvPr id="92" name="Rectangle 18"/>
          <p:cNvSpPr/>
          <p:nvPr/>
        </p:nvSpPr>
        <p:spPr>
          <a:xfrm>
            <a:off x="4916869" y="5051389"/>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App=SOA</a:t>
            </a:r>
            <a:endParaRPr lang="en-US" altLang="zh-CN" sz="825" b="1" kern="0" dirty="0">
              <a:latin typeface="微软雅黑" panose="020B0503020204020204" charset="-122"/>
              <a:ea typeface="微软雅黑" panose="020B0503020204020204" charset="-122"/>
              <a:cs typeface="+mn-ea"/>
              <a:sym typeface="+mn-lt"/>
            </a:endParaRPr>
          </a:p>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Release=1.1</a:t>
            </a:r>
            <a:endParaRPr lang="en-US" sz="825" b="1" kern="0" dirty="0">
              <a:latin typeface="微软雅黑" panose="020B0503020204020204" charset="-122"/>
              <a:ea typeface="微软雅黑" panose="020B0503020204020204" charset="-122"/>
              <a:cs typeface="+mn-ea"/>
              <a:sym typeface="+mn-lt"/>
            </a:endParaRPr>
          </a:p>
        </p:txBody>
      </p:sp>
      <p:sp>
        <p:nvSpPr>
          <p:cNvPr id="93" name="Rectangle 18"/>
          <p:cNvSpPr/>
          <p:nvPr/>
        </p:nvSpPr>
        <p:spPr>
          <a:xfrm>
            <a:off x="6314214" y="5048591"/>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App=SOA</a:t>
            </a:r>
            <a:endParaRPr lang="en-US" altLang="zh-CN" sz="825" b="1" kern="0" dirty="0">
              <a:latin typeface="微软雅黑" panose="020B0503020204020204" charset="-122"/>
              <a:ea typeface="微软雅黑" panose="020B0503020204020204" charset="-122"/>
              <a:cs typeface="+mn-ea"/>
              <a:sym typeface="+mn-lt"/>
            </a:endParaRPr>
          </a:p>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Release=1.1</a:t>
            </a:r>
            <a:endParaRPr lang="en-US" sz="825" b="1" kern="0" dirty="0">
              <a:latin typeface="微软雅黑" panose="020B0503020204020204" charset="-122"/>
              <a:ea typeface="微软雅黑" panose="020B0503020204020204" charset="-122"/>
              <a:cs typeface="+mn-ea"/>
              <a:sym typeface="+mn-lt"/>
            </a:endParaRPr>
          </a:p>
        </p:txBody>
      </p:sp>
      <p:sp>
        <p:nvSpPr>
          <p:cNvPr id="94" name="Rectangle 18"/>
          <p:cNvSpPr/>
          <p:nvPr/>
        </p:nvSpPr>
        <p:spPr>
          <a:xfrm>
            <a:off x="7664085" y="5043925"/>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App=SOA</a:t>
            </a:r>
            <a:endParaRPr lang="en-US" altLang="zh-CN" sz="825" b="1" kern="0" dirty="0">
              <a:latin typeface="微软雅黑" panose="020B0503020204020204" charset="-122"/>
              <a:ea typeface="微软雅黑" panose="020B0503020204020204" charset="-122"/>
              <a:cs typeface="+mn-ea"/>
              <a:sym typeface="+mn-lt"/>
            </a:endParaRPr>
          </a:p>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Release=1.1</a:t>
            </a:r>
            <a:endParaRPr lang="en-US" sz="825" b="1" kern="0" dirty="0">
              <a:latin typeface="微软雅黑" panose="020B0503020204020204" charset="-122"/>
              <a:ea typeface="微软雅黑" panose="020B0503020204020204" charset="-122"/>
              <a:cs typeface="+mn-ea"/>
              <a:sym typeface="+mn-lt"/>
            </a:endParaRPr>
          </a:p>
        </p:txBody>
      </p:sp>
      <p:sp>
        <p:nvSpPr>
          <p:cNvPr id="95" name="Rectangle 18"/>
          <p:cNvSpPr/>
          <p:nvPr/>
        </p:nvSpPr>
        <p:spPr>
          <a:xfrm>
            <a:off x="9032237" y="5051389"/>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App=SOA</a:t>
            </a:r>
            <a:endParaRPr lang="en-US" altLang="zh-CN" sz="825" b="1" kern="0" dirty="0">
              <a:latin typeface="微软雅黑" panose="020B0503020204020204" charset="-122"/>
              <a:ea typeface="微软雅黑" panose="020B0503020204020204" charset="-122"/>
              <a:cs typeface="+mn-ea"/>
              <a:sym typeface="+mn-lt"/>
            </a:endParaRPr>
          </a:p>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Release=1.1</a:t>
            </a:r>
            <a:endParaRPr lang="en-US" sz="825" b="1" kern="0" dirty="0">
              <a:latin typeface="微软雅黑" panose="020B0503020204020204" charset="-122"/>
              <a:ea typeface="微软雅黑" panose="020B0503020204020204" charset="-122"/>
              <a:cs typeface="+mn-ea"/>
              <a:sym typeface="+mn-lt"/>
            </a:endParaRPr>
          </a:p>
        </p:txBody>
      </p:sp>
      <p:sp>
        <p:nvSpPr>
          <p:cNvPr id="96" name="Rectangle 18"/>
          <p:cNvSpPr/>
          <p:nvPr/>
        </p:nvSpPr>
        <p:spPr>
          <a:xfrm>
            <a:off x="10254462" y="4461016"/>
            <a:ext cx="1242138" cy="1080120"/>
          </a:xfrm>
          <a:prstGeom prst="rect">
            <a:avLst/>
          </a:prstGeom>
          <a:solidFill>
            <a:srgbClr val="FEFFFF"/>
          </a:solidFill>
          <a:ln w="19050" cap="flat" cmpd="sng" algn="ctr">
            <a:noFill/>
            <a:prstDash val="solid"/>
          </a:ln>
          <a:effectLst/>
        </p:spPr>
        <p:txBody>
          <a:bodyPr wrap="square" lIns="54000" tIns="54000" rIns="54000" bIns="54000" rtlCol="0" anchor="t" anchorCtr="0"/>
          <a:lstStyle/>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Server</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r>
              <a:rPr lang="en-US" altLang="zh-CN" sz="1200" b="1" kern="0" dirty="0">
                <a:latin typeface="微软雅黑" panose="020B0503020204020204" charset="-122"/>
                <a:ea typeface="微软雅黑" panose="020B0503020204020204" charset="-122"/>
                <a:cs typeface="+mn-ea"/>
                <a:sym typeface="+mn-lt"/>
              </a:rPr>
              <a:t>Env=Prod</a:t>
            </a:r>
            <a:endParaRPr lang="en-US" altLang="zh-CN" sz="1200" b="1" kern="0" dirty="0">
              <a:latin typeface="微软雅黑" panose="020B0503020204020204" charset="-122"/>
              <a:ea typeface="微软雅黑" panose="020B0503020204020204" charset="-122"/>
              <a:cs typeface="+mn-ea"/>
              <a:sym typeface="+mn-lt"/>
            </a:endParaRPr>
          </a:p>
          <a:p>
            <a:pPr defTabSz="685800">
              <a:lnSpc>
                <a:spcPct val="150000"/>
              </a:lnSpc>
            </a:pPr>
            <a:endParaRPr lang="en-US" sz="1200" b="1" kern="0" dirty="0">
              <a:latin typeface="微软雅黑" panose="020B0503020204020204" charset="-122"/>
              <a:ea typeface="微软雅黑" panose="020B0503020204020204" charset="-122"/>
              <a:cs typeface="+mn-ea"/>
              <a:sym typeface="+mn-lt"/>
            </a:endParaRPr>
          </a:p>
        </p:txBody>
      </p:sp>
      <p:sp>
        <p:nvSpPr>
          <p:cNvPr id="97" name="Rectangle 18"/>
          <p:cNvSpPr/>
          <p:nvPr/>
        </p:nvSpPr>
        <p:spPr>
          <a:xfrm>
            <a:off x="10400388" y="5052938"/>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defRPr/>
            </a:pPr>
            <a:r>
              <a:rPr lang="en-US" altLang="zh-CN" sz="825" b="1" kern="0" dirty="0">
                <a:cs typeface="+mn-ea"/>
                <a:sym typeface="+mn-lt"/>
              </a:rPr>
              <a:t>App=Portal</a:t>
            </a:r>
            <a:endParaRPr lang="en-US" altLang="zh-CN" sz="825" b="1" kern="0" dirty="0">
              <a:cs typeface="+mn-ea"/>
              <a:sym typeface="+mn-lt"/>
            </a:endParaRPr>
          </a:p>
          <a:p>
            <a:pPr lvl="0" algn="ctr">
              <a:lnSpc>
                <a:spcPct val="150000"/>
              </a:lnSpc>
            </a:pPr>
            <a:r>
              <a:rPr lang="en-US" altLang="zh-CN" sz="825" b="1" kern="0" dirty="0">
                <a:cs typeface="+mn-ea"/>
                <a:sym typeface="+mn-lt"/>
              </a:rPr>
              <a:t>Release=1.0</a:t>
            </a:r>
            <a:endParaRPr lang="en-US" sz="825" b="1" kern="0" dirty="0">
              <a:cs typeface="+mn-ea"/>
              <a:sym typeface="+mn-lt"/>
            </a:endParaRPr>
          </a:p>
        </p:txBody>
      </p:sp>
      <p:sp>
        <p:nvSpPr>
          <p:cNvPr id="98" name="Rectangle 18"/>
          <p:cNvSpPr/>
          <p:nvPr/>
        </p:nvSpPr>
        <p:spPr>
          <a:xfrm>
            <a:off x="10400389" y="5058928"/>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App=SOA</a:t>
            </a:r>
            <a:endParaRPr lang="en-US" altLang="zh-CN" sz="825" b="1" kern="0" dirty="0">
              <a:latin typeface="微软雅黑" panose="020B0503020204020204" charset="-122"/>
              <a:ea typeface="微软雅黑" panose="020B0503020204020204" charset="-122"/>
              <a:cs typeface="+mn-ea"/>
              <a:sym typeface="+mn-lt"/>
            </a:endParaRPr>
          </a:p>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Release=1.1</a:t>
            </a:r>
            <a:endParaRPr lang="en-US" sz="825" b="1" kern="0" dirty="0">
              <a:latin typeface="微软雅黑" panose="020B0503020204020204" charset="-122"/>
              <a:ea typeface="微软雅黑" panose="020B0503020204020204" charset="-122"/>
              <a:cs typeface="+mn-ea"/>
              <a:sym typeface="+mn-lt"/>
            </a:endParaRPr>
          </a:p>
        </p:txBody>
      </p:sp>
      <p:sp>
        <p:nvSpPr>
          <p:cNvPr id="99" name="Rectangle 18"/>
          <p:cNvSpPr/>
          <p:nvPr/>
        </p:nvSpPr>
        <p:spPr>
          <a:xfrm>
            <a:off x="1993008" y="4442580"/>
            <a:ext cx="1242138" cy="10801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t" anchorCtr="0"/>
          <a:lstStyle/>
          <a:p>
            <a:pPr defTabSz="685800">
              <a:lnSpc>
                <a:spcPct val="150000"/>
              </a:lnSpc>
              <a:defRPr/>
            </a:pPr>
            <a:r>
              <a:rPr lang="zh-CN" altLang="en-US" sz="1200" b="1" kern="0" dirty="0">
                <a:cs typeface="+mn-ea"/>
                <a:sym typeface="+mn-lt"/>
              </a:rPr>
              <a:t>容器</a:t>
            </a:r>
            <a:endParaRPr lang="en-US" altLang="zh-CN" sz="1200" b="1" kern="0" dirty="0">
              <a:cs typeface="+mn-ea"/>
              <a:sym typeface="+mn-lt"/>
            </a:endParaRPr>
          </a:p>
          <a:p>
            <a:pPr>
              <a:lnSpc>
                <a:spcPct val="150000"/>
              </a:lnSpc>
              <a:defRPr/>
            </a:pPr>
            <a:r>
              <a:rPr lang="en-US" altLang="zh-CN" sz="825" b="1" kern="0" dirty="0">
                <a:cs typeface="+mn-ea"/>
                <a:sym typeface="+mn-lt"/>
              </a:rPr>
              <a:t>Env=Prod</a:t>
            </a:r>
            <a:endParaRPr lang="en-US" altLang="zh-CN" sz="825" b="1" kern="0" dirty="0">
              <a:cs typeface="+mn-ea"/>
              <a:sym typeface="+mn-lt"/>
            </a:endParaRPr>
          </a:p>
          <a:p>
            <a:pPr algn="ctr" defTabSz="685800">
              <a:defRPr/>
            </a:pPr>
            <a:endParaRPr lang="en-US" sz="1200" b="1" kern="0" dirty="0">
              <a:cs typeface="+mn-ea"/>
              <a:sym typeface="+mn-lt"/>
            </a:endParaRPr>
          </a:p>
        </p:txBody>
      </p:sp>
      <p:sp>
        <p:nvSpPr>
          <p:cNvPr id="100" name="Rectangle 18"/>
          <p:cNvSpPr/>
          <p:nvPr/>
        </p:nvSpPr>
        <p:spPr>
          <a:xfrm>
            <a:off x="2138934" y="5034502"/>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defRPr/>
            </a:pPr>
            <a:r>
              <a:rPr lang="en-US" altLang="zh-CN" sz="825" b="1" kern="0" dirty="0">
                <a:cs typeface="+mn-ea"/>
                <a:sym typeface="+mn-lt"/>
              </a:rPr>
              <a:t>App=Portal</a:t>
            </a:r>
            <a:endParaRPr lang="en-US" altLang="zh-CN" sz="825" b="1" kern="0" dirty="0">
              <a:cs typeface="+mn-ea"/>
              <a:sym typeface="+mn-lt"/>
            </a:endParaRPr>
          </a:p>
          <a:p>
            <a:pPr lvl="0" algn="ctr">
              <a:lnSpc>
                <a:spcPct val="150000"/>
              </a:lnSpc>
            </a:pPr>
            <a:r>
              <a:rPr lang="en-US" altLang="zh-CN" sz="825" b="1" kern="0" dirty="0">
                <a:cs typeface="+mn-ea"/>
                <a:sym typeface="+mn-lt"/>
              </a:rPr>
              <a:t>Release=1.0</a:t>
            </a:r>
            <a:endParaRPr lang="en-US" sz="825" b="1" kern="0" dirty="0">
              <a:cs typeface="+mn-ea"/>
              <a:sym typeface="+mn-lt"/>
            </a:endParaRPr>
          </a:p>
        </p:txBody>
      </p:sp>
      <p:sp>
        <p:nvSpPr>
          <p:cNvPr id="101" name="Rectangle 18"/>
          <p:cNvSpPr/>
          <p:nvPr/>
        </p:nvSpPr>
        <p:spPr>
          <a:xfrm>
            <a:off x="1993008" y="4440234"/>
            <a:ext cx="1242138" cy="10801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t" anchorCtr="0"/>
          <a:lstStyle/>
          <a:p>
            <a:pPr defTabSz="685800">
              <a:lnSpc>
                <a:spcPct val="150000"/>
              </a:lnSpc>
              <a:defRPr/>
            </a:pPr>
            <a:r>
              <a:rPr lang="zh-CN" altLang="en-US" sz="1200" b="1" kern="0" dirty="0">
                <a:cs typeface="+mn-ea"/>
                <a:sym typeface="+mn-lt"/>
              </a:rPr>
              <a:t>容器</a:t>
            </a:r>
            <a:endParaRPr lang="en-US" altLang="zh-CN" sz="1200" b="1" kern="0" dirty="0">
              <a:cs typeface="+mn-ea"/>
              <a:sym typeface="+mn-lt"/>
            </a:endParaRPr>
          </a:p>
          <a:p>
            <a:pPr>
              <a:lnSpc>
                <a:spcPct val="150000"/>
              </a:lnSpc>
              <a:defRPr/>
            </a:pPr>
            <a:r>
              <a:rPr lang="en-US" altLang="zh-CN" sz="825" b="1" kern="0" dirty="0">
                <a:cs typeface="+mn-ea"/>
                <a:sym typeface="+mn-lt"/>
              </a:rPr>
              <a:t>Env=Canary</a:t>
            </a:r>
            <a:endParaRPr lang="en-US" altLang="zh-CN" sz="825" b="1" kern="0" dirty="0">
              <a:cs typeface="+mn-ea"/>
              <a:sym typeface="+mn-lt"/>
            </a:endParaRPr>
          </a:p>
          <a:p>
            <a:pPr algn="ctr" defTabSz="685800">
              <a:defRPr/>
            </a:pPr>
            <a:endParaRPr lang="en-US" sz="1200" b="1" kern="0" dirty="0">
              <a:cs typeface="+mn-ea"/>
              <a:sym typeface="+mn-lt"/>
            </a:endParaRPr>
          </a:p>
        </p:txBody>
      </p:sp>
      <p:sp>
        <p:nvSpPr>
          <p:cNvPr id="102" name="Rectangle 18"/>
          <p:cNvSpPr/>
          <p:nvPr/>
        </p:nvSpPr>
        <p:spPr>
          <a:xfrm>
            <a:off x="1993008" y="4443073"/>
            <a:ext cx="1242138" cy="10801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t" anchorCtr="0"/>
          <a:lstStyle/>
          <a:p>
            <a:pPr defTabSz="685800">
              <a:lnSpc>
                <a:spcPct val="150000"/>
              </a:lnSpc>
              <a:defRPr/>
            </a:pPr>
            <a:r>
              <a:rPr lang="zh-CN" altLang="en-US" sz="1200" b="1" kern="0" dirty="0">
                <a:cs typeface="+mn-ea"/>
                <a:sym typeface="+mn-lt"/>
              </a:rPr>
              <a:t>容器</a:t>
            </a:r>
            <a:endParaRPr lang="en-US" altLang="zh-CN" sz="1200" b="1" kern="0" dirty="0">
              <a:cs typeface="+mn-ea"/>
              <a:sym typeface="+mn-lt"/>
            </a:endParaRPr>
          </a:p>
          <a:p>
            <a:pPr>
              <a:lnSpc>
                <a:spcPct val="150000"/>
              </a:lnSpc>
              <a:defRPr/>
            </a:pPr>
            <a:r>
              <a:rPr lang="en-US" altLang="zh-CN" sz="825" b="1" kern="0" dirty="0">
                <a:cs typeface="+mn-ea"/>
                <a:sym typeface="+mn-lt"/>
              </a:rPr>
              <a:t>Env=Pre</a:t>
            </a:r>
            <a:endParaRPr lang="en-US" altLang="zh-CN" sz="825" b="1" kern="0" dirty="0">
              <a:cs typeface="+mn-ea"/>
              <a:sym typeface="+mn-lt"/>
            </a:endParaRPr>
          </a:p>
          <a:p>
            <a:pPr algn="ctr" defTabSz="685800">
              <a:defRPr/>
            </a:pPr>
            <a:endParaRPr lang="en-US" sz="1200" b="1" kern="0" dirty="0">
              <a:cs typeface="+mn-ea"/>
              <a:sym typeface="+mn-lt"/>
            </a:endParaRPr>
          </a:p>
        </p:txBody>
      </p:sp>
      <p:sp>
        <p:nvSpPr>
          <p:cNvPr id="103" name="Rectangle 18"/>
          <p:cNvSpPr/>
          <p:nvPr/>
        </p:nvSpPr>
        <p:spPr>
          <a:xfrm>
            <a:off x="1991544" y="4444278"/>
            <a:ext cx="1242138" cy="1080120"/>
          </a:xfrm>
          <a:prstGeom prst="rect">
            <a:avLst/>
          </a:prstGeom>
          <a:solidFill>
            <a:srgbClr val="C6D9F1"/>
          </a:solidFill>
          <a:ln w="9525">
            <a:solidFill>
              <a:schemeClr val="tx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nSpc>
                <a:spcPct val="150000"/>
              </a:lnSpc>
            </a:pPr>
            <a:r>
              <a:rPr lang="en-US" altLang="zh-CN" sz="1200" b="1" kern="0" dirty="0">
                <a:solidFill>
                  <a:schemeClr val="tx1"/>
                </a:solidFill>
                <a:latin typeface="微软雅黑" panose="020B0503020204020204" charset="-122"/>
                <a:ea typeface="微软雅黑" panose="020B0503020204020204" charset="-122"/>
                <a:cs typeface="+mn-ea"/>
                <a:sym typeface="+mn-lt"/>
              </a:rPr>
              <a:t>Server</a:t>
            </a:r>
            <a:endParaRPr lang="en-US" altLang="zh-CN" sz="1200" b="1" kern="0" dirty="0">
              <a:solidFill>
                <a:schemeClr val="tx1"/>
              </a:solidFill>
              <a:latin typeface="微软雅黑" panose="020B0503020204020204" charset="-122"/>
              <a:ea typeface="微软雅黑" panose="020B0503020204020204" charset="-122"/>
              <a:cs typeface="+mn-ea"/>
              <a:sym typeface="+mn-lt"/>
            </a:endParaRPr>
          </a:p>
          <a:p>
            <a:pPr>
              <a:lnSpc>
                <a:spcPct val="150000"/>
              </a:lnSpc>
            </a:pPr>
            <a:r>
              <a:rPr lang="en-US" altLang="zh-CN" sz="1200" b="1" kern="0" dirty="0">
                <a:solidFill>
                  <a:schemeClr val="tx1"/>
                </a:solidFill>
                <a:latin typeface="微软雅黑" panose="020B0503020204020204" charset="-122"/>
                <a:ea typeface="微软雅黑" panose="020B0503020204020204" charset="-122"/>
                <a:cs typeface="+mn-ea"/>
                <a:sym typeface="+mn-lt"/>
              </a:rPr>
              <a:t>Env=Prod</a:t>
            </a:r>
            <a:endParaRPr lang="en-US" altLang="zh-CN" sz="1200" b="1" kern="0" dirty="0">
              <a:solidFill>
                <a:schemeClr val="tx1"/>
              </a:solidFill>
              <a:latin typeface="微软雅黑" panose="020B0503020204020204" charset="-122"/>
              <a:ea typeface="微软雅黑" panose="020B0503020204020204" charset="-122"/>
              <a:cs typeface="+mn-ea"/>
              <a:sym typeface="+mn-lt"/>
            </a:endParaRPr>
          </a:p>
          <a:p>
            <a:pPr>
              <a:lnSpc>
                <a:spcPct val="150000"/>
              </a:lnSpc>
            </a:pPr>
            <a:endParaRPr lang="en-US" sz="1200" b="1" kern="0" dirty="0">
              <a:solidFill>
                <a:schemeClr val="tx1"/>
              </a:solidFill>
              <a:latin typeface="微软雅黑" panose="020B0503020204020204" charset="-122"/>
              <a:ea typeface="微软雅黑" panose="020B0503020204020204" charset="-122"/>
              <a:cs typeface="+mn-ea"/>
              <a:sym typeface="+mn-lt"/>
            </a:endParaRPr>
          </a:p>
        </p:txBody>
      </p:sp>
      <p:sp>
        <p:nvSpPr>
          <p:cNvPr id="104" name="Rectangle 18"/>
          <p:cNvSpPr/>
          <p:nvPr/>
        </p:nvSpPr>
        <p:spPr>
          <a:xfrm>
            <a:off x="2128303" y="5040983"/>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App=ESB</a:t>
            </a:r>
            <a:endParaRPr lang="en-US" altLang="zh-CN" sz="825" b="1" kern="0" dirty="0">
              <a:latin typeface="微软雅黑" panose="020B0503020204020204" charset="-122"/>
              <a:ea typeface="微软雅黑" panose="020B0503020204020204" charset="-122"/>
              <a:cs typeface="+mn-ea"/>
              <a:sym typeface="+mn-lt"/>
            </a:endParaRPr>
          </a:p>
          <a:p>
            <a:pPr algn="ctr" defTabSz="685800">
              <a:lnSpc>
                <a:spcPct val="150000"/>
              </a:lnSpc>
            </a:pPr>
            <a:r>
              <a:rPr lang="en-US" altLang="zh-CN" sz="825" b="1" kern="0" dirty="0">
                <a:latin typeface="微软雅黑" panose="020B0503020204020204" charset="-122"/>
                <a:ea typeface="微软雅黑" panose="020B0503020204020204" charset="-122"/>
                <a:cs typeface="+mn-ea"/>
                <a:sym typeface="+mn-lt"/>
              </a:rPr>
              <a:t>Release=1.1</a:t>
            </a:r>
            <a:endParaRPr lang="en-US" sz="825" b="1" kern="0" dirty="0">
              <a:latin typeface="微软雅黑" panose="020B0503020204020204" charset="-122"/>
              <a:ea typeface="微软雅黑" panose="020B0503020204020204" charset="-122"/>
              <a:cs typeface="+mn-ea"/>
              <a:sym typeface="+mn-lt"/>
            </a:endParaRPr>
          </a:p>
        </p:txBody>
      </p:sp>
      <p:sp>
        <p:nvSpPr>
          <p:cNvPr id="105" name="Rectangle 18"/>
          <p:cNvSpPr/>
          <p:nvPr/>
        </p:nvSpPr>
        <p:spPr>
          <a:xfrm>
            <a:off x="605390" y="4452971"/>
            <a:ext cx="1242138" cy="10801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t" anchorCtr="0"/>
          <a:lstStyle/>
          <a:p>
            <a:pPr defTabSz="685800">
              <a:lnSpc>
                <a:spcPct val="150000"/>
              </a:lnSpc>
              <a:defRPr/>
            </a:pPr>
            <a:r>
              <a:rPr lang="zh-CN" altLang="en-US" sz="1200" b="1" kern="0" dirty="0">
                <a:cs typeface="+mn-ea"/>
                <a:sym typeface="+mn-lt"/>
              </a:rPr>
              <a:t>容器</a:t>
            </a:r>
            <a:endParaRPr lang="en-US" altLang="zh-CN" sz="1200" b="1" kern="0" dirty="0">
              <a:cs typeface="+mn-ea"/>
              <a:sym typeface="+mn-lt"/>
            </a:endParaRPr>
          </a:p>
          <a:p>
            <a:pPr>
              <a:lnSpc>
                <a:spcPct val="150000"/>
              </a:lnSpc>
              <a:defRPr/>
            </a:pPr>
            <a:r>
              <a:rPr lang="en-US" altLang="zh-CN" sz="825" b="1" kern="0" dirty="0">
                <a:cs typeface="+mn-ea"/>
                <a:sym typeface="+mn-lt"/>
              </a:rPr>
              <a:t>Env=Prod</a:t>
            </a:r>
            <a:endParaRPr lang="en-US" altLang="zh-CN" sz="825" b="1" kern="0" dirty="0">
              <a:cs typeface="+mn-ea"/>
              <a:sym typeface="+mn-lt"/>
            </a:endParaRPr>
          </a:p>
          <a:p>
            <a:pPr algn="ctr" defTabSz="685800">
              <a:defRPr/>
            </a:pPr>
            <a:endParaRPr lang="en-US" sz="1200" b="1" kern="0" dirty="0">
              <a:cs typeface="+mn-ea"/>
              <a:sym typeface="+mn-lt"/>
            </a:endParaRPr>
          </a:p>
        </p:txBody>
      </p:sp>
      <p:sp>
        <p:nvSpPr>
          <p:cNvPr id="106" name="Rectangle 18"/>
          <p:cNvSpPr/>
          <p:nvPr/>
        </p:nvSpPr>
        <p:spPr>
          <a:xfrm>
            <a:off x="751316" y="5044893"/>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defRPr/>
            </a:pPr>
            <a:r>
              <a:rPr lang="en-US" altLang="zh-CN" sz="825" b="1" kern="0" dirty="0">
                <a:cs typeface="+mn-ea"/>
                <a:sym typeface="+mn-lt"/>
              </a:rPr>
              <a:t>App=Portal</a:t>
            </a:r>
            <a:endParaRPr lang="en-US" altLang="zh-CN" sz="825" b="1" kern="0" dirty="0">
              <a:cs typeface="+mn-ea"/>
              <a:sym typeface="+mn-lt"/>
            </a:endParaRPr>
          </a:p>
          <a:p>
            <a:pPr lvl="0" algn="ctr">
              <a:lnSpc>
                <a:spcPct val="150000"/>
              </a:lnSpc>
            </a:pPr>
            <a:r>
              <a:rPr lang="en-US" altLang="zh-CN" sz="825" b="1" kern="0" dirty="0">
                <a:cs typeface="+mn-ea"/>
                <a:sym typeface="+mn-lt"/>
              </a:rPr>
              <a:t>Release=1.0</a:t>
            </a:r>
            <a:endParaRPr lang="en-US" sz="825" b="1" kern="0" dirty="0">
              <a:cs typeface="+mn-ea"/>
              <a:sym typeface="+mn-lt"/>
            </a:endParaRPr>
          </a:p>
        </p:txBody>
      </p:sp>
      <p:sp>
        <p:nvSpPr>
          <p:cNvPr id="107" name="Rectangle 18"/>
          <p:cNvSpPr/>
          <p:nvPr/>
        </p:nvSpPr>
        <p:spPr>
          <a:xfrm>
            <a:off x="605390" y="4450625"/>
            <a:ext cx="1242138" cy="10801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t" anchorCtr="0"/>
          <a:lstStyle/>
          <a:p>
            <a:pPr defTabSz="685800">
              <a:lnSpc>
                <a:spcPct val="150000"/>
              </a:lnSpc>
              <a:defRPr/>
            </a:pPr>
            <a:r>
              <a:rPr lang="zh-CN" altLang="en-US" sz="1200" b="1" kern="0" dirty="0">
                <a:cs typeface="+mn-ea"/>
                <a:sym typeface="+mn-lt"/>
              </a:rPr>
              <a:t>容器</a:t>
            </a:r>
            <a:endParaRPr lang="en-US" altLang="zh-CN" sz="1200" b="1" kern="0" dirty="0">
              <a:cs typeface="+mn-ea"/>
              <a:sym typeface="+mn-lt"/>
            </a:endParaRPr>
          </a:p>
          <a:p>
            <a:pPr>
              <a:lnSpc>
                <a:spcPct val="150000"/>
              </a:lnSpc>
              <a:defRPr/>
            </a:pPr>
            <a:r>
              <a:rPr lang="en-US" altLang="zh-CN" sz="825" b="1" kern="0" dirty="0">
                <a:cs typeface="+mn-ea"/>
                <a:sym typeface="+mn-lt"/>
              </a:rPr>
              <a:t>Env=Canary</a:t>
            </a:r>
            <a:endParaRPr lang="en-US" altLang="zh-CN" sz="825" b="1" kern="0" dirty="0">
              <a:cs typeface="+mn-ea"/>
              <a:sym typeface="+mn-lt"/>
            </a:endParaRPr>
          </a:p>
          <a:p>
            <a:pPr algn="ctr" defTabSz="685800">
              <a:defRPr/>
            </a:pPr>
            <a:endParaRPr lang="en-US" sz="1200" b="1" kern="0" dirty="0">
              <a:cs typeface="+mn-ea"/>
              <a:sym typeface="+mn-lt"/>
            </a:endParaRPr>
          </a:p>
        </p:txBody>
      </p:sp>
      <p:sp>
        <p:nvSpPr>
          <p:cNvPr id="108" name="Rectangle 18"/>
          <p:cNvSpPr/>
          <p:nvPr/>
        </p:nvSpPr>
        <p:spPr>
          <a:xfrm>
            <a:off x="605390" y="4453464"/>
            <a:ext cx="1242138" cy="10801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t" anchorCtr="0"/>
          <a:lstStyle/>
          <a:p>
            <a:pPr defTabSz="685800">
              <a:lnSpc>
                <a:spcPct val="150000"/>
              </a:lnSpc>
              <a:defRPr/>
            </a:pPr>
            <a:r>
              <a:rPr lang="zh-CN" altLang="en-US" sz="1200" b="1" kern="0" dirty="0">
                <a:cs typeface="+mn-ea"/>
                <a:sym typeface="+mn-lt"/>
              </a:rPr>
              <a:t>容器</a:t>
            </a:r>
            <a:endParaRPr lang="en-US" altLang="zh-CN" sz="1200" b="1" kern="0" dirty="0">
              <a:cs typeface="+mn-ea"/>
              <a:sym typeface="+mn-lt"/>
            </a:endParaRPr>
          </a:p>
          <a:p>
            <a:pPr>
              <a:lnSpc>
                <a:spcPct val="150000"/>
              </a:lnSpc>
              <a:defRPr/>
            </a:pPr>
            <a:r>
              <a:rPr lang="en-US" altLang="zh-CN" sz="825" b="1" kern="0" dirty="0">
                <a:cs typeface="+mn-ea"/>
                <a:sym typeface="+mn-lt"/>
              </a:rPr>
              <a:t>Env=Pre</a:t>
            </a:r>
            <a:endParaRPr lang="en-US" altLang="zh-CN" sz="825" b="1" kern="0" dirty="0">
              <a:cs typeface="+mn-ea"/>
              <a:sym typeface="+mn-lt"/>
            </a:endParaRPr>
          </a:p>
          <a:p>
            <a:pPr algn="ctr" defTabSz="685800">
              <a:defRPr/>
            </a:pPr>
            <a:endParaRPr lang="en-US" sz="1200" b="1" kern="0" dirty="0">
              <a:cs typeface="+mn-ea"/>
              <a:sym typeface="+mn-lt"/>
            </a:endParaRPr>
          </a:p>
        </p:txBody>
      </p:sp>
      <p:sp>
        <p:nvSpPr>
          <p:cNvPr id="109" name="Rectangle 18"/>
          <p:cNvSpPr/>
          <p:nvPr/>
        </p:nvSpPr>
        <p:spPr>
          <a:xfrm>
            <a:off x="603926" y="4454669"/>
            <a:ext cx="1242138" cy="1080120"/>
          </a:xfrm>
          <a:prstGeom prst="rect">
            <a:avLst/>
          </a:prstGeom>
          <a:solidFill>
            <a:srgbClr val="C6D9F1"/>
          </a:solidFill>
          <a:ln w="9525">
            <a:solidFill>
              <a:schemeClr val="tx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nSpc>
                <a:spcPct val="150000"/>
              </a:lnSpc>
              <a:defRPr/>
            </a:pPr>
            <a:r>
              <a:rPr lang="en-US" altLang="zh-CN" sz="1200" b="1" kern="0" dirty="0">
                <a:solidFill>
                  <a:schemeClr val="tx1"/>
                </a:solidFill>
                <a:latin typeface="微软雅黑" panose="020B0503020204020204" charset="-122"/>
                <a:ea typeface="微软雅黑" panose="020B0503020204020204" charset="-122"/>
                <a:cs typeface="+mn-ea"/>
                <a:sym typeface="+mn-lt"/>
              </a:rPr>
              <a:t>Server</a:t>
            </a:r>
            <a:endParaRPr lang="en-US" altLang="zh-CN" sz="1200" b="1" kern="0" dirty="0">
              <a:solidFill>
                <a:schemeClr val="tx1"/>
              </a:solidFill>
              <a:latin typeface="微软雅黑" panose="020B0503020204020204" charset="-122"/>
              <a:ea typeface="微软雅黑" panose="020B0503020204020204" charset="-122"/>
              <a:cs typeface="+mn-ea"/>
              <a:sym typeface="+mn-lt"/>
            </a:endParaRPr>
          </a:p>
          <a:p>
            <a:pPr>
              <a:lnSpc>
                <a:spcPct val="150000"/>
              </a:lnSpc>
              <a:defRPr/>
            </a:pPr>
            <a:r>
              <a:rPr lang="en-US" altLang="zh-CN" sz="1200" b="1" kern="0" dirty="0">
                <a:solidFill>
                  <a:schemeClr val="tx1"/>
                </a:solidFill>
                <a:latin typeface="微软雅黑" panose="020B0503020204020204" charset="-122"/>
                <a:ea typeface="微软雅黑" panose="020B0503020204020204" charset="-122"/>
                <a:cs typeface="+mn-ea"/>
                <a:sym typeface="+mn-lt"/>
              </a:rPr>
              <a:t>Env=Prod</a:t>
            </a:r>
            <a:endParaRPr lang="en-US" altLang="zh-CN" sz="1200" b="1" kern="0" dirty="0">
              <a:solidFill>
                <a:schemeClr val="tx1"/>
              </a:solidFill>
              <a:latin typeface="微软雅黑" panose="020B0503020204020204" charset="-122"/>
              <a:ea typeface="微软雅黑" panose="020B0503020204020204" charset="-122"/>
              <a:cs typeface="+mn-ea"/>
              <a:sym typeface="+mn-lt"/>
            </a:endParaRPr>
          </a:p>
          <a:p>
            <a:pPr algn="ctr"/>
            <a:endParaRPr kumimoji="1" lang="en-US" sz="1400" dirty="0">
              <a:solidFill>
                <a:prstClr val="black"/>
              </a:solidFill>
              <a:latin typeface="微软雅黑" panose="020B0503020204020204" charset="-122"/>
              <a:ea typeface="微软雅黑" panose="020B0503020204020204" charset="-122"/>
              <a:cs typeface="微软雅黑" panose="020B0503020204020204" charset="-122"/>
              <a:sym typeface="+mn-lt"/>
            </a:endParaRPr>
          </a:p>
        </p:txBody>
      </p:sp>
      <p:sp>
        <p:nvSpPr>
          <p:cNvPr id="110" name="Rectangle 18"/>
          <p:cNvSpPr/>
          <p:nvPr/>
        </p:nvSpPr>
        <p:spPr>
          <a:xfrm>
            <a:off x="740685" y="5051374"/>
            <a:ext cx="950285" cy="398520"/>
          </a:xfrm>
          <a:prstGeom prst="rect">
            <a:avLst/>
          </a:prstGeom>
          <a:solidFill>
            <a:srgbClr val="FEFFFF"/>
          </a:solidFill>
          <a:ln w="19050" cap="flat" cmpd="sng" algn="ctr">
            <a:solidFill>
              <a:schemeClr val="tx2"/>
            </a:solidFill>
            <a:prstDash val="solid"/>
          </a:ln>
          <a:effectLst/>
        </p:spPr>
        <p:txBody>
          <a:bodyPr wrap="square" lIns="54000" tIns="54000" rIns="54000" bIns="54000" rtlCol="0" anchor="ctr" anchorCtr="1"/>
          <a:lstStyle/>
          <a:p>
            <a:pPr algn="ctr" defTabSz="685800">
              <a:lnSpc>
                <a:spcPct val="150000"/>
              </a:lnSpc>
              <a:defRPr/>
            </a:pPr>
            <a:r>
              <a:rPr lang="en-US" altLang="zh-CN" sz="825" b="1" kern="0" dirty="0">
                <a:latin typeface="微软雅黑" panose="020B0503020204020204" charset="-122"/>
                <a:ea typeface="微软雅黑" panose="020B0503020204020204" charset="-122"/>
                <a:cs typeface="+mn-ea"/>
                <a:sym typeface="+mn-lt"/>
              </a:rPr>
              <a:t>App=ESB</a:t>
            </a:r>
            <a:endParaRPr lang="en-US" altLang="zh-CN" sz="825" b="1" kern="0" dirty="0">
              <a:latin typeface="微软雅黑" panose="020B0503020204020204" charset="-122"/>
              <a:ea typeface="微软雅黑" panose="020B0503020204020204" charset="-122"/>
              <a:cs typeface="+mn-ea"/>
              <a:sym typeface="+mn-lt"/>
            </a:endParaRPr>
          </a:p>
          <a:p>
            <a:pPr lvl="0" algn="ctr">
              <a:lnSpc>
                <a:spcPct val="150000"/>
              </a:lnSpc>
            </a:pPr>
            <a:r>
              <a:rPr lang="en-US" altLang="zh-CN" sz="825" b="1" kern="0" dirty="0">
                <a:latin typeface="微软雅黑" panose="020B0503020204020204" charset="-122"/>
                <a:ea typeface="微软雅黑" panose="020B0503020204020204" charset="-122"/>
                <a:cs typeface="+mn-ea"/>
                <a:sym typeface="+mn-lt"/>
              </a:rPr>
              <a:t>Release=1.1</a:t>
            </a:r>
            <a:endParaRPr lang="en-US" sz="825" b="1" kern="0" dirty="0">
              <a:latin typeface="微软雅黑" panose="020B0503020204020204" charset="-122"/>
              <a:ea typeface="微软雅黑" panose="020B0503020204020204" charset="-122"/>
              <a:cs typeface="+mn-ea"/>
              <a:sym typeface="+mn-lt"/>
            </a:endParaRPr>
          </a:p>
        </p:txBody>
      </p:sp>
      <p:cxnSp>
        <p:nvCxnSpPr>
          <p:cNvPr id="111" name="直接箭头连接符 110"/>
          <p:cNvCxnSpPr>
            <a:stCxn id="85" idx="2"/>
            <a:endCxn id="103" idx="0"/>
          </p:cNvCxnSpPr>
          <p:nvPr/>
        </p:nvCxnSpPr>
        <p:spPr>
          <a:xfrm flipH="1">
            <a:off x="2612613" y="2070767"/>
            <a:ext cx="5281433" cy="237351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2" name="文本框 28"/>
          <p:cNvSpPr txBox="1"/>
          <p:nvPr/>
        </p:nvSpPr>
        <p:spPr>
          <a:xfrm>
            <a:off x="5431067" y="1928574"/>
            <a:ext cx="1051994" cy="361253"/>
          </a:xfrm>
          <a:prstGeom prst="rect">
            <a:avLst/>
          </a:prstGeom>
          <a:noFill/>
        </p:spPr>
        <p:txBody>
          <a:bodyPr wrap="square" rtlCol="0" anchor="ctr">
            <a:spAutoFit/>
          </a:bodyPr>
          <a:lstStyle/>
          <a:p>
            <a:pPr algn="ctr">
              <a:lnSpc>
                <a:spcPct val="140000"/>
              </a:lnSpc>
            </a:pPr>
            <a:r>
              <a:rPr lang="zh-CN" altLang="en-US" sz="1400" b="1" dirty="0">
                <a:solidFill>
                  <a:srgbClr val="FFFFFF"/>
                </a:solidFill>
                <a:latin typeface="微软雅黑" panose="020B0503020204020204" charset="-122"/>
                <a:ea typeface="微软雅黑" panose="020B0503020204020204" charset="-122"/>
              </a:rPr>
              <a:t>服务请求</a:t>
            </a:r>
            <a:endParaRPr lang="zh-CN" altLang="en-US" sz="1400" b="1" dirty="0">
              <a:solidFill>
                <a:srgbClr val="FFFFFF"/>
              </a:solidFill>
              <a:latin typeface="微软雅黑" panose="020B0503020204020204" charset="-122"/>
              <a:ea typeface="微软雅黑" panose="020B0503020204020204" charset="-122"/>
            </a:endParaRPr>
          </a:p>
        </p:txBody>
      </p:sp>
      <p:sp>
        <p:nvSpPr>
          <p:cNvPr id="113" name="文本占位符 3"/>
          <p:cNvSpPr txBox="1"/>
          <p:nvPr/>
        </p:nvSpPr>
        <p:spPr>
          <a:xfrm>
            <a:off x="285386" y="1064041"/>
            <a:ext cx="4997855" cy="216043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solidFill>
                  <a:schemeClr val="bg1"/>
                </a:solidFill>
                <a:latin typeface="微软雅黑" panose="020B0503020204020204" charset="-122"/>
                <a:ea typeface="微软雅黑" panose="020B0503020204020204" charset="-122"/>
              </a:rPr>
              <a:t>考虑</a:t>
            </a:r>
            <a:r>
              <a:rPr lang="en-US" altLang="zh-CN" sz="1600" dirty="0">
                <a:solidFill>
                  <a:schemeClr val="bg1"/>
                </a:solidFill>
                <a:latin typeface="微软雅黑" panose="020B0503020204020204" charset="-122"/>
                <a:ea typeface="微软雅黑" panose="020B0503020204020204" charset="-122"/>
              </a:rPr>
              <a:t>ESB</a:t>
            </a:r>
            <a:r>
              <a:rPr lang="zh-CN" altLang="en-US" sz="1600" dirty="0">
                <a:solidFill>
                  <a:schemeClr val="bg1"/>
                </a:solidFill>
                <a:latin typeface="微软雅黑" panose="020B0503020204020204" charset="-122"/>
                <a:ea typeface="微软雅黑" panose="020B0503020204020204" charset="-122"/>
              </a:rPr>
              <a:t>系统国产化替代过程的业务无感知，可通过并行流量分发的方式实现。即：将接口迁移至国产化</a:t>
            </a:r>
            <a:r>
              <a:rPr lang="en-US" altLang="zh-CN" sz="1600" dirty="0">
                <a:solidFill>
                  <a:schemeClr val="bg1"/>
                </a:solidFill>
                <a:latin typeface="微软雅黑" panose="020B0503020204020204" charset="-122"/>
                <a:ea typeface="微软雅黑" panose="020B0503020204020204" charset="-122"/>
              </a:rPr>
              <a:t>ESB</a:t>
            </a:r>
            <a:r>
              <a:rPr lang="zh-CN" altLang="en-US" sz="1600" dirty="0">
                <a:solidFill>
                  <a:schemeClr val="bg1"/>
                </a:solidFill>
                <a:latin typeface="微软雅黑" panose="020B0503020204020204" charset="-122"/>
                <a:ea typeface="微软雅黑" panose="020B0503020204020204" charset="-122"/>
              </a:rPr>
              <a:t>服务总线后，</a:t>
            </a:r>
            <a:r>
              <a:rPr lang="zh-CN" altLang="en-US" sz="1600" b="1" dirty="0">
                <a:solidFill>
                  <a:srgbClr val="FFDA00"/>
                </a:solidFill>
                <a:latin typeface="微软雅黑" panose="020B0503020204020204" charset="-122"/>
                <a:ea typeface="微软雅黑" panose="020B0503020204020204" charset="-122"/>
              </a:rPr>
              <a:t>通过负载均衡器</a:t>
            </a:r>
            <a:r>
              <a:rPr lang="en-US" altLang="zh-CN" sz="1600" b="1" dirty="0">
                <a:solidFill>
                  <a:srgbClr val="FFDA00"/>
                </a:solidFill>
                <a:latin typeface="微软雅黑" panose="020B0503020204020204" charset="-122"/>
                <a:ea typeface="微软雅黑" panose="020B0503020204020204" charset="-122"/>
              </a:rPr>
              <a:t>/PLB</a:t>
            </a:r>
            <a:r>
              <a:rPr lang="zh-CN" altLang="en-US" sz="1600" b="1" dirty="0">
                <a:solidFill>
                  <a:srgbClr val="FFDA00"/>
                </a:solidFill>
                <a:latin typeface="微软雅黑" panose="020B0503020204020204" charset="-122"/>
                <a:ea typeface="微软雅黑" panose="020B0503020204020204" charset="-122"/>
              </a:rPr>
              <a:t>的流量分配</a:t>
            </a:r>
            <a:r>
              <a:rPr lang="zh-CN" altLang="en-US" sz="1600" dirty="0">
                <a:solidFill>
                  <a:schemeClr val="bg1"/>
                </a:solidFill>
                <a:latin typeface="微软雅黑" panose="020B0503020204020204" charset="-122"/>
                <a:ea typeface="微软雅黑" panose="020B0503020204020204" charset="-122"/>
              </a:rPr>
              <a:t>，将部分接口的请求流量接入到</a:t>
            </a:r>
            <a:r>
              <a:rPr lang="en-US" altLang="zh-CN" sz="1600" dirty="0">
                <a:solidFill>
                  <a:schemeClr val="bg1"/>
                </a:solidFill>
                <a:latin typeface="微软雅黑" panose="020B0503020204020204" charset="-122"/>
                <a:ea typeface="微软雅黑" panose="020B0503020204020204" charset="-122"/>
              </a:rPr>
              <a:t>ESB</a:t>
            </a:r>
            <a:r>
              <a:rPr lang="zh-CN" altLang="en-US" sz="1600" dirty="0">
                <a:solidFill>
                  <a:schemeClr val="bg1"/>
                </a:solidFill>
                <a:latin typeface="微软雅黑" panose="020B0503020204020204" charset="-122"/>
                <a:ea typeface="微软雅黑" panose="020B0503020204020204" charset="-122"/>
              </a:rPr>
              <a:t>，并依次逐步的将全量接口请求切换至</a:t>
            </a:r>
            <a:r>
              <a:rPr lang="en-US" altLang="zh-CN" sz="1600" dirty="0">
                <a:solidFill>
                  <a:schemeClr val="bg1"/>
                </a:solidFill>
                <a:latin typeface="微软雅黑" panose="020B0503020204020204" charset="-122"/>
                <a:ea typeface="微软雅黑" panose="020B0503020204020204" charset="-122"/>
              </a:rPr>
              <a:t>ESB</a:t>
            </a:r>
            <a:r>
              <a:rPr lang="zh-CN" altLang="en-US" sz="1600" dirty="0">
                <a:solidFill>
                  <a:schemeClr val="bg1"/>
                </a:solidFill>
                <a:latin typeface="微软雅黑" panose="020B0503020204020204" charset="-122"/>
                <a:ea typeface="微软雅黑" panose="020B0503020204020204" charset="-122"/>
              </a:rPr>
              <a:t>。</a:t>
            </a:r>
            <a:endParaRPr lang="zh-CN" altLang="en-US" sz="1600" dirty="0">
              <a:solidFill>
                <a:schemeClr val="bg1"/>
              </a:solidFill>
              <a:latin typeface="微软雅黑" panose="020B0503020204020204" charset="-122"/>
              <a:ea typeface="微软雅黑" panose="020B0503020204020204" charset="-122"/>
            </a:endParaRPr>
          </a:p>
        </p:txBody>
      </p:sp>
      <p:sp>
        <p:nvSpPr>
          <p:cNvPr id="114" name="文本框 113"/>
          <p:cNvSpPr txBox="1"/>
          <p:nvPr/>
        </p:nvSpPr>
        <p:spPr>
          <a:xfrm>
            <a:off x="2894169" y="3368202"/>
            <a:ext cx="987594" cy="307777"/>
          </a:xfrm>
          <a:prstGeom prst="rect">
            <a:avLst/>
          </a:prstGeom>
          <a:noFill/>
        </p:spPr>
        <p:txBody>
          <a:bodyPr wrap="square" rtlCol="0">
            <a:spAutoFit/>
          </a:bodyPr>
          <a:lstStyle/>
          <a:p>
            <a:r>
              <a:rPr lang="zh-CN" altLang="en-US" sz="1400" dirty="0">
                <a:solidFill>
                  <a:schemeClr val="bg1"/>
                </a:solidFill>
                <a:latin typeface="微软雅黑" panose="020B0503020204020204" charset="-122"/>
                <a:ea typeface="微软雅黑" panose="020B0503020204020204" charset="-122"/>
              </a:rPr>
              <a:t>新服务</a:t>
            </a:r>
            <a:endParaRPr lang="zh-CN" altLang="en-US" sz="1400" dirty="0">
              <a:solidFill>
                <a:schemeClr val="bg1"/>
              </a:solidFill>
              <a:latin typeface="微软雅黑" panose="020B0503020204020204" charset="-122"/>
              <a:ea typeface="微软雅黑" panose="020B0503020204020204" charset="-122"/>
            </a:endParaRPr>
          </a:p>
        </p:txBody>
      </p:sp>
      <p:sp>
        <p:nvSpPr>
          <p:cNvPr id="115" name="文本框 114"/>
          <p:cNvSpPr txBox="1"/>
          <p:nvPr/>
        </p:nvSpPr>
        <p:spPr>
          <a:xfrm>
            <a:off x="9018755" y="3235821"/>
            <a:ext cx="987594" cy="307777"/>
          </a:xfrm>
          <a:prstGeom prst="rect">
            <a:avLst/>
          </a:prstGeom>
          <a:noFill/>
        </p:spPr>
        <p:txBody>
          <a:bodyPr wrap="square" rtlCol="0">
            <a:spAutoFit/>
          </a:bodyPr>
          <a:lstStyle/>
          <a:p>
            <a:r>
              <a:rPr lang="zh-CN" altLang="en-US" sz="1400" dirty="0">
                <a:solidFill>
                  <a:schemeClr val="bg1"/>
                </a:solidFill>
                <a:latin typeface="微软雅黑" panose="020B0503020204020204" charset="-122"/>
                <a:ea typeface="微软雅黑" panose="020B0503020204020204" charset="-122"/>
              </a:rPr>
              <a:t>原服务</a:t>
            </a:r>
            <a:endParaRPr lang="zh-CN" altLang="en-US" sz="14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 name="组 26"/>
          <p:cNvGrpSpPr/>
          <p:nvPr/>
        </p:nvGrpSpPr>
        <p:grpSpPr>
          <a:xfrm>
            <a:off x="606516" y="1378454"/>
            <a:ext cx="10525540" cy="4722620"/>
            <a:chOff x="889220" y="1541712"/>
            <a:chExt cx="10390336" cy="3856743"/>
          </a:xfrm>
        </p:grpSpPr>
        <p:sp>
          <p:nvSpPr>
            <p:cNvPr id="1049153" name="矩形 29"/>
            <p:cNvSpPr/>
            <p:nvPr/>
          </p:nvSpPr>
          <p:spPr>
            <a:xfrm>
              <a:off x="1400387" y="4516847"/>
              <a:ext cx="1090191" cy="320836"/>
            </a:xfrm>
            <a:prstGeom prst="rect">
              <a:avLst/>
            </a:prstGeom>
            <a:solidFill>
              <a:srgbClr val="00DCFF"/>
            </a:solidFill>
            <a:ln w="12700" cap="flat" cmpd="sng" algn="ctr">
              <a:noFill/>
              <a:prstDash val="solid"/>
              <a:miter lim="800000"/>
            </a:ln>
            <a:effectLst/>
          </p:spPr>
          <p:txBody>
            <a:bodyPr rtlCol="0" anchor="ctr"/>
            <a:lstStyle/>
            <a:p>
              <a:pPr algn="ctr" defTabSz="914400"/>
              <a:r>
                <a:rPr kumimoji="1" lang="zh-CN" altLang="en-US" sz="1400" kern="0" dirty="0">
                  <a:solidFill>
                    <a:srgbClr val="002060"/>
                  </a:solidFill>
                  <a:latin typeface="微软雅黑" panose="020B0503020204020204" charset="-122"/>
                  <a:ea typeface="微软雅黑" panose="020B0503020204020204" charset="-122"/>
                </a:rPr>
                <a:t>服务器</a:t>
              </a:r>
              <a:endParaRPr kumimoji="1" lang="zh-CN" altLang="en-US" sz="1400" kern="0" dirty="0">
                <a:solidFill>
                  <a:srgbClr val="002060"/>
                </a:solidFill>
                <a:latin typeface="微软雅黑" panose="020B0503020204020204" charset="-122"/>
                <a:ea typeface="微软雅黑" panose="020B0503020204020204" charset="-122"/>
              </a:endParaRPr>
            </a:p>
          </p:txBody>
        </p:sp>
        <p:sp>
          <p:nvSpPr>
            <p:cNvPr id="1049154" name="矩形 30"/>
            <p:cNvSpPr/>
            <p:nvPr/>
          </p:nvSpPr>
          <p:spPr>
            <a:xfrm>
              <a:off x="1400387" y="5036988"/>
              <a:ext cx="1090191" cy="320836"/>
            </a:xfrm>
            <a:prstGeom prst="rect">
              <a:avLst/>
            </a:prstGeom>
            <a:solidFill>
              <a:srgbClr val="00DCFF"/>
            </a:solidFill>
            <a:ln w="12700" cap="flat" cmpd="sng" algn="ctr">
              <a:noFill/>
              <a:prstDash val="solid"/>
              <a:miter lim="800000"/>
            </a:ln>
            <a:effectLst/>
          </p:spPr>
          <p:txBody>
            <a:bodyPr rtlCol="0" anchor="ctr"/>
            <a:lstStyle/>
            <a:p>
              <a:pPr algn="ctr" defTabSz="914400"/>
              <a:r>
                <a:rPr kumimoji="1" lang="zh-CN" altLang="en-US" sz="1400" kern="0">
                  <a:solidFill>
                    <a:srgbClr val="002060"/>
                  </a:solidFill>
                  <a:latin typeface="微软雅黑" panose="020B0503020204020204" charset="-122"/>
                  <a:ea typeface="微软雅黑" panose="020B0503020204020204" charset="-122"/>
                </a:rPr>
                <a:t>芯片</a:t>
              </a:r>
              <a:endParaRPr kumimoji="1" lang="zh-CN" altLang="en-US" sz="1400" kern="0" dirty="0">
                <a:solidFill>
                  <a:srgbClr val="002060"/>
                </a:solidFill>
                <a:latin typeface="微软雅黑" panose="020B0503020204020204" charset="-122"/>
                <a:ea typeface="微软雅黑" panose="020B0503020204020204" charset="-122"/>
              </a:endParaRPr>
            </a:p>
          </p:txBody>
        </p:sp>
        <p:sp>
          <p:nvSpPr>
            <p:cNvPr id="1049155" name="矩形 31"/>
            <p:cNvSpPr/>
            <p:nvPr/>
          </p:nvSpPr>
          <p:spPr>
            <a:xfrm>
              <a:off x="1400387" y="3713332"/>
              <a:ext cx="1090191" cy="320836"/>
            </a:xfrm>
            <a:prstGeom prst="rect">
              <a:avLst/>
            </a:prstGeom>
            <a:solidFill>
              <a:srgbClr val="00FBFF"/>
            </a:solidFill>
            <a:ln w="12700" cap="flat" cmpd="sng" algn="ctr">
              <a:noFill/>
              <a:prstDash val="solid"/>
              <a:miter lim="800000"/>
            </a:ln>
            <a:effectLst/>
          </p:spPr>
          <p:txBody>
            <a:bodyPr rtlCol="0" anchor="ctr"/>
            <a:lstStyle/>
            <a:p>
              <a:pPr algn="ctr" defTabSz="914400"/>
              <a:r>
                <a:rPr kumimoji="1" lang="zh-CN" altLang="en-US" sz="1400" kern="0">
                  <a:solidFill>
                    <a:srgbClr val="002060"/>
                  </a:solidFill>
                  <a:latin typeface="微软雅黑" panose="020B0503020204020204" charset="-122"/>
                  <a:ea typeface="微软雅黑" panose="020B0503020204020204" charset="-122"/>
                </a:rPr>
                <a:t>操作系统</a:t>
              </a:r>
              <a:endParaRPr kumimoji="1" lang="zh-CN" altLang="en-US" sz="1400" kern="0" dirty="0">
                <a:solidFill>
                  <a:srgbClr val="002060"/>
                </a:solidFill>
                <a:latin typeface="微软雅黑" panose="020B0503020204020204" charset="-122"/>
                <a:ea typeface="微软雅黑" panose="020B0503020204020204" charset="-122"/>
              </a:endParaRPr>
            </a:p>
          </p:txBody>
        </p:sp>
        <p:sp>
          <p:nvSpPr>
            <p:cNvPr id="1049156" name="矩形 32"/>
            <p:cNvSpPr/>
            <p:nvPr/>
          </p:nvSpPr>
          <p:spPr>
            <a:xfrm>
              <a:off x="1400387" y="3189136"/>
              <a:ext cx="1090191" cy="320836"/>
            </a:xfrm>
            <a:prstGeom prst="rect">
              <a:avLst/>
            </a:prstGeom>
            <a:solidFill>
              <a:srgbClr val="00FBFF"/>
            </a:solidFill>
            <a:ln w="12700" cap="flat" cmpd="sng" algn="ctr">
              <a:noFill/>
              <a:prstDash val="solid"/>
              <a:miter lim="800000"/>
            </a:ln>
            <a:effectLst/>
          </p:spPr>
          <p:txBody>
            <a:bodyPr rtlCol="0" anchor="ctr"/>
            <a:lstStyle/>
            <a:p>
              <a:pPr algn="ctr" defTabSz="914400"/>
              <a:r>
                <a:rPr kumimoji="1" lang="zh-CN" altLang="en-US" sz="1400" kern="0">
                  <a:solidFill>
                    <a:srgbClr val="002060"/>
                  </a:solidFill>
                  <a:latin typeface="微软雅黑" panose="020B0503020204020204" charset="-122"/>
                  <a:ea typeface="微软雅黑" panose="020B0503020204020204" charset="-122"/>
                </a:rPr>
                <a:t>数据库</a:t>
              </a:r>
              <a:endParaRPr kumimoji="1" lang="zh-CN" altLang="en-US" sz="1400" kern="0" dirty="0">
                <a:solidFill>
                  <a:srgbClr val="002060"/>
                </a:solidFill>
                <a:latin typeface="微软雅黑" panose="020B0503020204020204" charset="-122"/>
                <a:ea typeface="微软雅黑" panose="020B0503020204020204" charset="-122"/>
              </a:endParaRPr>
            </a:p>
          </p:txBody>
        </p:sp>
        <p:sp>
          <p:nvSpPr>
            <p:cNvPr id="1049157" name="矩形 33"/>
            <p:cNvSpPr/>
            <p:nvPr/>
          </p:nvSpPr>
          <p:spPr>
            <a:xfrm>
              <a:off x="1400387" y="2664940"/>
              <a:ext cx="1090191" cy="320836"/>
            </a:xfrm>
            <a:prstGeom prst="rect">
              <a:avLst/>
            </a:prstGeom>
            <a:solidFill>
              <a:srgbClr val="00FBFF"/>
            </a:solidFill>
            <a:ln w="12700" cap="flat" cmpd="sng" algn="ctr">
              <a:noFill/>
              <a:prstDash val="solid"/>
              <a:miter lim="800000"/>
            </a:ln>
            <a:effectLst/>
          </p:spPr>
          <p:txBody>
            <a:bodyPr rtlCol="0" anchor="ctr"/>
            <a:lstStyle/>
            <a:p>
              <a:pPr algn="ctr" defTabSz="914400"/>
              <a:r>
                <a:rPr kumimoji="1" lang="zh-CN" altLang="en-US" sz="1400" kern="0">
                  <a:solidFill>
                    <a:srgbClr val="002060"/>
                  </a:solidFill>
                  <a:latin typeface="微软雅黑" panose="020B0503020204020204" charset="-122"/>
                  <a:ea typeface="微软雅黑" panose="020B0503020204020204" charset="-122"/>
                </a:rPr>
                <a:t>中间件</a:t>
              </a:r>
              <a:endParaRPr kumimoji="1" lang="zh-CN" altLang="en-US" sz="1400" kern="0" dirty="0">
                <a:solidFill>
                  <a:srgbClr val="002060"/>
                </a:solidFill>
                <a:latin typeface="微软雅黑" panose="020B0503020204020204" charset="-122"/>
                <a:ea typeface="微软雅黑" panose="020B0503020204020204" charset="-122"/>
              </a:endParaRPr>
            </a:p>
          </p:txBody>
        </p:sp>
        <p:sp>
          <p:nvSpPr>
            <p:cNvPr id="1049158" name="矩形 34"/>
            <p:cNvSpPr/>
            <p:nvPr/>
          </p:nvSpPr>
          <p:spPr>
            <a:xfrm>
              <a:off x="1400387" y="2093733"/>
              <a:ext cx="1090191" cy="320836"/>
            </a:xfrm>
            <a:prstGeom prst="rect">
              <a:avLst/>
            </a:prstGeom>
            <a:solidFill>
              <a:srgbClr val="00B0F0"/>
            </a:solidFill>
            <a:ln w="12700" cap="flat" cmpd="sng" algn="ctr">
              <a:noFill/>
              <a:prstDash val="solid"/>
              <a:miter lim="800000"/>
            </a:ln>
            <a:effectLst/>
          </p:spPr>
          <p:txBody>
            <a:bodyPr rtlCol="0" anchor="ctr"/>
            <a:lstStyle/>
            <a:p>
              <a:pPr algn="ctr" defTabSz="914400"/>
              <a:r>
                <a:rPr kumimoji="1" lang="zh-CN" altLang="en-US" sz="1400" kern="0">
                  <a:solidFill>
                    <a:srgbClr val="002060"/>
                  </a:solidFill>
                  <a:latin typeface="微软雅黑" panose="020B0503020204020204" charset="-122"/>
                  <a:ea typeface="微软雅黑" panose="020B0503020204020204" charset="-122"/>
                </a:rPr>
                <a:t>应用软件</a:t>
              </a:r>
              <a:endParaRPr kumimoji="1" lang="zh-CN" altLang="en-US" sz="1400" kern="0" dirty="0">
                <a:solidFill>
                  <a:srgbClr val="002060"/>
                </a:solidFill>
                <a:latin typeface="微软雅黑" panose="020B0503020204020204" charset="-122"/>
                <a:ea typeface="微软雅黑" panose="020B0503020204020204" charset="-122"/>
              </a:endParaRPr>
            </a:p>
          </p:txBody>
        </p:sp>
        <p:sp>
          <p:nvSpPr>
            <p:cNvPr id="1049159" name="矩形 35"/>
            <p:cNvSpPr/>
            <p:nvPr/>
          </p:nvSpPr>
          <p:spPr>
            <a:xfrm>
              <a:off x="2615015" y="5036988"/>
              <a:ext cx="1188983"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兆芯</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60" name="矩形 36"/>
            <p:cNvSpPr/>
            <p:nvPr/>
          </p:nvSpPr>
          <p:spPr>
            <a:xfrm>
              <a:off x="4049054" y="5041043"/>
              <a:ext cx="1296641"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海光</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61" name="矩形 37"/>
            <p:cNvSpPr/>
            <p:nvPr/>
          </p:nvSpPr>
          <p:spPr>
            <a:xfrm>
              <a:off x="8318392" y="5032933"/>
              <a:ext cx="1296640"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龙芯</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62" name="矩形 38"/>
            <p:cNvSpPr/>
            <p:nvPr/>
          </p:nvSpPr>
          <p:spPr>
            <a:xfrm>
              <a:off x="5439166" y="5041043"/>
              <a:ext cx="1296640"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鲲鹏</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63" name="矩形 39"/>
            <p:cNvSpPr/>
            <p:nvPr/>
          </p:nvSpPr>
          <p:spPr>
            <a:xfrm>
              <a:off x="6873204" y="5032933"/>
              <a:ext cx="1296639"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飞腾</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64" name="矩形 40"/>
            <p:cNvSpPr/>
            <p:nvPr/>
          </p:nvSpPr>
          <p:spPr>
            <a:xfrm>
              <a:off x="9772246" y="5032933"/>
              <a:ext cx="1483108"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申威</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65" name="矩形 41"/>
            <p:cNvSpPr/>
            <p:nvPr/>
          </p:nvSpPr>
          <p:spPr>
            <a:xfrm>
              <a:off x="3361893" y="4516847"/>
              <a:ext cx="577421"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浪潮</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66" name="矩形 42"/>
            <p:cNvSpPr/>
            <p:nvPr/>
          </p:nvSpPr>
          <p:spPr>
            <a:xfrm>
              <a:off x="4708120" y="4516847"/>
              <a:ext cx="633937"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宝德</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67" name="矩形 43"/>
            <p:cNvSpPr/>
            <p:nvPr/>
          </p:nvSpPr>
          <p:spPr>
            <a:xfrm>
              <a:off x="7721100" y="4516847"/>
              <a:ext cx="527889"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706</a:t>
              </a:r>
              <a:endPar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68" name="矩形 44"/>
            <p:cNvSpPr/>
            <p:nvPr/>
          </p:nvSpPr>
          <p:spPr>
            <a:xfrm>
              <a:off x="5472619" y="4516847"/>
              <a:ext cx="645833"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曙光</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69" name="矩形 45"/>
            <p:cNvSpPr/>
            <p:nvPr/>
          </p:nvSpPr>
          <p:spPr>
            <a:xfrm>
              <a:off x="2615015" y="4504676"/>
              <a:ext cx="648321"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华为</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70" name="矩形 46"/>
            <p:cNvSpPr/>
            <p:nvPr/>
          </p:nvSpPr>
          <p:spPr>
            <a:xfrm>
              <a:off x="6244174" y="4516847"/>
              <a:ext cx="708300"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长城</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71" name="矩形 47"/>
            <p:cNvSpPr/>
            <p:nvPr/>
          </p:nvSpPr>
          <p:spPr>
            <a:xfrm>
              <a:off x="7077552" y="4516847"/>
              <a:ext cx="576954"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同方</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72" name="矩形 48"/>
            <p:cNvSpPr/>
            <p:nvPr/>
          </p:nvSpPr>
          <p:spPr>
            <a:xfrm>
              <a:off x="2612341" y="3718052"/>
              <a:ext cx="961364"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统信</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73" name="矩形 49"/>
            <p:cNvSpPr/>
            <p:nvPr/>
          </p:nvSpPr>
          <p:spPr>
            <a:xfrm>
              <a:off x="5865492" y="3713332"/>
              <a:ext cx="961364"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安超</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74" name="矩形 50"/>
            <p:cNvSpPr/>
            <p:nvPr/>
          </p:nvSpPr>
          <p:spPr>
            <a:xfrm>
              <a:off x="3697512" y="3713332"/>
              <a:ext cx="961364"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麒麟</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75" name="矩形 51"/>
            <p:cNvSpPr/>
            <p:nvPr/>
          </p:nvSpPr>
          <p:spPr>
            <a:xfrm>
              <a:off x="4788500" y="3713332"/>
              <a:ext cx="961364"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中科红旗</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76" name="矩形 61"/>
            <p:cNvSpPr/>
            <p:nvPr/>
          </p:nvSpPr>
          <p:spPr>
            <a:xfrm>
              <a:off x="6948307" y="3713332"/>
              <a:ext cx="961364"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普华</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77" name="矩形 62"/>
            <p:cNvSpPr/>
            <p:nvPr/>
          </p:nvSpPr>
          <p:spPr>
            <a:xfrm>
              <a:off x="8031119" y="3713332"/>
              <a:ext cx="961364"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中科方德</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78" name="矩形 66"/>
            <p:cNvSpPr/>
            <p:nvPr/>
          </p:nvSpPr>
          <p:spPr>
            <a:xfrm>
              <a:off x="10196743" y="3709277"/>
              <a:ext cx="1082813"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a:t>
              </a:r>
              <a:endPar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79" name="矩形 68"/>
            <p:cNvSpPr/>
            <p:nvPr/>
          </p:nvSpPr>
          <p:spPr>
            <a:xfrm>
              <a:off x="9113932" y="3709277"/>
              <a:ext cx="961364"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欧拉</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80" name="矩形 71"/>
            <p:cNvSpPr/>
            <p:nvPr/>
          </p:nvSpPr>
          <p:spPr>
            <a:xfrm>
              <a:off x="2612341" y="3189136"/>
              <a:ext cx="597165"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达梦</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81" name="矩形 72"/>
            <p:cNvSpPr/>
            <p:nvPr/>
          </p:nvSpPr>
          <p:spPr>
            <a:xfrm>
              <a:off x="3272279" y="3189136"/>
              <a:ext cx="801145"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人大金仓</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82" name="矩形 73"/>
            <p:cNvSpPr/>
            <p:nvPr/>
          </p:nvSpPr>
          <p:spPr>
            <a:xfrm>
              <a:off x="4148843" y="3189136"/>
              <a:ext cx="887115"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南大通用</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83" name="矩形 74"/>
            <p:cNvSpPr/>
            <p:nvPr/>
          </p:nvSpPr>
          <p:spPr>
            <a:xfrm>
              <a:off x="5129929" y="3189136"/>
              <a:ext cx="798130"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神舟通用</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84" name="矩形 75"/>
            <p:cNvSpPr/>
            <p:nvPr/>
          </p:nvSpPr>
          <p:spPr>
            <a:xfrm>
              <a:off x="6006204" y="3189136"/>
              <a:ext cx="592120"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华为</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85" name="矩形 76"/>
            <p:cNvSpPr/>
            <p:nvPr/>
          </p:nvSpPr>
          <p:spPr>
            <a:xfrm>
              <a:off x="6733805" y="3189136"/>
              <a:ext cx="505445"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腾讯</a:t>
              </a:r>
              <a:endPar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86" name="矩形 77"/>
            <p:cNvSpPr/>
            <p:nvPr/>
          </p:nvSpPr>
          <p:spPr>
            <a:xfrm>
              <a:off x="9857401" y="3191749"/>
              <a:ext cx="644088"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瀚高</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87" name="矩形 78"/>
            <p:cNvSpPr/>
            <p:nvPr/>
          </p:nvSpPr>
          <p:spPr>
            <a:xfrm>
              <a:off x="10738149" y="3189136"/>
              <a:ext cx="541407"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a:t>
              </a:r>
              <a:endPar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88" name="矩形 90"/>
            <p:cNvSpPr/>
            <p:nvPr/>
          </p:nvSpPr>
          <p:spPr>
            <a:xfrm>
              <a:off x="2629158" y="2668995"/>
              <a:ext cx="8650397" cy="320836"/>
            </a:xfrm>
            <a:prstGeom prst="rect">
              <a:avLst/>
            </a:prstGeom>
            <a:solidFill>
              <a:srgbClr val="00FB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600" b="1" dirty="0">
                  <a:solidFill>
                    <a:srgbClr val="002060"/>
                  </a:solidFill>
                  <a:latin typeface="微软雅黑" panose="020B0503020204020204" charset="-122"/>
                  <a:ea typeface="微软雅黑" panose="020B0503020204020204" charset="-122"/>
                  <a:cs typeface="微软雅黑" panose="020B0503020204020204" charset="-122"/>
                </a:rPr>
                <a:t>企业服务总线</a:t>
              </a:r>
              <a:endParaRPr kumimoji="1" lang="zh-CN" altLang="en-US" sz="1600" b="1"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49189" name="矩形 91"/>
            <p:cNvSpPr/>
            <p:nvPr/>
          </p:nvSpPr>
          <p:spPr>
            <a:xfrm>
              <a:off x="2659488" y="2083021"/>
              <a:ext cx="2178726"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办公系统</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90" name="矩形 92"/>
            <p:cNvSpPr/>
            <p:nvPr/>
          </p:nvSpPr>
          <p:spPr>
            <a:xfrm>
              <a:off x="5205173" y="2083021"/>
              <a:ext cx="2715861"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一般业务系统</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91" name="矩形 93"/>
            <p:cNvSpPr/>
            <p:nvPr/>
          </p:nvSpPr>
          <p:spPr>
            <a:xfrm>
              <a:off x="8342569" y="2093733"/>
              <a:ext cx="2912784"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核心业务系统</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92" name="矩形 94"/>
            <p:cNvSpPr/>
            <p:nvPr/>
          </p:nvSpPr>
          <p:spPr>
            <a:xfrm>
              <a:off x="1400387" y="1658117"/>
              <a:ext cx="1090191" cy="320836"/>
            </a:xfrm>
            <a:prstGeom prst="rect">
              <a:avLst/>
            </a:prstGeom>
            <a:solidFill>
              <a:srgbClr val="00B0F0"/>
            </a:solidFill>
            <a:ln w="12700" cap="flat" cmpd="sng" algn="ctr">
              <a:noFill/>
              <a:prstDash val="solid"/>
              <a:miter lim="800000"/>
            </a:ln>
            <a:effectLst/>
          </p:spPr>
          <p:txBody>
            <a:bodyPr rtlCol="0" anchor="ctr"/>
            <a:lstStyle/>
            <a:p>
              <a:pPr algn="ctr" defTabSz="914400"/>
              <a:r>
                <a:rPr kumimoji="1" lang="zh-CN" altLang="en-US" sz="1400" kern="0" dirty="0">
                  <a:solidFill>
                    <a:srgbClr val="002060"/>
                  </a:solidFill>
                  <a:latin typeface="微软雅黑" panose="020B0503020204020204" charset="-122"/>
                  <a:ea typeface="微软雅黑" panose="020B0503020204020204" charset="-122"/>
                </a:rPr>
                <a:t>客户端软件</a:t>
              </a:r>
              <a:endParaRPr kumimoji="1" lang="zh-CN" altLang="en-US" sz="1400" kern="0" dirty="0">
                <a:solidFill>
                  <a:srgbClr val="002060"/>
                </a:solidFill>
                <a:latin typeface="微软雅黑" panose="020B0503020204020204" charset="-122"/>
                <a:ea typeface="微软雅黑" panose="020B0503020204020204" charset="-122"/>
              </a:endParaRPr>
            </a:p>
          </p:txBody>
        </p:sp>
        <p:sp>
          <p:nvSpPr>
            <p:cNvPr id="1049193" name="矩形 95"/>
            <p:cNvSpPr/>
            <p:nvPr/>
          </p:nvSpPr>
          <p:spPr>
            <a:xfrm>
              <a:off x="2657631" y="1652682"/>
              <a:ext cx="605705"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金山</a:t>
              </a:r>
              <a:endPar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94" name="矩形 96"/>
            <p:cNvSpPr/>
            <p:nvPr/>
          </p:nvSpPr>
          <p:spPr>
            <a:xfrm>
              <a:off x="3476313" y="1647404"/>
              <a:ext cx="655371"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永中</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95" name="矩形 97"/>
            <p:cNvSpPr/>
            <p:nvPr/>
          </p:nvSpPr>
          <p:spPr>
            <a:xfrm>
              <a:off x="6054363" y="1647404"/>
              <a:ext cx="712410"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书生</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96" name="矩形 98"/>
            <p:cNvSpPr/>
            <p:nvPr/>
          </p:nvSpPr>
          <p:spPr>
            <a:xfrm>
              <a:off x="6887523" y="1658117"/>
              <a:ext cx="703451"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金格</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97" name="矩形 99"/>
            <p:cNvSpPr/>
            <p:nvPr/>
          </p:nvSpPr>
          <p:spPr>
            <a:xfrm>
              <a:off x="9579273" y="1658506"/>
              <a:ext cx="1676080"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a:t>
              </a:r>
              <a:endPar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98" name="矩形 100"/>
            <p:cNvSpPr/>
            <p:nvPr/>
          </p:nvSpPr>
          <p:spPr>
            <a:xfrm>
              <a:off x="4323951" y="1658506"/>
              <a:ext cx="605705"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数科</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199" name="矩形 101"/>
            <p:cNvSpPr/>
            <p:nvPr/>
          </p:nvSpPr>
          <p:spPr>
            <a:xfrm>
              <a:off x="5142634" y="1653228"/>
              <a:ext cx="655371"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福昕</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200" name="矩形 102"/>
            <p:cNvSpPr/>
            <p:nvPr/>
          </p:nvSpPr>
          <p:spPr>
            <a:xfrm>
              <a:off x="7777347" y="1658896"/>
              <a:ext cx="712410"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火狐</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201" name="矩形 103"/>
            <p:cNvSpPr/>
            <p:nvPr/>
          </p:nvSpPr>
          <p:spPr>
            <a:xfrm>
              <a:off x="8610507" y="1653228"/>
              <a:ext cx="712410" cy="320836"/>
            </a:xfrm>
            <a:prstGeom prst="rect">
              <a:avLst/>
            </a:prstGeom>
            <a:noFill/>
            <a:ln w="12700">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360</a:t>
              </a:r>
              <a:endPar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202" name="矩形 104"/>
            <p:cNvSpPr/>
            <p:nvPr/>
          </p:nvSpPr>
          <p:spPr>
            <a:xfrm>
              <a:off x="10631109" y="4516847"/>
              <a:ext cx="624243"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a:t>
              </a:r>
              <a:endPar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203" name="矩形 105"/>
            <p:cNvSpPr/>
            <p:nvPr/>
          </p:nvSpPr>
          <p:spPr>
            <a:xfrm>
              <a:off x="4002954" y="4516847"/>
              <a:ext cx="633937"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联想</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204" name="矩形 106"/>
            <p:cNvSpPr/>
            <p:nvPr/>
          </p:nvSpPr>
          <p:spPr>
            <a:xfrm>
              <a:off x="8342568" y="4516458"/>
              <a:ext cx="527833"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黄河</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205" name="矩形 107"/>
            <p:cNvSpPr/>
            <p:nvPr/>
          </p:nvSpPr>
          <p:spPr>
            <a:xfrm>
              <a:off x="9696651" y="4504676"/>
              <a:ext cx="838040"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长江计算</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206" name="矩形 108"/>
            <p:cNvSpPr/>
            <p:nvPr/>
          </p:nvSpPr>
          <p:spPr>
            <a:xfrm>
              <a:off x="7385905" y="3191749"/>
              <a:ext cx="505445"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阿里</a:t>
              </a:r>
              <a:endPar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207" name="矩形 109"/>
            <p:cNvSpPr/>
            <p:nvPr/>
          </p:nvSpPr>
          <p:spPr>
            <a:xfrm>
              <a:off x="7996266" y="3191749"/>
              <a:ext cx="505445"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中兴</a:t>
              </a:r>
              <a:endPar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208" name="矩形 110"/>
            <p:cNvSpPr/>
            <p:nvPr/>
          </p:nvSpPr>
          <p:spPr>
            <a:xfrm>
              <a:off x="8681484" y="3188795"/>
              <a:ext cx="897790" cy="320836"/>
            </a:xfrm>
            <a:prstGeom prst="rect">
              <a:avLst/>
            </a:prstGeom>
            <a:noFill/>
            <a:ln>
              <a:solidFill>
                <a:srgbClr val="00FB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海量数据</a:t>
              </a:r>
              <a:endPar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209" name="矩形 111"/>
            <p:cNvSpPr/>
            <p:nvPr/>
          </p:nvSpPr>
          <p:spPr>
            <a:xfrm>
              <a:off x="8994669" y="4519071"/>
              <a:ext cx="527833" cy="320836"/>
            </a:xfrm>
            <a:prstGeom prst="rect">
              <a:avLst/>
            </a:prstGeom>
            <a:noFill/>
            <a:ln>
              <a:solidFill>
                <a:srgbClr val="00DC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衡山</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9210" name="矩形 112"/>
            <p:cNvSpPr/>
            <p:nvPr/>
          </p:nvSpPr>
          <p:spPr>
            <a:xfrm>
              <a:off x="889220" y="4469344"/>
              <a:ext cx="360680" cy="904240"/>
            </a:xfrm>
            <a:prstGeom prst="rect">
              <a:avLst/>
            </a:prstGeom>
          </p:spPr>
          <p:txBody>
            <a:bodyPr wrap="none">
              <a:spAutoFit/>
            </a:bodyPr>
            <a:lstStyle/>
            <a:p>
              <a:pPr algn="ctr"/>
              <a:r>
                <a:rPr kumimoji="1" lang="zh-CN" altLang="en-US" sz="1400" dirty="0">
                  <a:solidFill>
                    <a:srgbClr val="00DCFF"/>
                  </a:solidFill>
                  <a:latin typeface="微软雅黑" panose="020B0503020204020204" charset="-122"/>
                  <a:ea typeface="微软雅黑" panose="020B0503020204020204" charset="-122"/>
                </a:rPr>
                <a:t>基</a:t>
              </a:r>
              <a:endParaRPr kumimoji="1" lang="en-US" altLang="zh-CN" sz="1400" dirty="0">
                <a:solidFill>
                  <a:srgbClr val="00DCFF"/>
                </a:solidFill>
                <a:latin typeface="微软雅黑" panose="020B0503020204020204" charset="-122"/>
                <a:ea typeface="微软雅黑" panose="020B0503020204020204" charset="-122"/>
              </a:endParaRPr>
            </a:p>
            <a:p>
              <a:pPr algn="ctr"/>
              <a:r>
                <a:rPr kumimoji="1" lang="zh-CN" altLang="en-US" sz="1400" dirty="0">
                  <a:solidFill>
                    <a:srgbClr val="00DCFF"/>
                  </a:solidFill>
                  <a:latin typeface="微软雅黑" panose="020B0503020204020204" charset="-122"/>
                  <a:ea typeface="微软雅黑" panose="020B0503020204020204" charset="-122"/>
                </a:rPr>
                <a:t>础</a:t>
              </a:r>
              <a:endParaRPr kumimoji="1" lang="en-US" altLang="zh-CN" sz="1400" dirty="0">
                <a:solidFill>
                  <a:srgbClr val="00DCFF"/>
                </a:solidFill>
                <a:latin typeface="微软雅黑" panose="020B0503020204020204" charset="-122"/>
                <a:ea typeface="微软雅黑" panose="020B0503020204020204" charset="-122"/>
              </a:endParaRPr>
            </a:p>
            <a:p>
              <a:pPr algn="ctr"/>
              <a:r>
                <a:rPr kumimoji="1" lang="zh-CN" altLang="en-US" sz="1400" dirty="0">
                  <a:solidFill>
                    <a:srgbClr val="00DCFF"/>
                  </a:solidFill>
                  <a:latin typeface="微软雅黑" panose="020B0503020204020204" charset="-122"/>
                  <a:ea typeface="微软雅黑" panose="020B0503020204020204" charset="-122"/>
                </a:rPr>
                <a:t>设</a:t>
              </a:r>
              <a:endParaRPr kumimoji="1" lang="en-US" altLang="zh-CN" sz="1400" dirty="0">
                <a:solidFill>
                  <a:srgbClr val="00DCFF"/>
                </a:solidFill>
                <a:latin typeface="微软雅黑" panose="020B0503020204020204" charset="-122"/>
                <a:ea typeface="微软雅黑" panose="020B0503020204020204" charset="-122"/>
              </a:endParaRPr>
            </a:p>
            <a:p>
              <a:pPr algn="ctr"/>
              <a:r>
                <a:rPr kumimoji="1" lang="zh-CN" altLang="en-US" sz="1400" dirty="0">
                  <a:solidFill>
                    <a:srgbClr val="00DCFF"/>
                  </a:solidFill>
                  <a:latin typeface="微软雅黑" panose="020B0503020204020204" charset="-122"/>
                  <a:ea typeface="微软雅黑" panose="020B0503020204020204" charset="-122"/>
                </a:rPr>
                <a:t>施</a:t>
              </a:r>
              <a:endParaRPr kumimoji="1" lang="zh-CN" altLang="en-US" sz="1400" dirty="0">
                <a:solidFill>
                  <a:srgbClr val="00DCFF"/>
                </a:solidFill>
                <a:latin typeface="微软雅黑" panose="020B0503020204020204" charset="-122"/>
                <a:ea typeface="微软雅黑" panose="020B0503020204020204" charset="-122"/>
              </a:endParaRPr>
            </a:p>
          </p:txBody>
        </p:sp>
        <p:sp>
          <p:nvSpPr>
            <p:cNvPr id="1049211" name="矩形 113"/>
            <p:cNvSpPr/>
            <p:nvPr/>
          </p:nvSpPr>
          <p:spPr>
            <a:xfrm>
              <a:off x="889220" y="2886352"/>
              <a:ext cx="360680" cy="904240"/>
            </a:xfrm>
            <a:prstGeom prst="rect">
              <a:avLst/>
            </a:prstGeom>
          </p:spPr>
          <p:txBody>
            <a:bodyPr wrap="none">
              <a:spAutoFit/>
            </a:bodyPr>
            <a:lstStyle/>
            <a:p>
              <a:pPr algn="ctr"/>
              <a:r>
                <a:rPr kumimoji="1" lang="zh-CN" altLang="en-US" sz="1400" dirty="0">
                  <a:solidFill>
                    <a:srgbClr val="00FBFF"/>
                  </a:solidFill>
                  <a:latin typeface="微软雅黑" panose="020B0503020204020204" charset="-122"/>
                  <a:ea typeface="微软雅黑" panose="020B0503020204020204" charset="-122"/>
                </a:rPr>
                <a:t>基</a:t>
              </a:r>
              <a:endParaRPr kumimoji="1" lang="en-US" altLang="zh-CN" sz="1400" dirty="0">
                <a:solidFill>
                  <a:srgbClr val="00FBFF"/>
                </a:solidFill>
                <a:latin typeface="微软雅黑" panose="020B0503020204020204" charset="-122"/>
                <a:ea typeface="微软雅黑" panose="020B0503020204020204" charset="-122"/>
              </a:endParaRPr>
            </a:p>
            <a:p>
              <a:pPr algn="ctr"/>
              <a:r>
                <a:rPr kumimoji="1" lang="zh-CN" altLang="en-US" sz="1400" dirty="0">
                  <a:solidFill>
                    <a:srgbClr val="00FBFF"/>
                  </a:solidFill>
                  <a:latin typeface="微软雅黑" panose="020B0503020204020204" charset="-122"/>
                  <a:ea typeface="微软雅黑" panose="020B0503020204020204" charset="-122"/>
                </a:rPr>
                <a:t>础</a:t>
              </a:r>
              <a:endParaRPr kumimoji="1" lang="en-US" altLang="zh-CN" sz="1400" dirty="0">
                <a:solidFill>
                  <a:srgbClr val="00FBFF"/>
                </a:solidFill>
                <a:latin typeface="微软雅黑" panose="020B0503020204020204" charset="-122"/>
                <a:ea typeface="微软雅黑" panose="020B0503020204020204" charset="-122"/>
              </a:endParaRPr>
            </a:p>
            <a:p>
              <a:pPr algn="ctr"/>
              <a:r>
                <a:rPr kumimoji="1" lang="zh-CN" altLang="en-US" sz="1400" dirty="0">
                  <a:solidFill>
                    <a:srgbClr val="00FBFF"/>
                  </a:solidFill>
                  <a:latin typeface="微软雅黑" panose="020B0503020204020204" charset="-122"/>
                  <a:ea typeface="微软雅黑" panose="020B0503020204020204" charset="-122"/>
                </a:rPr>
                <a:t>软</a:t>
              </a:r>
              <a:endParaRPr kumimoji="1" lang="en-US" altLang="zh-CN" sz="1400" dirty="0">
                <a:solidFill>
                  <a:srgbClr val="00FBFF"/>
                </a:solidFill>
                <a:latin typeface="微软雅黑" panose="020B0503020204020204" charset="-122"/>
                <a:ea typeface="微软雅黑" panose="020B0503020204020204" charset="-122"/>
              </a:endParaRPr>
            </a:p>
            <a:p>
              <a:pPr algn="ctr"/>
              <a:r>
                <a:rPr kumimoji="1" lang="zh-CN" altLang="en-US" sz="1400" dirty="0">
                  <a:solidFill>
                    <a:srgbClr val="00FBFF"/>
                  </a:solidFill>
                  <a:latin typeface="微软雅黑" panose="020B0503020204020204" charset="-122"/>
                  <a:ea typeface="微软雅黑" panose="020B0503020204020204" charset="-122"/>
                </a:rPr>
                <a:t>件</a:t>
              </a:r>
              <a:endParaRPr kumimoji="1" lang="zh-CN" altLang="en-US" sz="1400" dirty="0">
                <a:solidFill>
                  <a:srgbClr val="00FBFF"/>
                </a:solidFill>
                <a:latin typeface="微软雅黑" panose="020B0503020204020204" charset="-122"/>
                <a:ea typeface="微软雅黑" panose="020B0503020204020204" charset="-122"/>
              </a:endParaRPr>
            </a:p>
          </p:txBody>
        </p:sp>
        <p:sp>
          <p:nvSpPr>
            <p:cNvPr id="1049212" name="矩形 114"/>
            <p:cNvSpPr/>
            <p:nvPr/>
          </p:nvSpPr>
          <p:spPr>
            <a:xfrm>
              <a:off x="889221" y="1541712"/>
              <a:ext cx="360680" cy="904240"/>
            </a:xfrm>
            <a:prstGeom prst="rect">
              <a:avLst/>
            </a:prstGeom>
          </p:spPr>
          <p:txBody>
            <a:bodyPr wrap="none">
              <a:spAutoFit/>
            </a:bodyPr>
            <a:lstStyle/>
            <a:p>
              <a:pPr algn="ctr"/>
              <a:r>
                <a:rPr kumimoji="1" lang="zh-CN" altLang="en-US" sz="1400" dirty="0">
                  <a:solidFill>
                    <a:srgbClr val="00B0F0"/>
                  </a:solidFill>
                  <a:latin typeface="微软雅黑" panose="020B0503020204020204" charset="-122"/>
                  <a:ea typeface="微软雅黑" panose="020B0503020204020204" charset="-122"/>
                </a:rPr>
                <a:t>应</a:t>
              </a:r>
              <a:endParaRPr kumimoji="1" lang="en-US" altLang="zh-CN" sz="1400" dirty="0">
                <a:solidFill>
                  <a:srgbClr val="00B0F0"/>
                </a:solidFill>
                <a:latin typeface="微软雅黑" panose="020B0503020204020204" charset="-122"/>
                <a:ea typeface="微软雅黑" panose="020B0503020204020204" charset="-122"/>
              </a:endParaRPr>
            </a:p>
            <a:p>
              <a:pPr algn="ctr"/>
              <a:r>
                <a:rPr kumimoji="1" lang="zh-CN" altLang="en-US" sz="1400" dirty="0">
                  <a:solidFill>
                    <a:srgbClr val="00B0F0"/>
                  </a:solidFill>
                  <a:latin typeface="微软雅黑" panose="020B0503020204020204" charset="-122"/>
                  <a:ea typeface="微软雅黑" panose="020B0503020204020204" charset="-122"/>
                </a:rPr>
                <a:t>用</a:t>
              </a:r>
              <a:endParaRPr kumimoji="1" lang="en-US" altLang="zh-CN" sz="1400" dirty="0">
                <a:solidFill>
                  <a:srgbClr val="00B0F0"/>
                </a:solidFill>
                <a:latin typeface="微软雅黑" panose="020B0503020204020204" charset="-122"/>
                <a:ea typeface="微软雅黑" panose="020B0503020204020204" charset="-122"/>
              </a:endParaRPr>
            </a:p>
            <a:p>
              <a:pPr algn="ctr"/>
              <a:r>
                <a:rPr kumimoji="1" lang="zh-CN" altLang="en-US" sz="1400" dirty="0">
                  <a:solidFill>
                    <a:srgbClr val="00B0F0"/>
                  </a:solidFill>
                  <a:latin typeface="微软雅黑" panose="020B0503020204020204" charset="-122"/>
                  <a:ea typeface="微软雅黑" panose="020B0503020204020204" charset="-122"/>
                </a:rPr>
                <a:t>软</a:t>
              </a:r>
              <a:endParaRPr kumimoji="1" lang="en-US" altLang="zh-CN" sz="1400" dirty="0">
                <a:solidFill>
                  <a:srgbClr val="00B0F0"/>
                </a:solidFill>
                <a:latin typeface="微软雅黑" panose="020B0503020204020204" charset="-122"/>
                <a:ea typeface="微软雅黑" panose="020B0503020204020204" charset="-122"/>
              </a:endParaRPr>
            </a:p>
            <a:p>
              <a:pPr algn="ctr"/>
              <a:r>
                <a:rPr kumimoji="1" lang="zh-CN" altLang="en-US" sz="1400" dirty="0">
                  <a:solidFill>
                    <a:srgbClr val="00B0F0"/>
                  </a:solidFill>
                  <a:latin typeface="微软雅黑" panose="020B0503020204020204" charset="-122"/>
                  <a:ea typeface="微软雅黑" panose="020B0503020204020204" charset="-122"/>
                </a:rPr>
                <a:t>件</a:t>
              </a:r>
              <a:endParaRPr kumimoji="1" lang="zh-CN" altLang="en-US" sz="1400" dirty="0">
                <a:solidFill>
                  <a:srgbClr val="00B0F0"/>
                </a:solidFill>
                <a:latin typeface="微软雅黑" panose="020B0503020204020204" charset="-122"/>
                <a:ea typeface="微软雅黑" panose="020B0503020204020204" charset="-122"/>
              </a:endParaRPr>
            </a:p>
          </p:txBody>
        </p:sp>
        <p:sp>
          <p:nvSpPr>
            <p:cNvPr id="1049213" name="左中括号 115"/>
            <p:cNvSpPr/>
            <p:nvPr/>
          </p:nvSpPr>
          <p:spPr>
            <a:xfrm>
              <a:off x="1253422" y="1541712"/>
              <a:ext cx="45719" cy="954107"/>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49214" name="左中括号 116"/>
            <p:cNvSpPr/>
            <p:nvPr/>
          </p:nvSpPr>
          <p:spPr>
            <a:xfrm>
              <a:off x="1253422" y="2602611"/>
              <a:ext cx="75419" cy="1518285"/>
            </a:xfrm>
            <a:prstGeom prst="leftBracket">
              <a:avLst/>
            </a:prstGeom>
            <a:ln>
              <a:solidFill>
                <a:srgbClr val="00FB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49215" name="左中括号 117"/>
            <p:cNvSpPr/>
            <p:nvPr/>
          </p:nvSpPr>
          <p:spPr>
            <a:xfrm>
              <a:off x="1253422" y="4444348"/>
              <a:ext cx="45719" cy="954107"/>
            </a:xfrm>
            <a:prstGeom prst="leftBracket">
              <a:avLst/>
            </a:prstGeom>
            <a:ln>
              <a:solidFill>
                <a:srgbClr val="00D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67" name="标题 1"/>
          <p:cNvSpPr txBox="1"/>
          <p:nvPr/>
        </p:nvSpPr>
        <p:spPr>
          <a:xfrm>
            <a:off x="838200" y="120073"/>
            <a:ext cx="10515600" cy="6375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latin typeface="微软雅黑" panose="020B0503020204020204" charset="-122"/>
                <a:ea typeface="微软雅黑" panose="020B0503020204020204" charset="-122"/>
              </a:rPr>
              <a:t>生态适配：全面支持国产生态</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8110109" y="1647416"/>
            <a:ext cx="2807582" cy="575913"/>
          </a:xfrm>
          <a:prstGeom prst="chevron">
            <a:avLst/>
          </a:prstGeom>
          <a:solidFill>
            <a:schemeClr val="accent3"/>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r>
              <a:rPr kumimoji="1" lang="zh-CN" altLang="en-US" sz="2000" b="1" dirty="0">
                <a:solidFill>
                  <a:schemeClr val="bg1"/>
                </a:solidFill>
                <a:latin typeface="微软雅黑" panose="020B0503020204020204" charset="-122"/>
                <a:ea typeface="微软雅黑" panose="020B0503020204020204" charset="-122"/>
                <a:cs typeface="微软雅黑" panose="020B0503020204020204" charset="-122"/>
              </a:rPr>
              <a:t>管理规范</a:t>
            </a:r>
            <a:endParaRPr kumimoji="1" lang="zh-CN" altLang="en-US" sz="20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 name="五边形 2"/>
          <p:cNvSpPr/>
          <p:nvPr/>
        </p:nvSpPr>
        <p:spPr>
          <a:xfrm>
            <a:off x="767208" y="1647416"/>
            <a:ext cx="7630860" cy="575912"/>
          </a:xfrm>
          <a:prstGeom prst="homePlate">
            <a:avLst/>
          </a:prstGeom>
          <a:solidFill>
            <a:schemeClr val="accent3"/>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r>
              <a:rPr kumimoji="1" lang="zh-CN" altLang="en-US" sz="2000" b="1" dirty="0">
                <a:solidFill>
                  <a:schemeClr val="bg1"/>
                </a:solidFill>
                <a:latin typeface="微软雅黑" panose="020B0503020204020204" charset="-122"/>
                <a:ea typeface="微软雅黑" panose="020B0503020204020204" charset="-122"/>
                <a:cs typeface="微软雅黑" panose="020B0503020204020204" charset="-122"/>
              </a:rPr>
              <a:t>技术规范</a:t>
            </a:r>
            <a:endParaRPr kumimoji="1" lang="zh-CN" altLang="en-US" sz="20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4" name="组合 3"/>
          <p:cNvGrpSpPr/>
          <p:nvPr/>
        </p:nvGrpSpPr>
        <p:grpSpPr>
          <a:xfrm>
            <a:off x="839197" y="2430647"/>
            <a:ext cx="2231667" cy="3689630"/>
            <a:chOff x="2472885" y="2232809"/>
            <a:chExt cx="1692852" cy="2240899"/>
          </a:xfrm>
        </p:grpSpPr>
        <p:sp>
          <p:nvSpPr>
            <p:cNvPr id="5" name="Rectangle 10"/>
            <p:cNvSpPr/>
            <p:nvPr/>
          </p:nvSpPr>
          <p:spPr bwMode="auto">
            <a:xfrm>
              <a:off x="2472885" y="2232809"/>
              <a:ext cx="1692852" cy="2240899"/>
            </a:xfrm>
            <a:prstGeom prst="roundRect">
              <a:avLst/>
            </a:prstGeom>
            <a:gradFill flip="none" rotWithShape="1">
              <a:gsLst>
                <a:gs pos="0">
                  <a:schemeClr val="bg1"/>
                </a:gs>
                <a:gs pos="100000">
                  <a:srgbClr val="E0E0E0"/>
                </a:gs>
              </a:gsLst>
              <a:lin ang="5400000" scaled="1"/>
              <a:tileRect/>
            </a:gradFill>
            <a:ln>
              <a:noFill/>
            </a:ln>
            <a:effectLst>
              <a:outerShdw blurRad="457200" dist="127000" dir="8640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同侧圆角矩形 5"/>
            <p:cNvSpPr/>
            <p:nvPr/>
          </p:nvSpPr>
          <p:spPr>
            <a:xfrm>
              <a:off x="2500163" y="2369230"/>
              <a:ext cx="1639071" cy="221208"/>
            </a:xfrm>
            <a:prstGeom prst="round2SameRect">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latin typeface="微软雅黑" panose="020B0503020204020204" charset="-122"/>
                  <a:ea typeface="微软雅黑" panose="020B0503020204020204" charset="-122"/>
                </a:rPr>
                <a:t>接口原则</a:t>
              </a:r>
              <a:endParaRPr lang="zh-CN" altLang="en-US" sz="1800" b="1" dirty="0">
                <a:latin typeface="微软雅黑" panose="020B0503020204020204" charset="-122"/>
                <a:ea typeface="微软雅黑" panose="020B0503020204020204" charset="-122"/>
              </a:endParaRPr>
            </a:p>
          </p:txBody>
        </p:sp>
        <p:sp>
          <p:nvSpPr>
            <p:cNvPr id="7" name="Rectangle 42"/>
            <p:cNvSpPr/>
            <p:nvPr/>
          </p:nvSpPr>
          <p:spPr bwMode="auto">
            <a:xfrm>
              <a:off x="2583636" y="2603587"/>
              <a:ext cx="1455466" cy="18168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1419" tIns="25709" rIns="51419" bIns="25709" numCol="1" rtlCol="0" anchor="t" anchorCtr="0" compatLnSpc="1"/>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065" algn="l" defTabSz="685800" rtl="0" eaLnBrk="1" latinLnBrk="0" hangingPunct="1">
                <a:defRPr sz="1400" kern="1200">
                  <a:solidFill>
                    <a:schemeClr val="lt1"/>
                  </a:solidFill>
                  <a:latin typeface="+mn-lt"/>
                  <a:ea typeface="+mn-ea"/>
                  <a:cs typeface="+mn-cs"/>
                </a:defRPr>
              </a:lvl4pPr>
              <a:lvl5pPr marL="1370965" algn="l" defTabSz="685800" rtl="0" eaLnBrk="1" latinLnBrk="0" hangingPunct="1">
                <a:defRPr sz="1400" kern="1200">
                  <a:solidFill>
                    <a:schemeClr val="lt1"/>
                  </a:solidFill>
                  <a:latin typeface="+mn-lt"/>
                  <a:ea typeface="+mn-ea"/>
                  <a:cs typeface="+mn-cs"/>
                </a:defRPr>
              </a:lvl5pPr>
              <a:lvl6pPr marL="1713865" algn="l" defTabSz="685800" rtl="0" eaLnBrk="1" latinLnBrk="0" hangingPunct="1">
                <a:defRPr sz="1400" kern="1200">
                  <a:solidFill>
                    <a:schemeClr val="lt1"/>
                  </a:solidFill>
                  <a:latin typeface="+mn-lt"/>
                  <a:ea typeface="+mn-ea"/>
                  <a:cs typeface="+mn-cs"/>
                </a:defRPr>
              </a:lvl6pPr>
              <a:lvl7pPr marL="2056765" algn="l" defTabSz="685800" rtl="0" eaLnBrk="1" latinLnBrk="0" hangingPunct="1">
                <a:defRPr sz="1400" kern="1200">
                  <a:solidFill>
                    <a:schemeClr val="lt1"/>
                  </a:solidFill>
                  <a:latin typeface="+mn-lt"/>
                  <a:ea typeface="+mn-ea"/>
                  <a:cs typeface="+mn-cs"/>
                </a:defRPr>
              </a:lvl7pPr>
              <a:lvl8pPr marL="2399030" algn="l" defTabSz="685800" rtl="0" eaLnBrk="1" latinLnBrk="0" hangingPunct="1">
                <a:defRPr sz="1400" kern="1200">
                  <a:solidFill>
                    <a:schemeClr val="lt1"/>
                  </a:solidFill>
                  <a:latin typeface="+mn-lt"/>
                  <a:ea typeface="+mn-ea"/>
                  <a:cs typeface="+mn-cs"/>
                </a:defRPr>
              </a:lvl8pPr>
              <a:lvl9pPr marL="2741930" algn="l" defTabSz="685800" rtl="0" eaLnBrk="1" latinLnBrk="0" hangingPunct="1">
                <a:defRPr sz="1400" kern="1200">
                  <a:solidFill>
                    <a:schemeClr val="lt1"/>
                  </a:solidFill>
                  <a:latin typeface="+mn-lt"/>
                  <a:ea typeface="+mn-ea"/>
                  <a:cs typeface="+mn-cs"/>
                </a:defRPr>
              </a:lvl9pPr>
            </a:lstStyle>
            <a:p>
              <a:pPr>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 技术原则</a:t>
              </a:r>
              <a:endParaRPr lang="en-US" altLang="zh-CN" sz="1800" dirty="0">
                <a:solidFill>
                  <a:srgbClr val="000000"/>
                </a:solidFill>
                <a:latin typeface="微软雅黑" panose="020B0503020204020204" charset="-122"/>
                <a:ea typeface="微软雅黑" panose="020B0503020204020204" charset="-122"/>
              </a:endParaRPr>
            </a:p>
            <a:p>
              <a:pPr>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无状态原则</a:t>
              </a:r>
              <a:endParaRPr lang="en-US" altLang="zh-CN" sz="1800" dirty="0">
                <a:solidFill>
                  <a:srgbClr val="000000"/>
                </a:solidFill>
                <a:latin typeface="微软雅黑" panose="020B0503020204020204" charset="-122"/>
                <a:ea typeface="微软雅黑" panose="020B0503020204020204" charset="-122"/>
              </a:endParaRPr>
            </a:p>
            <a:p>
              <a:pPr>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数据格式原则</a:t>
              </a:r>
              <a:endParaRPr lang="en-US" altLang="zh-CN" sz="1800" dirty="0">
                <a:solidFill>
                  <a:srgbClr val="000000"/>
                </a:solidFill>
                <a:latin typeface="微软雅黑" panose="020B0503020204020204" charset="-122"/>
                <a:ea typeface="微软雅黑" panose="020B0503020204020204" charset="-122"/>
              </a:endParaRPr>
            </a:p>
            <a:p>
              <a:pPr>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服务异常原则</a:t>
              </a:r>
              <a:endParaRPr lang="en-US" altLang="zh-CN" sz="1800" dirty="0">
                <a:solidFill>
                  <a:srgbClr val="000000"/>
                </a:solidFill>
                <a:latin typeface="微软雅黑" panose="020B0503020204020204" charset="-122"/>
                <a:ea typeface="微软雅黑" panose="020B0503020204020204" charset="-122"/>
              </a:endParaRPr>
            </a:p>
            <a:p>
              <a:pPr marL="72390" indent="-72390" algn="ctr" defTabSz="514350">
                <a:lnSpc>
                  <a:spcPct val="150000"/>
                </a:lnSpc>
                <a:spcAft>
                  <a:spcPts val="340"/>
                </a:spcAft>
                <a:buFont typeface="Arial" panose="020B0604020202020204" pitchFamily="34" charset="0"/>
                <a:buChar char="•"/>
                <a:defRPr/>
              </a:pPr>
              <a:endParaRPr lang="en-US" altLang="zh-CN" sz="1800"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8" name="组合 7"/>
          <p:cNvGrpSpPr/>
          <p:nvPr/>
        </p:nvGrpSpPr>
        <p:grpSpPr>
          <a:xfrm>
            <a:off x="3430810" y="2394084"/>
            <a:ext cx="2231667" cy="3726193"/>
            <a:chOff x="2472883" y="2232809"/>
            <a:chExt cx="1692851" cy="2240899"/>
          </a:xfrm>
        </p:grpSpPr>
        <p:sp>
          <p:nvSpPr>
            <p:cNvPr id="9" name="Rectangle 10"/>
            <p:cNvSpPr/>
            <p:nvPr/>
          </p:nvSpPr>
          <p:spPr bwMode="auto">
            <a:xfrm>
              <a:off x="2472883" y="2232809"/>
              <a:ext cx="1692851" cy="2240899"/>
            </a:xfrm>
            <a:prstGeom prst="roundRect">
              <a:avLst/>
            </a:prstGeom>
            <a:gradFill flip="none" rotWithShape="1">
              <a:gsLst>
                <a:gs pos="0">
                  <a:schemeClr val="bg1"/>
                </a:gs>
                <a:gs pos="100000">
                  <a:srgbClr val="E0E0E0"/>
                </a:gs>
              </a:gsLst>
              <a:lin ang="5400000" scaled="1"/>
              <a:tileRect/>
            </a:gradFill>
            <a:ln>
              <a:noFill/>
            </a:ln>
            <a:effectLst>
              <a:outerShdw blurRad="457200" dist="127000" dir="8640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同侧圆角矩形 9"/>
            <p:cNvSpPr/>
            <p:nvPr/>
          </p:nvSpPr>
          <p:spPr>
            <a:xfrm>
              <a:off x="2500162" y="2385141"/>
              <a:ext cx="1639070" cy="221208"/>
            </a:xfrm>
            <a:prstGeom prst="round2SameRect">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latin typeface="微软雅黑" panose="020B0503020204020204" charset="-122"/>
                  <a:ea typeface="微软雅黑" panose="020B0503020204020204" charset="-122"/>
                </a:rPr>
                <a:t>编码规范</a:t>
              </a:r>
              <a:endParaRPr lang="zh-CN" altLang="en-US" sz="1800" b="1" dirty="0">
                <a:latin typeface="微软雅黑" panose="020B0503020204020204" charset="-122"/>
                <a:ea typeface="微软雅黑" panose="020B0503020204020204" charset="-122"/>
              </a:endParaRPr>
            </a:p>
          </p:txBody>
        </p:sp>
        <p:sp>
          <p:nvSpPr>
            <p:cNvPr id="11" name="Rectangle 42"/>
            <p:cNvSpPr/>
            <p:nvPr/>
          </p:nvSpPr>
          <p:spPr bwMode="auto">
            <a:xfrm>
              <a:off x="2583636" y="2603587"/>
              <a:ext cx="1455466" cy="18168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1419" tIns="25709" rIns="51419" bIns="25709" numCol="1" rtlCol="0" anchor="t" anchorCtr="0" compatLnSpc="1"/>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065" algn="l" defTabSz="685800" rtl="0" eaLnBrk="1" latinLnBrk="0" hangingPunct="1">
                <a:defRPr sz="1400" kern="1200">
                  <a:solidFill>
                    <a:schemeClr val="lt1"/>
                  </a:solidFill>
                  <a:latin typeface="+mn-lt"/>
                  <a:ea typeface="+mn-ea"/>
                  <a:cs typeface="+mn-cs"/>
                </a:defRPr>
              </a:lvl4pPr>
              <a:lvl5pPr marL="1370965" algn="l" defTabSz="685800" rtl="0" eaLnBrk="1" latinLnBrk="0" hangingPunct="1">
                <a:defRPr sz="1400" kern="1200">
                  <a:solidFill>
                    <a:schemeClr val="lt1"/>
                  </a:solidFill>
                  <a:latin typeface="+mn-lt"/>
                  <a:ea typeface="+mn-ea"/>
                  <a:cs typeface="+mn-cs"/>
                </a:defRPr>
              </a:lvl5pPr>
              <a:lvl6pPr marL="1713865" algn="l" defTabSz="685800" rtl="0" eaLnBrk="1" latinLnBrk="0" hangingPunct="1">
                <a:defRPr sz="1400" kern="1200">
                  <a:solidFill>
                    <a:schemeClr val="lt1"/>
                  </a:solidFill>
                  <a:latin typeface="+mn-lt"/>
                  <a:ea typeface="+mn-ea"/>
                  <a:cs typeface="+mn-cs"/>
                </a:defRPr>
              </a:lvl6pPr>
              <a:lvl7pPr marL="2056765" algn="l" defTabSz="685800" rtl="0" eaLnBrk="1" latinLnBrk="0" hangingPunct="1">
                <a:defRPr sz="1400" kern="1200">
                  <a:solidFill>
                    <a:schemeClr val="lt1"/>
                  </a:solidFill>
                  <a:latin typeface="+mn-lt"/>
                  <a:ea typeface="+mn-ea"/>
                  <a:cs typeface="+mn-cs"/>
                </a:defRPr>
              </a:lvl7pPr>
              <a:lvl8pPr marL="2399030" algn="l" defTabSz="685800" rtl="0" eaLnBrk="1" latinLnBrk="0" hangingPunct="1">
                <a:defRPr sz="1400" kern="1200">
                  <a:solidFill>
                    <a:schemeClr val="lt1"/>
                  </a:solidFill>
                  <a:latin typeface="+mn-lt"/>
                  <a:ea typeface="+mn-ea"/>
                  <a:cs typeface="+mn-cs"/>
                </a:defRPr>
              </a:lvl8pPr>
              <a:lvl9pPr marL="2741930" algn="l" defTabSz="685800" rtl="0" eaLnBrk="1" latinLnBrk="0" hangingPunct="1">
                <a:defRPr sz="1400" kern="1200">
                  <a:solidFill>
                    <a:schemeClr val="lt1"/>
                  </a:solidFill>
                  <a:latin typeface="+mn-lt"/>
                  <a:ea typeface="+mn-ea"/>
                  <a:cs typeface="+mn-cs"/>
                </a:defRPr>
              </a:lvl9pPr>
            </a:lstStyle>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 服务编码规范</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en-US" altLang="zh-CN" sz="1800" dirty="0">
                  <a:solidFill>
                    <a:srgbClr val="000000"/>
                  </a:solidFill>
                  <a:latin typeface="微软雅黑" panose="020B0503020204020204" charset="-122"/>
                  <a:ea typeface="微软雅黑" panose="020B0503020204020204" charset="-122"/>
                </a:rPr>
                <a:t> </a:t>
              </a:r>
              <a:r>
                <a:rPr lang="zh-CN" altLang="en-US" sz="1800" dirty="0">
                  <a:solidFill>
                    <a:srgbClr val="000000"/>
                  </a:solidFill>
                  <a:latin typeface="微软雅黑" panose="020B0503020204020204" charset="-122"/>
                  <a:ea typeface="微软雅黑" panose="020B0503020204020204" charset="-122"/>
                </a:rPr>
                <a:t>操作编码规范</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en-US" altLang="zh-CN" sz="1800" dirty="0">
                  <a:solidFill>
                    <a:srgbClr val="000000"/>
                  </a:solidFill>
                  <a:latin typeface="微软雅黑" panose="020B0503020204020204" charset="-122"/>
                  <a:ea typeface="微软雅黑" panose="020B0503020204020204" charset="-122"/>
                </a:rPr>
                <a:t> </a:t>
              </a:r>
              <a:r>
                <a:rPr lang="zh-CN" altLang="en-US" sz="1800" dirty="0">
                  <a:solidFill>
                    <a:srgbClr val="000000"/>
                  </a:solidFill>
                  <a:latin typeface="微软雅黑" panose="020B0503020204020204" charset="-122"/>
                  <a:ea typeface="微软雅黑" panose="020B0503020204020204" charset="-122"/>
                </a:rPr>
                <a:t>异常编码规范</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en-US" altLang="zh-CN" sz="1800" dirty="0">
                  <a:solidFill>
                    <a:srgbClr val="000000"/>
                  </a:solidFill>
                  <a:latin typeface="微软雅黑" panose="020B0503020204020204" charset="-122"/>
                  <a:ea typeface="微软雅黑" panose="020B0503020204020204" charset="-122"/>
                </a:rPr>
                <a:t> </a:t>
              </a:r>
              <a:r>
                <a:rPr lang="zh-CN" altLang="en-US" sz="1800" dirty="0">
                  <a:solidFill>
                    <a:srgbClr val="000000"/>
                  </a:solidFill>
                  <a:latin typeface="微软雅黑" panose="020B0503020204020204" charset="-122"/>
                  <a:ea typeface="微软雅黑" panose="020B0503020204020204" charset="-122"/>
                </a:rPr>
                <a:t>请求编码规范</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en-US" altLang="zh-CN" sz="1800" dirty="0">
                  <a:solidFill>
                    <a:srgbClr val="000000"/>
                  </a:solidFill>
                  <a:latin typeface="微软雅黑" panose="020B0503020204020204" charset="-122"/>
                  <a:ea typeface="微软雅黑" panose="020B0503020204020204" charset="-122"/>
                </a:rPr>
                <a:t> </a:t>
              </a:r>
              <a:r>
                <a:rPr lang="zh-CN" altLang="en-US" sz="1800" dirty="0">
                  <a:solidFill>
                    <a:srgbClr val="000000"/>
                  </a:solidFill>
                  <a:latin typeface="微软雅黑" panose="020B0503020204020204" charset="-122"/>
                  <a:ea typeface="微软雅黑" panose="020B0503020204020204" charset="-122"/>
                </a:rPr>
                <a:t>版本编码规范</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en-US" altLang="zh-CN" sz="1800" dirty="0">
                  <a:solidFill>
                    <a:srgbClr val="000000"/>
                  </a:solidFill>
                  <a:latin typeface="微软雅黑" panose="020B0503020204020204" charset="-122"/>
                  <a:ea typeface="微软雅黑" panose="020B0503020204020204" charset="-122"/>
                </a:rPr>
                <a:t> </a:t>
              </a:r>
              <a:r>
                <a:rPr lang="zh-CN" altLang="en-US" sz="1800" dirty="0">
                  <a:solidFill>
                    <a:srgbClr val="000000"/>
                  </a:solidFill>
                  <a:latin typeface="微软雅黑" panose="020B0503020204020204" charset="-122"/>
                  <a:ea typeface="微软雅黑" panose="020B0503020204020204" charset="-122"/>
                </a:rPr>
                <a:t>应用编码规范</a:t>
              </a:r>
              <a:endParaRPr lang="en-US" altLang="zh-CN" sz="1800" dirty="0">
                <a:solidFill>
                  <a:srgbClr val="000000"/>
                </a:solidFill>
                <a:latin typeface="微软雅黑" panose="020B0503020204020204" charset="-122"/>
                <a:ea typeface="微软雅黑" panose="020B0503020204020204" charset="-122"/>
              </a:endParaRPr>
            </a:p>
            <a:p>
              <a:pPr marL="72390" indent="-72390" algn="ctr" defTabSz="514350">
                <a:lnSpc>
                  <a:spcPct val="150000"/>
                </a:lnSpc>
                <a:spcAft>
                  <a:spcPts val="340"/>
                </a:spcAft>
                <a:buFont typeface="Arial" panose="020B0604020202020204" pitchFamily="34" charset="0"/>
                <a:buChar char="•"/>
                <a:defRPr/>
              </a:pPr>
              <a:endParaRPr lang="en-US" altLang="zh-CN" sz="1800"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12" name="组合 11"/>
          <p:cNvGrpSpPr/>
          <p:nvPr/>
        </p:nvGrpSpPr>
        <p:grpSpPr>
          <a:xfrm>
            <a:off x="5911035" y="2392077"/>
            <a:ext cx="2199074" cy="3728199"/>
            <a:chOff x="2472882" y="2232809"/>
            <a:chExt cx="1692851" cy="2240899"/>
          </a:xfrm>
        </p:grpSpPr>
        <p:sp>
          <p:nvSpPr>
            <p:cNvPr id="13" name="Rectangle 10"/>
            <p:cNvSpPr/>
            <p:nvPr/>
          </p:nvSpPr>
          <p:spPr bwMode="auto">
            <a:xfrm>
              <a:off x="2472882" y="2232809"/>
              <a:ext cx="1692851" cy="2240899"/>
            </a:xfrm>
            <a:prstGeom prst="roundRect">
              <a:avLst/>
            </a:prstGeom>
            <a:gradFill flip="none" rotWithShape="1">
              <a:gsLst>
                <a:gs pos="0">
                  <a:schemeClr val="bg1"/>
                </a:gs>
                <a:gs pos="100000">
                  <a:srgbClr val="E0E0E0"/>
                </a:gs>
              </a:gsLst>
              <a:lin ang="5400000" scaled="1"/>
              <a:tileRect/>
            </a:gradFill>
            <a:ln>
              <a:noFill/>
            </a:ln>
            <a:effectLst>
              <a:outerShdw blurRad="457200" dist="127000" dir="8640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同侧圆角矩形 13"/>
            <p:cNvSpPr/>
            <p:nvPr/>
          </p:nvSpPr>
          <p:spPr>
            <a:xfrm>
              <a:off x="2500162" y="2386146"/>
              <a:ext cx="1639070" cy="221208"/>
            </a:xfrm>
            <a:prstGeom prst="round2SameRect">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latin typeface="微软雅黑" panose="020B0503020204020204" charset="-122"/>
                  <a:ea typeface="微软雅黑" panose="020B0503020204020204" charset="-122"/>
                </a:rPr>
                <a:t>服务规范</a:t>
              </a:r>
              <a:endParaRPr lang="zh-CN" altLang="en-US" sz="1800" b="1" dirty="0">
                <a:latin typeface="微软雅黑" panose="020B0503020204020204" charset="-122"/>
                <a:ea typeface="微软雅黑" panose="020B0503020204020204" charset="-122"/>
              </a:endParaRPr>
            </a:p>
          </p:txBody>
        </p:sp>
        <p:sp>
          <p:nvSpPr>
            <p:cNvPr id="15" name="Rectangle 42"/>
            <p:cNvSpPr/>
            <p:nvPr/>
          </p:nvSpPr>
          <p:spPr bwMode="auto">
            <a:xfrm>
              <a:off x="2583636" y="2603587"/>
              <a:ext cx="1455466" cy="18168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1419" tIns="25709" rIns="51419" bIns="25709" numCol="1" rtlCol="0" anchor="t" anchorCtr="0" compatLnSpc="1"/>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065" algn="l" defTabSz="685800" rtl="0" eaLnBrk="1" latinLnBrk="0" hangingPunct="1">
                <a:defRPr sz="1400" kern="1200">
                  <a:solidFill>
                    <a:schemeClr val="lt1"/>
                  </a:solidFill>
                  <a:latin typeface="+mn-lt"/>
                  <a:ea typeface="+mn-ea"/>
                  <a:cs typeface="+mn-cs"/>
                </a:defRPr>
              </a:lvl4pPr>
              <a:lvl5pPr marL="1370965" algn="l" defTabSz="685800" rtl="0" eaLnBrk="1" latinLnBrk="0" hangingPunct="1">
                <a:defRPr sz="1400" kern="1200">
                  <a:solidFill>
                    <a:schemeClr val="lt1"/>
                  </a:solidFill>
                  <a:latin typeface="+mn-lt"/>
                  <a:ea typeface="+mn-ea"/>
                  <a:cs typeface="+mn-cs"/>
                </a:defRPr>
              </a:lvl5pPr>
              <a:lvl6pPr marL="1713865" algn="l" defTabSz="685800" rtl="0" eaLnBrk="1" latinLnBrk="0" hangingPunct="1">
                <a:defRPr sz="1400" kern="1200">
                  <a:solidFill>
                    <a:schemeClr val="lt1"/>
                  </a:solidFill>
                  <a:latin typeface="+mn-lt"/>
                  <a:ea typeface="+mn-ea"/>
                  <a:cs typeface="+mn-cs"/>
                </a:defRPr>
              </a:lvl6pPr>
              <a:lvl7pPr marL="2056765" algn="l" defTabSz="685800" rtl="0" eaLnBrk="1" latinLnBrk="0" hangingPunct="1">
                <a:defRPr sz="1400" kern="1200">
                  <a:solidFill>
                    <a:schemeClr val="lt1"/>
                  </a:solidFill>
                  <a:latin typeface="+mn-lt"/>
                  <a:ea typeface="+mn-ea"/>
                  <a:cs typeface="+mn-cs"/>
                </a:defRPr>
              </a:lvl7pPr>
              <a:lvl8pPr marL="2399030" algn="l" defTabSz="685800" rtl="0" eaLnBrk="1" latinLnBrk="0" hangingPunct="1">
                <a:defRPr sz="1400" kern="1200">
                  <a:solidFill>
                    <a:schemeClr val="lt1"/>
                  </a:solidFill>
                  <a:latin typeface="+mn-lt"/>
                  <a:ea typeface="+mn-ea"/>
                  <a:cs typeface="+mn-cs"/>
                </a:defRPr>
              </a:lvl8pPr>
              <a:lvl9pPr marL="2741930" algn="l" defTabSz="685800" rtl="0" eaLnBrk="1" latinLnBrk="0" hangingPunct="1">
                <a:defRPr sz="1400" kern="1200">
                  <a:solidFill>
                    <a:schemeClr val="lt1"/>
                  </a:solidFill>
                  <a:latin typeface="+mn-lt"/>
                  <a:ea typeface="+mn-ea"/>
                  <a:cs typeface="+mn-cs"/>
                </a:defRPr>
              </a:lvl9pPr>
            </a:lstStyle>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典型交互场景</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服务描述规范</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请求报文规范</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响应报文规范</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确认报文规范</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异常报文规范</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报文大小规范</a:t>
              </a:r>
              <a:endParaRPr lang="en-US" altLang="zh-CN" sz="1800" dirty="0">
                <a:solidFill>
                  <a:srgbClr val="000000"/>
                </a:solidFill>
                <a:latin typeface="微软雅黑" panose="020B0503020204020204" charset="-122"/>
                <a:ea typeface="微软雅黑" panose="020B0503020204020204" charset="-122"/>
              </a:endParaRPr>
            </a:p>
          </p:txBody>
        </p:sp>
      </p:grpSp>
      <p:grpSp>
        <p:nvGrpSpPr>
          <p:cNvPr id="16" name="组合 15"/>
          <p:cNvGrpSpPr/>
          <p:nvPr/>
        </p:nvGrpSpPr>
        <p:grpSpPr>
          <a:xfrm>
            <a:off x="8470057" y="2385965"/>
            <a:ext cx="2231667" cy="3734310"/>
            <a:chOff x="2472883" y="2232809"/>
            <a:chExt cx="1692851" cy="2240899"/>
          </a:xfrm>
        </p:grpSpPr>
        <p:sp>
          <p:nvSpPr>
            <p:cNvPr id="17" name="Rectangle 10"/>
            <p:cNvSpPr/>
            <p:nvPr/>
          </p:nvSpPr>
          <p:spPr bwMode="auto">
            <a:xfrm>
              <a:off x="2472883" y="2232809"/>
              <a:ext cx="1692851" cy="2240899"/>
            </a:xfrm>
            <a:prstGeom prst="roundRect">
              <a:avLst/>
            </a:prstGeom>
            <a:gradFill flip="none" rotWithShape="1">
              <a:gsLst>
                <a:gs pos="0">
                  <a:schemeClr val="bg1"/>
                </a:gs>
                <a:gs pos="100000">
                  <a:srgbClr val="E0E0E0"/>
                </a:gs>
              </a:gsLst>
              <a:lin ang="5400000" scaled="1"/>
              <a:tileRect/>
            </a:gradFill>
            <a:ln>
              <a:noFill/>
            </a:ln>
            <a:effectLst>
              <a:outerShdw blurRad="457200" dist="127000" dir="8640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同侧圆角矩形 17"/>
            <p:cNvSpPr/>
            <p:nvPr/>
          </p:nvSpPr>
          <p:spPr>
            <a:xfrm>
              <a:off x="2500162" y="2389201"/>
              <a:ext cx="1639070" cy="221208"/>
            </a:xfrm>
            <a:prstGeom prst="round2SameRect">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latin typeface="微软雅黑" panose="020B0503020204020204" charset="-122"/>
                  <a:ea typeface="微软雅黑" panose="020B0503020204020204" charset="-122"/>
                </a:rPr>
                <a:t>管理过程</a:t>
              </a:r>
              <a:endParaRPr lang="zh-CN" altLang="en-US" sz="1800" b="1" dirty="0">
                <a:latin typeface="微软雅黑" panose="020B0503020204020204" charset="-122"/>
                <a:ea typeface="微软雅黑" panose="020B0503020204020204" charset="-122"/>
              </a:endParaRPr>
            </a:p>
          </p:txBody>
        </p:sp>
        <p:sp>
          <p:nvSpPr>
            <p:cNvPr id="19" name="Rectangle 42"/>
            <p:cNvSpPr/>
            <p:nvPr/>
          </p:nvSpPr>
          <p:spPr bwMode="auto">
            <a:xfrm>
              <a:off x="2583636" y="2603587"/>
              <a:ext cx="1455466" cy="18168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1419" tIns="25709" rIns="51419" bIns="25709" numCol="1" rtlCol="0" anchor="t" anchorCtr="0" compatLnSpc="1"/>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065" algn="l" defTabSz="685800" rtl="0" eaLnBrk="1" latinLnBrk="0" hangingPunct="1">
                <a:defRPr sz="1400" kern="1200">
                  <a:solidFill>
                    <a:schemeClr val="lt1"/>
                  </a:solidFill>
                  <a:latin typeface="+mn-lt"/>
                  <a:ea typeface="+mn-ea"/>
                  <a:cs typeface="+mn-cs"/>
                </a:defRPr>
              </a:lvl4pPr>
              <a:lvl5pPr marL="1370965" algn="l" defTabSz="685800" rtl="0" eaLnBrk="1" latinLnBrk="0" hangingPunct="1">
                <a:defRPr sz="1400" kern="1200">
                  <a:solidFill>
                    <a:schemeClr val="lt1"/>
                  </a:solidFill>
                  <a:latin typeface="+mn-lt"/>
                  <a:ea typeface="+mn-ea"/>
                  <a:cs typeface="+mn-cs"/>
                </a:defRPr>
              </a:lvl5pPr>
              <a:lvl6pPr marL="1713865" algn="l" defTabSz="685800" rtl="0" eaLnBrk="1" latinLnBrk="0" hangingPunct="1">
                <a:defRPr sz="1400" kern="1200">
                  <a:solidFill>
                    <a:schemeClr val="lt1"/>
                  </a:solidFill>
                  <a:latin typeface="+mn-lt"/>
                  <a:ea typeface="+mn-ea"/>
                  <a:cs typeface="+mn-cs"/>
                </a:defRPr>
              </a:lvl6pPr>
              <a:lvl7pPr marL="2056765" algn="l" defTabSz="685800" rtl="0" eaLnBrk="1" latinLnBrk="0" hangingPunct="1">
                <a:defRPr sz="1400" kern="1200">
                  <a:solidFill>
                    <a:schemeClr val="lt1"/>
                  </a:solidFill>
                  <a:latin typeface="+mn-lt"/>
                  <a:ea typeface="+mn-ea"/>
                  <a:cs typeface="+mn-cs"/>
                </a:defRPr>
              </a:lvl7pPr>
              <a:lvl8pPr marL="2399030" algn="l" defTabSz="685800" rtl="0" eaLnBrk="1" latinLnBrk="0" hangingPunct="1">
                <a:defRPr sz="1400" kern="1200">
                  <a:solidFill>
                    <a:schemeClr val="lt1"/>
                  </a:solidFill>
                  <a:latin typeface="+mn-lt"/>
                  <a:ea typeface="+mn-ea"/>
                  <a:cs typeface="+mn-cs"/>
                </a:defRPr>
              </a:lvl8pPr>
              <a:lvl9pPr marL="2741930" algn="l" defTabSz="685800" rtl="0" eaLnBrk="1" latinLnBrk="0" hangingPunct="1">
                <a:defRPr sz="1400" kern="1200">
                  <a:solidFill>
                    <a:schemeClr val="lt1"/>
                  </a:solidFill>
                  <a:latin typeface="+mn-lt"/>
                  <a:ea typeface="+mn-ea"/>
                  <a:cs typeface="+mn-cs"/>
                </a:defRPr>
              </a:lvl9pPr>
            </a:lstStyle>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集成平台介绍</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平台管理过程</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角色职责定义</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过程阶段定义</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新增场景管理</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修改场景管理</a:t>
              </a:r>
              <a:endParaRPr lang="en-US" altLang="zh-CN" sz="1800" dirty="0">
                <a:solidFill>
                  <a:srgbClr val="000000"/>
                </a:solidFill>
                <a:latin typeface="微软雅黑" panose="020B0503020204020204" charset="-122"/>
                <a:ea typeface="微软雅黑" panose="020B0503020204020204" charset="-122"/>
              </a:endParaRPr>
            </a:p>
            <a:p>
              <a:pPr indent="-285750">
                <a:lnSpc>
                  <a:spcPct val="150000"/>
                </a:lnSpc>
                <a:buFont typeface="Wingdings" panose="05000000000000000000" pitchFamily="2" charset="2"/>
                <a:buChar char="Ø"/>
              </a:pPr>
              <a:r>
                <a:rPr lang="zh-CN" altLang="en-US" sz="1800" dirty="0">
                  <a:solidFill>
                    <a:srgbClr val="000000"/>
                  </a:solidFill>
                  <a:latin typeface="微软雅黑" panose="020B0503020204020204" charset="-122"/>
                  <a:ea typeface="微软雅黑" panose="020B0503020204020204" charset="-122"/>
                </a:rPr>
                <a:t>注销场景管理</a:t>
              </a:r>
              <a:endParaRPr lang="en-US" altLang="zh-CN" sz="1800" dirty="0">
                <a:solidFill>
                  <a:srgbClr val="000000"/>
                </a:solidFill>
                <a:latin typeface="微软雅黑" panose="020B0503020204020204" charset="-122"/>
                <a:ea typeface="微软雅黑" panose="020B0503020204020204" charset="-122"/>
              </a:endParaRPr>
            </a:p>
          </p:txBody>
        </p:sp>
      </p:grpSp>
      <p:pic>
        <p:nvPicPr>
          <p:cNvPr id="20" name="图片 19"/>
          <p:cNvPicPr>
            <a:picLocks noChangeAspect="1"/>
          </p:cNvPicPr>
          <p:nvPr/>
        </p:nvPicPr>
        <p:blipFill>
          <a:blip r:embed="rId1"/>
          <a:stretch>
            <a:fillRect/>
          </a:stretch>
        </p:blipFill>
        <p:spPr>
          <a:xfrm>
            <a:off x="553005" y="1041462"/>
            <a:ext cx="2963987" cy="4623436"/>
          </a:xfrm>
          <a:prstGeom prst="rect">
            <a:avLst/>
          </a:prstGeom>
          <a:ln w="12700">
            <a:solidFill>
              <a:schemeClr val="tx1"/>
            </a:solidFill>
          </a:ln>
          <a:effectLst>
            <a:outerShdw blurRad="50800" dist="38100" dir="2700000" algn="tl" rotWithShape="0">
              <a:prstClr val="black">
                <a:alpha val="40000"/>
              </a:prstClr>
            </a:outerShdw>
          </a:effectLst>
        </p:spPr>
      </p:pic>
      <p:pic>
        <p:nvPicPr>
          <p:cNvPr id="21" name="图片 20"/>
          <p:cNvPicPr>
            <a:picLocks noChangeAspect="1"/>
          </p:cNvPicPr>
          <p:nvPr/>
        </p:nvPicPr>
        <p:blipFill>
          <a:blip r:embed="rId2"/>
          <a:stretch>
            <a:fillRect/>
          </a:stretch>
        </p:blipFill>
        <p:spPr>
          <a:xfrm>
            <a:off x="4263605" y="1041462"/>
            <a:ext cx="2943016" cy="4590724"/>
          </a:xfrm>
          <a:prstGeom prst="rect">
            <a:avLst/>
          </a:prstGeom>
          <a:ln w="12700">
            <a:solidFill>
              <a:schemeClr val="tx1"/>
            </a:solidFill>
          </a:ln>
          <a:effectLst>
            <a:outerShdw blurRad="50800" dist="38100" dir="2700000" algn="tl" rotWithShape="0">
              <a:prstClr val="black">
                <a:alpha val="40000"/>
              </a:prstClr>
            </a:outerShdw>
          </a:effectLst>
        </p:spPr>
      </p:pic>
      <p:pic>
        <p:nvPicPr>
          <p:cNvPr id="22" name="图片 21"/>
          <p:cNvPicPr>
            <a:picLocks noChangeAspect="1"/>
          </p:cNvPicPr>
          <p:nvPr/>
        </p:nvPicPr>
        <p:blipFill>
          <a:blip r:embed="rId3"/>
          <a:stretch>
            <a:fillRect/>
          </a:stretch>
        </p:blipFill>
        <p:spPr>
          <a:xfrm>
            <a:off x="7843445" y="1041462"/>
            <a:ext cx="3076398" cy="4590724"/>
          </a:xfrm>
          <a:prstGeom prst="rect">
            <a:avLst/>
          </a:prstGeom>
          <a:ln w="12700">
            <a:solidFill>
              <a:schemeClr val="tx1"/>
            </a:solidFill>
          </a:ln>
          <a:effectLst>
            <a:outerShdw blurRad="50800" dist="38100" dir="2700000" algn="tl" rotWithShape="0">
              <a:prstClr val="black">
                <a:alpha val="40000"/>
              </a:prstClr>
            </a:outerShdw>
          </a:effectLst>
        </p:spPr>
      </p:pic>
      <p:pic>
        <p:nvPicPr>
          <p:cNvPr id="23" name="图片 22"/>
          <p:cNvPicPr>
            <a:picLocks noChangeAspect="1"/>
          </p:cNvPicPr>
          <p:nvPr/>
        </p:nvPicPr>
        <p:blipFill>
          <a:blip r:embed="rId4"/>
          <a:stretch>
            <a:fillRect/>
          </a:stretch>
        </p:blipFill>
        <p:spPr>
          <a:xfrm>
            <a:off x="2332387" y="2124791"/>
            <a:ext cx="2921260" cy="4345452"/>
          </a:xfrm>
          <a:prstGeom prst="rect">
            <a:avLst/>
          </a:prstGeom>
          <a:ln w="12700">
            <a:solidFill>
              <a:schemeClr val="tx1"/>
            </a:solidFill>
          </a:ln>
          <a:effectLst>
            <a:outerShdw blurRad="50800" dist="38100" dir="2700000" algn="tl" rotWithShape="0">
              <a:prstClr val="black">
                <a:alpha val="40000"/>
              </a:prstClr>
            </a:outerShdw>
          </a:effectLst>
        </p:spPr>
      </p:pic>
      <p:pic>
        <p:nvPicPr>
          <p:cNvPr id="24" name="图片 23"/>
          <p:cNvPicPr>
            <a:picLocks noChangeAspect="1"/>
          </p:cNvPicPr>
          <p:nvPr/>
        </p:nvPicPr>
        <p:blipFill>
          <a:blip r:embed="rId5"/>
          <a:stretch>
            <a:fillRect/>
          </a:stretch>
        </p:blipFill>
        <p:spPr>
          <a:xfrm>
            <a:off x="6214647" y="2124791"/>
            <a:ext cx="2823533" cy="4345452"/>
          </a:xfrm>
          <a:prstGeom prst="rect">
            <a:avLst/>
          </a:prstGeom>
          <a:ln w="12700">
            <a:solidFill>
              <a:schemeClr val="tx1"/>
            </a:solidFill>
          </a:ln>
          <a:effectLst>
            <a:outerShdw blurRad="50800" dist="38100" dir="2700000" algn="tl" rotWithShape="0">
              <a:prstClr val="black">
                <a:alpha val="40000"/>
              </a:prstClr>
            </a:outerShdw>
          </a:effectLst>
        </p:spPr>
      </p:pic>
      <p:sp>
        <p:nvSpPr>
          <p:cNvPr id="25" name="标题 1"/>
          <p:cNvSpPr txBox="1"/>
          <p:nvPr/>
        </p:nvSpPr>
        <p:spPr>
          <a:xfrm>
            <a:off x="838200" y="120073"/>
            <a:ext cx="10515600" cy="637505"/>
          </a:xfrm>
          <a:prstGeom prst="rect">
            <a:avLst/>
          </a:prstGeom>
        </p:spPr>
        <p:txBody>
          <a:bodyPr>
            <a:normAutofit fontScale="97500"/>
          </a:bodyPr>
          <a:lstStyle>
            <a:lvl1pPr algn="l" defTabSz="914400" rtl="0" eaLnBrk="1" latinLnBrk="0" hangingPunct="1">
              <a:lnSpc>
                <a:spcPct val="90000"/>
              </a:lnSpc>
              <a:spcBef>
                <a:spcPct val="0"/>
              </a:spcBef>
              <a:buNone/>
              <a:defRPr sz="3600" b="1" kern="1200">
                <a:solidFill>
                  <a:schemeClr val="bg1"/>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 管理体系：统一技术规范、管理规范</a:t>
            </a:r>
            <a:endParaRPr lang="zh-CN" altLang="en-US" dirty="0"/>
          </a:p>
        </p:txBody>
      </p:sp>
      <p:sp>
        <p:nvSpPr>
          <p:cNvPr id="26" name="矩形 25"/>
          <p:cNvSpPr/>
          <p:nvPr/>
        </p:nvSpPr>
        <p:spPr>
          <a:xfrm>
            <a:off x="2033231" y="947063"/>
            <a:ext cx="6076878" cy="461665"/>
          </a:xfrm>
          <a:prstGeom prst="rect">
            <a:avLst/>
          </a:prstGeom>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接口服务规范保障企业服务总线的持续演进</a:t>
            </a:r>
            <a:endParaRPr lang="zh-CN" alt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checkerboard(across)">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checkerboard(across)">
                                      <p:cBhvr>
                                        <p:cTn id="18" dur="500"/>
                                        <p:tgtEl>
                                          <p:spTgt spid="23"/>
                                        </p:tgtEl>
                                      </p:cBhvr>
                                    </p:animEffect>
                                  </p:childTnLst>
                                </p:cTn>
                              </p:par>
                              <p:par>
                                <p:cTn id="19" presetID="5" presetClass="entr" presetSubtype="1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checkerboard(across)">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120073"/>
            <a:ext cx="10515600" cy="637505"/>
          </a:xfrm>
        </p:spPr>
        <p:txBody>
          <a:bodyPr>
            <a:normAutofit/>
          </a:bodyPr>
          <a:lstStyle/>
          <a:p>
            <a:r>
              <a:rPr lang="zh-CN" altLang="en-US" dirty="0">
                <a:latin typeface="微软雅黑" panose="020B0503020204020204" charset="-122"/>
                <a:ea typeface="微软雅黑" panose="020B0503020204020204" charset="-122"/>
              </a:rPr>
              <a:t>管理体系：</a:t>
            </a:r>
            <a:r>
              <a:rPr lang="zh-CN" altLang="en-US" dirty="0"/>
              <a:t>服务资产</a:t>
            </a:r>
            <a:r>
              <a:rPr lang="zh-CN" altLang="en-US" dirty="0">
                <a:latin typeface="微软雅黑" panose="020B0503020204020204" charset="-122"/>
                <a:ea typeface="微软雅黑" panose="020B0503020204020204" charset="-122"/>
              </a:rPr>
              <a:t>全生命周期管理</a:t>
            </a:r>
            <a:endParaRPr lang="zh-CN" altLang="en-US" dirty="0"/>
          </a:p>
        </p:txBody>
      </p:sp>
      <p:sp>
        <p:nvSpPr>
          <p:cNvPr id="3" name="矩形 2"/>
          <p:cNvSpPr/>
          <p:nvPr/>
        </p:nvSpPr>
        <p:spPr>
          <a:xfrm>
            <a:off x="1271465" y="2708920"/>
            <a:ext cx="2249040" cy="3312368"/>
          </a:xfrm>
          <a:prstGeom prst="rect">
            <a:avLst/>
          </a:prstGeom>
          <a:solidFill>
            <a:schemeClr val="accent3">
              <a:lumMod val="60000"/>
              <a:lumOff val="40000"/>
            </a:schemeClr>
          </a:solidFill>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pPr marL="285750" lvl="0" indent="-285750" fontAlgn="base">
              <a:spcBef>
                <a:spcPct val="0"/>
              </a:spcBef>
              <a:spcAft>
                <a:spcPct val="0"/>
              </a:spcAft>
              <a:buFont typeface="Wingdings" panose="05000000000000000000" pitchFamily="2" charset="2"/>
              <a:buChar char="p"/>
            </a:pPr>
            <a:r>
              <a:rPr lang="zh-CN" altLang="en-US" b="1" dirty="0">
                <a:solidFill>
                  <a:schemeClr val="tx2"/>
                </a:solidFill>
                <a:latin typeface="微软雅黑" panose="020B0503020204020204" charset="-122"/>
                <a:ea typeface="微软雅黑" panose="020B0503020204020204" charset="-122"/>
                <a:cs typeface="Times New Roman" panose="02020603050405020304" pitchFamily="18" charset="0"/>
              </a:rPr>
              <a:t>注册方式：</a:t>
            </a: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支持界面、命令脚本两种方式进行单条或者批量注册接口服务；</a:t>
            </a:r>
            <a:endPar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endParaRPr>
          </a:p>
          <a:p>
            <a:pPr marL="285750" lvl="0" indent="-285750" fontAlgn="base">
              <a:spcBef>
                <a:spcPct val="0"/>
              </a:spcBef>
              <a:spcAft>
                <a:spcPct val="0"/>
              </a:spcAft>
              <a:buFont typeface="Wingdings" panose="05000000000000000000" pitchFamily="2" charset="2"/>
              <a:buChar char="p"/>
            </a:pPr>
            <a:r>
              <a:rPr lang="zh-CN" altLang="en-US" b="1" dirty="0">
                <a:solidFill>
                  <a:schemeClr val="tx2"/>
                </a:solidFill>
                <a:latin typeface="微软雅黑" panose="020B0503020204020204" charset="-122"/>
                <a:ea typeface="微软雅黑" panose="020B0503020204020204" charset="-122"/>
                <a:cs typeface="Times New Roman" panose="02020603050405020304" pitchFamily="18" charset="0"/>
              </a:rPr>
              <a:t>管理软件构成要素</a:t>
            </a:r>
            <a:r>
              <a:rPr lang="zh-CN" altLang="en-US" dirty="0">
                <a:solidFill>
                  <a:schemeClr val="tx2"/>
                </a:solidFill>
                <a:latin typeface="微软雅黑" panose="020B0503020204020204" charset="-122"/>
                <a:ea typeface="微软雅黑" panose="020B0503020204020204" charset="-122"/>
                <a:cs typeface="Times New Roman" panose="02020603050405020304" pitchFamily="18" charset="0"/>
              </a:rPr>
              <a:t>：</a:t>
            </a: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支持域、系统、服务、操作、参数五级树形结构；支持零编码在线开发；支持</a:t>
            </a:r>
            <a:r>
              <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IP</a:t>
            </a: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地址、调用关系、定义描述</a:t>
            </a:r>
            <a:r>
              <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Schema</a:t>
            </a: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等管理。</a:t>
            </a:r>
            <a:endParaRPr lang="zh-CN" altLang="zh-CN" sz="1000" dirty="0">
              <a:solidFill>
                <a:schemeClr val="tx2"/>
              </a:solidFill>
              <a:latin typeface="微软雅黑" panose="020B0503020204020204" charset="-122"/>
              <a:ea typeface="微软雅黑" panose="020B0503020204020204" charset="-122"/>
              <a:cs typeface="宋体" panose="02010600030101010101" pitchFamily="2" charset="-122"/>
            </a:endParaRPr>
          </a:p>
        </p:txBody>
      </p:sp>
      <p:grpSp>
        <p:nvGrpSpPr>
          <p:cNvPr id="4" name="Group 7"/>
          <p:cNvGrpSpPr/>
          <p:nvPr/>
        </p:nvGrpSpPr>
        <p:grpSpPr bwMode="auto">
          <a:xfrm>
            <a:off x="1560364" y="1124744"/>
            <a:ext cx="1511300" cy="1354138"/>
            <a:chOff x="2240" y="1212"/>
            <a:chExt cx="952" cy="853"/>
          </a:xfrm>
        </p:grpSpPr>
        <p:grpSp>
          <p:nvGrpSpPr>
            <p:cNvPr id="6" name="Group 8"/>
            <p:cNvGrpSpPr/>
            <p:nvPr/>
          </p:nvGrpSpPr>
          <p:grpSpPr bwMode="auto">
            <a:xfrm>
              <a:off x="2240" y="1212"/>
              <a:ext cx="952" cy="773"/>
              <a:chOff x="819" y="2932"/>
              <a:chExt cx="791" cy="635"/>
            </a:xfrm>
          </p:grpSpPr>
          <p:pic>
            <p:nvPicPr>
              <p:cNvPr id="8" name="Picture 43" descr="discpink"/>
              <p:cNvPicPr>
                <a:picLocks noChangeAspect="1" noChangeArrowheads="1"/>
              </p:cNvPicPr>
              <p:nvPr/>
            </p:nvPicPr>
            <p:blipFill>
              <a:blip r:embed="rId1" cstate="print"/>
              <a:srcRect/>
              <a:stretch>
                <a:fillRect/>
              </a:stretch>
            </p:blipFill>
            <p:spPr bwMode="auto">
              <a:xfrm>
                <a:off x="819" y="3043"/>
                <a:ext cx="791" cy="494"/>
              </a:xfrm>
              <a:prstGeom prst="rect">
                <a:avLst/>
              </a:prstGeom>
              <a:noFill/>
              <a:ln w="9525">
                <a:noFill/>
                <a:miter lim="800000"/>
                <a:headEnd/>
                <a:tailEnd/>
              </a:ln>
            </p:spPr>
          </p:pic>
          <p:grpSp>
            <p:nvGrpSpPr>
              <p:cNvPr id="9" name="Group 45"/>
              <p:cNvGrpSpPr/>
              <p:nvPr/>
            </p:nvGrpSpPr>
            <p:grpSpPr bwMode="auto">
              <a:xfrm>
                <a:off x="1111" y="2932"/>
                <a:ext cx="425" cy="635"/>
                <a:chOff x="2185" y="2961"/>
                <a:chExt cx="687" cy="983"/>
              </a:xfrm>
            </p:grpSpPr>
            <p:pic>
              <p:nvPicPr>
                <p:cNvPr id="10" name="Picture 46" descr="flow"/>
                <p:cNvPicPr>
                  <a:picLocks noChangeAspect="1" noChangeArrowheads="1"/>
                </p:cNvPicPr>
                <p:nvPr/>
              </p:nvPicPr>
              <p:blipFill>
                <a:blip r:embed="rId2" cstate="print"/>
                <a:srcRect/>
                <a:stretch>
                  <a:fillRect/>
                </a:stretch>
              </p:blipFill>
              <p:spPr bwMode="auto">
                <a:xfrm>
                  <a:off x="2224" y="2961"/>
                  <a:ext cx="648" cy="983"/>
                </a:xfrm>
                <a:prstGeom prst="rect">
                  <a:avLst/>
                </a:prstGeom>
                <a:noFill/>
                <a:ln w="9525">
                  <a:noFill/>
                  <a:miter lim="800000"/>
                  <a:headEnd/>
                  <a:tailEnd/>
                </a:ln>
              </p:spPr>
            </p:pic>
            <p:pic>
              <p:nvPicPr>
                <p:cNvPr id="11" name="Picture 47" descr="tools"/>
                <p:cNvPicPr>
                  <a:picLocks noChangeAspect="1" noChangeArrowheads="1"/>
                </p:cNvPicPr>
                <p:nvPr/>
              </p:nvPicPr>
              <p:blipFill>
                <a:blip r:embed="rId3" cstate="print"/>
                <a:srcRect/>
                <a:stretch>
                  <a:fillRect/>
                </a:stretch>
              </p:blipFill>
              <p:spPr bwMode="auto">
                <a:xfrm>
                  <a:off x="2185" y="3206"/>
                  <a:ext cx="387" cy="574"/>
                </a:xfrm>
                <a:prstGeom prst="rect">
                  <a:avLst/>
                </a:prstGeom>
                <a:noFill/>
                <a:ln w="9525">
                  <a:noFill/>
                  <a:miter lim="800000"/>
                  <a:headEnd/>
                  <a:tailEnd/>
                </a:ln>
              </p:spPr>
            </p:pic>
          </p:grpSp>
        </p:grpSp>
        <p:sp>
          <p:nvSpPr>
            <p:cNvPr id="7" name="Rectangle 13"/>
            <p:cNvSpPr>
              <a:spLocks noChangeArrowheads="1"/>
            </p:cNvSpPr>
            <p:nvPr/>
          </p:nvSpPr>
          <p:spPr bwMode="auto">
            <a:xfrm>
              <a:off x="2451" y="1871"/>
              <a:ext cx="569" cy="194"/>
            </a:xfrm>
            <a:prstGeom prst="rect">
              <a:avLst/>
            </a:prstGeom>
            <a:noFill/>
            <a:ln w="19050" algn="ctr">
              <a:noFill/>
              <a:miter lim="800000"/>
            </a:ln>
          </p:spPr>
          <p:txBody>
            <a:bodyPr wrap="none">
              <a:spAutoFit/>
            </a:bodyPr>
            <a:lstStyle/>
            <a:p>
              <a:r>
                <a:rPr lang="zh-CN" altLang="en-US" sz="1400" b="1" dirty="0">
                  <a:solidFill>
                    <a:schemeClr val="bg1"/>
                  </a:solidFill>
                  <a:ea typeface="微软雅黑" panose="020B0503020204020204" charset="-122"/>
                </a:rPr>
                <a:t>注册管理</a:t>
              </a:r>
              <a:endParaRPr lang="zh-CN" altLang="en-US" sz="1600" b="1" dirty="0">
                <a:solidFill>
                  <a:schemeClr val="bg1"/>
                </a:solidFill>
                <a:ea typeface="微软雅黑" panose="020B0503020204020204" charset="-122"/>
              </a:endParaRPr>
            </a:p>
          </p:txBody>
        </p:sp>
      </p:grpSp>
      <p:grpSp>
        <p:nvGrpSpPr>
          <p:cNvPr id="12" name="Group 14"/>
          <p:cNvGrpSpPr/>
          <p:nvPr/>
        </p:nvGrpSpPr>
        <p:grpSpPr bwMode="auto">
          <a:xfrm>
            <a:off x="3837431" y="1346487"/>
            <a:ext cx="1549400" cy="1131888"/>
            <a:chOff x="3770" y="2162"/>
            <a:chExt cx="976" cy="713"/>
          </a:xfrm>
        </p:grpSpPr>
        <p:grpSp>
          <p:nvGrpSpPr>
            <p:cNvPr id="13" name="Group 15"/>
            <p:cNvGrpSpPr/>
            <p:nvPr/>
          </p:nvGrpSpPr>
          <p:grpSpPr bwMode="auto">
            <a:xfrm>
              <a:off x="3770" y="2162"/>
              <a:ext cx="976" cy="591"/>
              <a:chOff x="3634" y="2159"/>
              <a:chExt cx="839" cy="545"/>
            </a:xfrm>
          </p:grpSpPr>
          <p:pic>
            <p:nvPicPr>
              <p:cNvPr id="15" name="Picture 51" descr="discpurple"/>
              <p:cNvPicPr>
                <a:picLocks noChangeAspect="1" noChangeArrowheads="1"/>
              </p:cNvPicPr>
              <p:nvPr/>
            </p:nvPicPr>
            <p:blipFill>
              <a:blip r:embed="rId4" cstate="print"/>
              <a:srcRect/>
              <a:stretch>
                <a:fillRect/>
              </a:stretch>
            </p:blipFill>
            <p:spPr bwMode="auto">
              <a:xfrm>
                <a:off x="3634" y="2180"/>
                <a:ext cx="839" cy="524"/>
              </a:xfrm>
              <a:prstGeom prst="rect">
                <a:avLst/>
              </a:prstGeom>
              <a:noFill/>
              <a:ln w="9525">
                <a:noFill/>
                <a:miter lim="800000"/>
                <a:headEnd/>
                <a:tailEnd/>
              </a:ln>
            </p:spPr>
          </p:pic>
          <p:grpSp>
            <p:nvGrpSpPr>
              <p:cNvPr id="16" name="Group 53"/>
              <p:cNvGrpSpPr/>
              <p:nvPr/>
            </p:nvGrpSpPr>
            <p:grpSpPr bwMode="auto">
              <a:xfrm>
                <a:off x="3838" y="2159"/>
                <a:ext cx="625" cy="426"/>
                <a:chOff x="4336" y="3379"/>
                <a:chExt cx="929" cy="655"/>
              </a:xfrm>
            </p:grpSpPr>
            <p:grpSp>
              <p:nvGrpSpPr>
                <p:cNvPr id="17" name="Group 54"/>
                <p:cNvGrpSpPr/>
                <p:nvPr/>
              </p:nvGrpSpPr>
              <p:grpSpPr bwMode="auto">
                <a:xfrm>
                  <a:off x="4668" y="3379"/>
                  <a:ext cx="217" cy="275"/>
                  <a:chOff x="1225" y="1743"/>
                  <a:chExt cx="1152" cy="1457"/>
                </a:xfrm>
              </p:grpSpPr>
              <p:pic>
                <p:nvPicPr>
                  <p:cNvPr id="27" name="Picture 55" descr="server"/>
                  <p:cNvPicPr>
                    <a:picLocks noChangeAspect="1" noChangeArrowheads="1"/>
                  </p:cNvPicPr>
                  <p:nvPr/>
                </p:nvPicPr>
                <p:blipFill>
                  <a:blip r:embed="rId5" cstate="print"/>
                  <a:srcRect/>
                  <a:stretch>
                    <a:fillRect/>
                  </a:stretch>
                </p:blipFill>
                <p:spPr bwMode="auto">
                  <a:xfrm>
                    <a:off x="1225" y="1743"/>
                    <a:ext cx="1152" cy="1457"/>
                  </a:xfrm>
                  <a:prstGeom prst="rect">
                    <a:avLst/>
                  </a:prstGeom>
                  <a:noFill/>
                  <a:ln w="9525">
                    <a:noFill/>
                    <a:miter lim="800000"/>
                    <a:headEnd/>
                    <a:tailEnd/>
                  </a:ln>
                </p:spPr>
              </p:pic>
              <p:pic>
                <p:nvPicPr>
                  <p:cNvPr id="28" name="Picture 56" descr="data2"/>
                  <p:cNvPicPr>
                    <a:picLocks noChangeAspect="1" noChangeArrowheads="1"/>
                  </p:cNvPicPr>
                  <p:nvPr/>
                </p:nvPicPr>
                <p:blipFill>
                  <a:blip r:embed="rId6" cstate="print"/>
                  <a:srcRect/>
                  <a:stretch>
                    <a:fillRect/>
                  </a:stretch>
                </p:blipFill>
                <p:spPr bwMode="auto">
                  <a:xfrm>
                    <a:off x="1676" y="2424"/>
                    <a:ext cx="559" cy="714"/>
                  </a:xfrm>
                  <a:prstGeom prst="rect">
                    <a:avLst/>
                  </a:prstGeom>
                  <a:noFill/>
                  <a:ln w="9525">
                    <a:noFill/>
                    <a:miter lim="800000"/>
                    <a:headEnd/>
                    <a:tailEnd/>
                  </a:ln>
                </p:spPr>
              </p:pic>
            </p:grpSp>
            <p:pic>
              <p:nvPicPr>
                <p:cNvPr id="18" name="Picture 57" descr="red-shine"/>
                <p:cNvPicPr>
                  <a:picLocks noChangeAspect="1" noChangeArrowheads="1"/>
                </p:cNvPicPr>
                <p:nvPr/>
              </p:nvPicPr>
              <p:blipFill>
                <a:blip r:embed="rId7" cstate="print"/>
                <a:srcRect/>
                <a:stretch>
                  <a:fillRect/>
                </a:stretch>
              </p:blipFill>
              <p:spPr bwMode="auto">
                <a:xfrm>
                  <a:off x="4360" y="3479"/>
                  <a:ext cx="242" cy="319"/>
                </a:xfrm>
                <a:prstGeom prst="rect">
                  <a:avLst/>
                </a:prstGeom>
                <a:noFill/>
                <a:ln w="9525">
                  <a:noFill/>
                  <a:miter lim="800000"/>
                  <a:headEnd/>
                  <a:tailEnd/>
                </a:ln>
              </p:spPr>
            </p:pic>
            <p:grpSp>
              <p:nvGrpSpPr>
                <p:cNvPr id="19" name="Group 58"/>
                <p:cNvGrpSpPr/>
                <p:nvPr/>
              </p:nvGrpSpPr>
              <p:grpSpPr bwMode="auto">
                <a:xfrm>
                  <a:off x="4940" y="3514"/>
                  <a:ext cx="325" cy="429"/>
                  <a:chOff x="3288" y="2134"/>
                  <a:chExt cx="1152" cy="1524"/>
                </a:xfrm>
              </p:grpSpPr>
              <p:pic>
                <p:nvPicPr>
                  <p:cNvPr id="25" name="Picture 59" descr="server"/>
                  <p:cNvPicPr>
                    <a:picLocks noChangeAspect="1" noChangeArrowheads="1"/>
                  </p:cNvPicPr>
                  <p:nvPr/>
                </p:nvPicPr>
                <p:blipFill>
                  <a:blip r:embed="rId8" cstate="print"/>
                  <a:srcRect/>
                  <a:stretch>
                    <a:fillRect/>
                  </a:stretch>
                </p:blipFill>
                <p:spPr bwMode="auto">
                  <a:xfrm>
                    <a:off x="3288" y="2134"/>
                    <a:ext cx="1152" cy="1457"/>
                  </a:xfrm>
                  <a:prstGeom prst="rect">
                    <a:avLst/>
                  </a:prstGeom>
                  <a:noFill/>
                  <a:ln w="9525">
                    <a:noFill/>
                    <a:miter lim="800000"/>
                    <a:headEnd/>
                    <a:tailEnd/>
                  </a:ln>
                </p:spPr>
              </p:pic>
              <p:pic>
                <p:nvPicPr>
                  <p:cNvPr id="26" name="Picture 60" descr="globe"/>
                  <p:cNvPicPr>
                    <a:picLocks noChangeAspect="1" noChangeArrowheads="1"/>
                  </p:cNvPicPr>
                  <p:nvPr/>
                </p:nvPicPr>
                <p:blipFill>
                  <a:blip r:embed="rId9" cstate="print"/>
                  <a:srcRect/>
                  <a:stretch>
                    <a:fillRect/>
                  </a:stretch>
                </p:blipFill>
                <p:spPr bwMode="auto">
                  <a:xfrm>
                    <a:off x="3612" y="2822"/>
                    <a:ext cx="717" cy="836"/>
                  </a:xfrm>
                  <a:prstGeom prst="rect">
                    <a:avLst/>
                  </a:prstGeom>
                  <a:noFill/>
                  <a:ln w="9525">
                    <a:noFill/>
                    <a:miter lim="800000"/>
                    <a:headEnd/>
                    <a:tailEnd/>
                  </a:ln>
                </p:spPr>
              </p:pic>
            </p:grpSp>
            <p:pic>
              <p:nvPicPr>
                <p:cNvPr id="20" name="Picture 61" descr="binary"/>
                <p:cNvPicPr>
                  <a:picLocks noChangeAspect="1" noChangeArrowheads="1"/>
                </p:cNvPicPr>
                <p:nvPr/>
              </p:nvPicPr>
              <p:blipFill>
                <a:blip r:embed="rId10" cstate="print"/>
                <a:srcRect/>
                <a:stretch>
                  <a:fillRect/>
                </a:stretch>
              </p:blipFill>
              <p:spPr bwMode="auto">
                <a:xfrm rot="-2389038">
                  <a:off x="4860" y="3408"/>
                  <a:ext cx="135" cy="369"/>
                </a:xfrm>
                <a:prstGeom prst="rect">
                  <a:avLst/>
                </a:prstGeom>
                <a:noFill/>
                <a:ln w="9525">
                  <a:noFill/>
                  <a:miter lim="800000"/>
                  <a:headEnd/>
                  <a:tailEnd/>
                </a:ln>
              </p:spPr>
            </p:pic>
            <p:pic>
              <p:nvPicPr>
                <p:cNvPr id="21" name="Picture 62" descr="binary"/>
                <p:cNvPicPr>
                  <a:picLocks noChangeAspect="1" noChangeArrowheads="1"/>
                </p:cNvPicPr>
                <p:nvPr/>
              </p:nvPicPr>
              <p:blipFill>
                <a:blip r:embed="rId11" cstate="print"/>
                <a:srcRect/>
                <a:stretch>
                  <a:fillRect/>
                </a:stretch>
              </p:blipFill>
              <p:spPr bwMode="auto">
                <a:xfrm rot="3341800">
                  <a:off x="4841" y="3578"/>
                  <a:ext cx="174" cy="475"/>
                </a:xfrm>
                <a:prstGeom prst="rect">
                  <a:avLst/>
                </a:prstGeom>
                <a:noFill/>
                <a:ln w="9525">
                  <a:noFill/>
                  <a:miter lim="800000"/>
                  <a:headEnd/>
                  <a:tailEnd/>
                </a:ln>
              </p:spPr>
            </p:pic>
            <p:pic>
              <p:nvPicPr>
                <p:cNvPr id="22" name="Picture 63" descr="binary"/>
                <p:cNvPicPr>
                  <a:picLocks noChangeAspect="1" noChangeArrowheads="1"/>
                </p:cNvPicPr>
                <p:nvPr/>
              </p:nvPicPr>
              <p:blipFill>
                <a:blip r:embed="rId12" cstate="print"/>
                <a:srcRect/>
                <a:stretch>
                  <a:fillRect/>
                </a:stretch>
              </p:blipFill>
              <p:spPr bwMode="auto">
                <a:xfrm rot="3826459">
                  <a:off x="4536" y="3397"/>
                  <a:ext cx="125" cy="342"/>
                </a:xfrm>
                <a:prstGeom prst="rect">
                  <a:avLst/>
                </a:prstGeom>
                <a:noFill/>
                <a:ln w="9525">
                  <a:noFill/>
                  <a:miter lim="800000"/>
                  <a:headEnd/>
                  <a:tailEnd/>
                </a:ln>
              </p:spPr>
            </p:pic>
            <p:pic>
              <p:nvPicPr>
                <p:cNvPr id="23" name="Picture 64" descr="binary"/>
                <p:cNvPicPr>
                  <a:picLocks noChangeAspect="1" noChangeArrowheads="1"/>
                </p:cNvPicPr>
                <p:nvPr/>
              </p:nvPicPr>
              <p:blipFill>
                <a:blip r:embed="rId11" cstate="print"/>
                <a:srcRect/>
                <a:stretch>
                  <a:fillRect/>
                </a:stretch>
              </p:blipFill>
              <p:spPr bwMode="auto">
                <a:xfrm rot="-2825715">
                  <a:off x="4487" y="3541"/>
                  <a:ext cx="174" cy="475"/>
                </a:xfrm>
                <a:prstGeom prst="rect">
                  <a:avLst/>
                </a:prstGeom>
                <a:noFill/>
                <a:ln w="9525">
                  <a:noFill/>
                  <a:miter lim="800000"/>
                  <a:headEnd/>
                  <a:tailEnd/>
                </a:ln>
              </p:spPr>
            </p:pic>
            <p:pic>
              <p:nvPicPr>
                <p:cNvPr id="24" name="Picture 65" descr="Orange-Shine"/>
                <p:cNvPicPr>
                  <a:picLocks noChangeAspect="1" noChangeArrowheads="1"/>
                </p:cNvPicPr>
                <p:nvPr/>
              </p:nvPicPr>
              <p:blipFill>
                <a:blip r:embed="rId13" cstate="print"/>
                <a:srcRect/>
                <a:stretch>
                  <a:fillRect/>
                </a:stretch>
              </p:blipFill>
              <p:spPr bwMode="auto">
                <a:xfrm>
                  <a:off x="4604" y="3623"/>
                  <a:ext cx="314" cy="411"/>
                </a:xfrm>
                <a:prstGeom prst="rect">
                  <a:avLst/>
                </a:prstGeom>
                <a:noFill/>
                <a:ln w="9525">
                  <a:noFill/>
                  <a:miter lim="800000"/>
                  <a:headEnd/>
                  <a:tailEnd/>
                </a:ln>
              </p:spPr>
            </p:pic>
          </p:grpSp>
        </p:grpSp>
        <p:sp>
          <p:nvSpPr>
            <p:cNvPr id="14" name="Rectangle 30"/>
            <p:cNvSpPr>
              <a:spLocks noChangeArrowheads="1"/>
            </p:cNvSpPr>
            <p:nvPr/>
          </p:nvSpPr>
          <p:spPr bwMode="auto">
            <a:xfrm>
              <a:off x="4011" y="2681"/>
              <a:ext cx="569" cy="194"/>
            </a:xfrm>
            <a:prstGeom prst="rect">
              <a:avLst/>
            </a:prstGeom>
            <a:noFill/>
            <a:ln w="19050" algn="ctr">
              <a:noFill/>
              <a:miter lim="800000"/>
            </a:ln>
          </p:spPr>
          <p:txBody>
            <a:bodyPr wrap="none">
              <a:spAutoFit/>
            </a:bodyPr>
            <a:lstStyle/>
            <a:p>
              <a:r>
                <a:rPr lang="zh-CN" altLang="en-US" sz="1400" b="1" dirty="0">
                  <a:solidFill>
                    <a:schemeClr val="bg1"/>
                  </a:solidFill>
                  <a:ea typeface="微软雅黑" panose="020B0503020204020204" charset="-122"/>
                </a:rPr>
                <a:t>部署管理</a:t>
              </a:r>
              <a:endParaRPr lang="zh-CN" altLang="en-US" sz="1400" b="1" dirty="0">
                <a:solidFill>
                  <a:schemeClr val="bg1"/>
                </a:solidFill>
                <a:ea typeface="微软雅黑" panose="020B0503020204020204" charset="-122"/>
              </a:endParaRPr>
            </a:p>
          </p:txBody>
        </p:sp>
      </p:grpSp>
      <p:grpSp>
        <p:nvGrpSpPr>
          <p:cNvPr id="29" name="Group 31"/>
          <p:cNvGrpSpPr/>
          <p:nvPr/>
        </p:nvGrpSpPr>
        <p:grpSpPr bwMode="auto">
          <a:xfrm>
            <a:off x="6194930" y="1222662"/>
            <a:ext cx="1881187" cy="1255713"/>
            <a:chOff x="2245" y="2976"/>
            <a:chExt cx="1185" cy="791"/>
          </a:xfrm>
        </p:grpSpPr>
        <p:grpSp>
          <p:nvGrpSpPr>
            <p:cNvPr id="30" name="Group 32"/>
            <p:cNvGrpSpPr/>
            <p:nvPr/>
          </p:nvGrpSpPr>
          <p:grpSpPr bwMode="auto">
            <a:xfrm>
              <a:off x="2245" y="2976"/>
              <a:ext cx="1185" cy="681"/>
              <a:chOff x="2158" y="2931"/>
              <a:chExt cx="1088" cy="561"/>
            </a:xfrm>
          </p:grpSpPr>
          <p:pic>
            <p:nvPicPr>
              <p:cNvPr id="32" name="Picture 69" descr="discseagreen"/>
              <p:cNvPicPr>
                <a:picLocks noChangeAspect="1" noChangeArrowheads="1"/>
              </p:cNvPicPr>
              <p:nvPr/>
            </p:nvPicPr>
            <p:blipFill>
              <a:blip r:embed="rId14" cstate="print"/>
              <a:srcRect/>
              <a:stretch>
                <a:fillRect/>
              </a:stretch>
            </p:blipFill>
            <p:spPr bwMode="auto">
              <a:xfrm>
                <a:off x="2158" y="2975"/>
                <a:ext cx="828" cy="517"/>
              </a:xfrm>
              <a:prstGeom prst="rect">
                <a:avLst/>
              </a:prstGeom>
              <a:noFill/>
              <a:ln w="9525">
                <a:noFill/>
                <a:miter lim="800000"/>
                <a:headEnd/>
                <a:tailEnd/>
              </a:ln>
            </p:spPr>
          </p:pic>
          <p:grpSp>
            <p:nvGrpSpPr>
              <p:cNvPr id="33" name="Group 71"/>
              <p:cNvGrpSpPr/>
              <p:nvPr/>
            </p:nvGrpSpPr>
            <p:grpSpPr bwMode="auto">
              <a:xfrm>
                <a:off x="2429" y="2931"/>
                <a:ext cx="817" cy="544"/>
                <a:chOff x="3562" y="2616"/>
                <a:chExt cx="1275" cy="818"/>
              </a:xfrm>
            </p:grpSpPr>
            <p:pic>
              <p:nvPicPr>
                <p:cNvPr id="34" name="Picture 72" descr="3 peice unequal Pie chart"/>
                <p:cNvPicPr>
                  <a:picLocks noChangeAspect="1" noChangeArrowheads="1"/>
                </p:cNvPicPr>
                <p:nvPr/>
              </p:nvPicPr>
              <p:blipFill>
                <a:blip r:embed="rId15" cstate="print"/>
                <a:srcRect/>
                <a:stretch>
                  <a:fillRect/>
                </a:stretch>
              </p:blipFill>
              <p:spPr bwMode="auto">
                <a:xfrm>
                  <a:off x="4019" y="2861"/>
                  <a:ext cx="417" cy="308"/>
                </a:xfrm>
                <a:prstGeom prst="rect">
                  <a:avLst/>
                </a:prstGeom>
                <a:noFill/>
                <a:ln w="9525">
                  <a:noFill/>
                  <a:miter lim="800000"/>
                  <a:headEnd/>
                  <a:tailEnd/>
                </a:ln>
              </p:spPr>
            </p:pic>
            <p:grpSp>
              <p:nvGrpSpPr>
                <p:cNvPr id="35" name="Group 73"/>
                <p:cNvGrpSpPr/>
                <p:nvPr/>
              </p:nvGrpSpPr>
              <p:grpSpPr bwMode="auto">
                <a:xfrm>
                  <a:off x="3562" y="2616"/>
                  <a:ext cx="606" cy="815"/>
                  <a:chOff x="1295" y="2461"/>
                  <a:chExt cx="606" cy="815"/>
                </a:xfrm>
              </p:grpSpPr>
              <p:pic>
                <p:nvPicPr>
                  <p:cNvPr id="37" name="Picture 74" descr="window"/>
                  <p:cNvPicPr>
                    <a:picLocks noChangeAspect="1" noChangeArrowheads="1"/>
                  </p:cNvPicPr>
                  <p:nvPr/>
                </p:nvPicPr>
                <p:blipFill>
                  <a:blip r:embed="rId16" cstate="print"/>
                  <a:srcRect/>
                  <a:stretch>
                    <a:fillRect/>
                  </a:stretch>
                </p:blipFill>
                <p:spPr bwMode="auto">
                  <a:xfrm>
                    <a:off x="1411" y="2461"/>
                    <a:ext cx="490" cy="735"/>
                  </a:xfrm>
                  <a:prstGeom prst="rect">
                    <a:avLst/>
                  </a:prstGeom>
                  <a:noFill/>
                  <a:ln w="9525">
                    <a:noFill/>
                    <a:miter lim="800000"/>
                    <a:headEnd/>
                    <a:tailEnd/>
                  </a:ln>
                </p:spPr>
              </p:pic>
              <p:pic>
                <p:nvPicPr>
                  <p:cNvPr id="38" name="Picture 75" descr="flow"/>
                  <p:cNvPicPr>
                    <a:picLocks noChangeAspect="1" noChangeArrowheads="1"/>
                  </p:cNvPicPr>
                  <p:nvPr/>
                </p:nvPicPr>
                <p:blipFill>
                  <a:blip r:embed="rId17" cstate="print"/>
                  <a:srcRect/>
                  <a:stretch>
                    <a:fillRect/>
                  </a:stretch>
                </p:blipFill>
                <p:spPr bwMode="auto">
                  <a:xfrm>
                    <a:off x="1295" y="2528"/>
                    <a:ext cx="494" cy="748"/>
                  </a:xfrm>
                  <a:prstGeom prst="rect">
                    <a:avLst/>
                  </a:prstGeom>
                  <a:noFill/>
                  <a:ln w="9525">
                    <a:noFill/>
                    <a:miter lim="800000"/>
                    <a:headEnd/>
                    <a:tailEnd/>
                  </a:ln>
                </p:spPr>
              </p:pic>
            </p:grpSp>
            <p:pic>
              <p:nvPicPr>
                <p:cNvPr id="36" name="Picture 76" descr="search"/>
                <p:cNvPicPr>
                  <a:picLocks noChangeAspect="1" noChangeArrowheads="1"/>
                </p:cNvPicPr>
                <p:nvPr/>
              </p:nvPicPr>
              <p:blipFill>
                <a:blip r:embed="rId18" cstate="print"/>
                <a:srcRect/>
                <a:stretch>
                  <a:fillRect/>
                </a:stretch>
              </p:blipFill>
              <p:spPr bwMode="auto">
                <a:xfrm rot="17434094" flipH="1">
                  <a:off x="3904" y="2501"/>
                  <a:ext cx="679" cy="1187"/>
                </a:xfrm>
                <a:prstGeom prst="rect">
                  <a:avLst/>
                </a:prstGeom>
                <a:noFill/>
                <a:ln w="9525">
                  <a:noFill/>
                  <a:miter lim="800000"/>
                  <a:headEnd/>
                  <a:tailEnd/>
                </a:ln>
              </p:spPr>
            </p:pic>
          </p:grpSp>
        </p:grpSp>
        <p:sp>
          <p:nvSpPr>
            <p:cNvPr id="31" name="Rectangle 40"/>
            <p:cNvSpPr>
              <a:spLocks noChangeArrowheads="1"/>
            </p:cNvSpPr>
            <p:nvPr/>
          </p:nvSpPr>
          <p:spPr bwMode="auto">
            <a:xfrm>
              <a:off x="2506" y="3573"/>
              <a:ext cx="569" cy="194"/>
            </a:xfrm>
            <a:prstGeom prst="rect">
              <a:avLst/>
            </a:prstGeom>
            <a:noFill/>
            <a:ln w="19050" algn="ctr">
              <a:noFill/>
              <a:miter lim="800000"/>
            </a:ln>
          </p:spPr>
          <p:txBody>
            <a:bodyPr wrap="none">
              <a:spAutoFit/>
            </a:bodyPr>
            <a:lstStyle/>
            <a:p>
              <a:r>
                <a:rPr lang="zh-CN" altLang="en-US" sz="1400" b="1" dirty="0">
                  <a:solidFill>
                    <a:schemeClr val="bg1"/>
                  </a:solidFill>
                  <a:ea typeface="微软雅黑" panose="020B0503020204020204" charset="-122"/>
                </a:rPr>
                <a:t>统计监控</a:t>
              </a:r>
              <a:endParaRPr lang="zh-CN" altLang="en-US" sz="1400" b="1" dirty="0">
                <a:solidFill>
                  <a:schemeClr val="bg1"/>
                </a:solidFill>
                <a:ea typeface="微软雅黑" panose="020B0503020204020204" charset="-122"/>
              </a:endParaRPr>
            </a:p>
          </p:txBody>
        </p:sp>
      </p:grpSp>
      <p:grpSp>
        <p:nvGrpSpPr>
          <p:cNvPr id="39" name="Group 41"/>
          <p:cNvGrpSpPr/>
          <p:nvPr/>
        </p:nvGrpSpPr>
        <p:grpSpPr bwMode="auto">
          <a:xfrm>
            <a:off x="8279791" y="1228036"/>
            <a:ext cx="1554162" cy="1250951"/>
            <a:chOff x="767" y="2110"/>
            <a:chExt cx="979" cy="788"/>
          </a:xfrm>
        </p:grpSpPr>
        <p:grpSp>
          <p:nvGrpSpPr>
            <p:cNvPr id="40" name="Group 42"/>
            <p:cNvGrpSpPr/>
            <p:nvPr/>
          </p:nvGrpSpPr>
          <p:grpSpPr bwMode="auto">
            <a:xfrm>
              <a:off x="767" y="2110"/>
              <a:ext cx="979" cy="638"/>
              <a:chOff x="767" y="2112"/>
              <a:chExt cx="881" cy="572"/>
            </a:xfrm>
          </p:grpSpPr>
          <p:pic>
            <p:nvPicPr>
              <p:cNvPr id="42" name="Picture 80" descr="disclightblue"/>
              <p:cNvPicPr>
                <a:picLocks noChangeAspect="1" noChangeArrowheads="1"/>
              </p:cNvPicPr>
              <p:nvPr/>
            </p:nvPicPr>
            <p:blipFill>
              <a:blip r:embed="rId19" cstate="print"/>
              <a:srcRect/>
              <a:stretch>
                <a:fillRect/>
              </a:stretch>
            </p:blipFill>
            <p:spPr bwMode="auto">
              <a:xfrm>
                <a:off x="767" y="2134"/>
                <a:ext cx="881" cy="550"/>
              </a:xfrm>
              <a:prstGeom prst="rect">
                <a:avLst/>
              </a:prstGeom>
              <a:noFill/>
              <a:ln w="9525">
                <a:noFill/>
                <a:miter lim="800000"/>
                <a:headEnd/>
                <a:tailEnd/>
              </a:ln>
            </p:spPr>
          </p:pic>
          <p:grpSp>
            <p:nvGrpSpPr>
              <p:cNvPr id="43" name="Group 82"/>
              <p:cNvGrpSpPr/>
              <p:nvPr/>
            </p:nvGrpSpPr>
            <p:grpSpPr bwMode="auto">
              <a:xfrm>
                <a:off x="1021" y="2112"/>
                <a:ext cx="593" cy="565"/>
                <a:chOff x="1216" y="2443"/>
                <a:chExt cx="784" cy="814"/>
              </a:xfrm>
            </p:grpSpPr>
            <p:grpSp>
              <p:nvGrpSpPr>
                <p:cNvPr id="44" name="Group 83"/>
                <p:cNvGrpSpPr/>
                <p:nvPr/>
              </p:nvGrpSpPr>
              <p:grpSpPr bwMode="auto">
                <a:xfrm>
                  <a:off x="1521" y="2443"/>
                  <a:ext cx="479" cy="707"/>
                  <a:chOff x="1295" y="2461"/>
                  <a:chExt cx="606" cy="815"/>
                </a:xfrm>
              </p:grpSpPr>
              <p:pic>
                <p:nvPicPr>
                  <p:cNvPr id="49" name="Picture 84" descr="window"/>
                  <p:cNvPicPr>
                    <a:picLocks noChangeAspect="1" noChangeArrowheads="1"/>
                  </p:cNvPicPr>
                  <p:nvPr/>
                </p:nvPicPr>
                <p:blipFill>
                  <a:blip r:embed="rId20" cstate="print"/>
                  <a:srcRect/>
                  <a:stretch>
                    <a:fillRect/>
                  </a:stretch>
                </p:blipFill>
                <p:spPr bwMode="auto">
                  <a:xfrm>
                    <a:off x="1411" y="2461"/>
                    <a:ext cx="490" cy="735"/>
                  </a:xfrm>
                  <a:prstGeom prst="rect">
                    <a:avLst/>
                  </a:prstGeom>
                  <a:noFill/>
                  <a:ln w="9525">
                    <a:noFill/>
                    <a:miter lim="800000"/>
                    <a:headEnd/>
                    <a:tailEnd/>
                  </a:ln>
                </p:spPr>
              </p:pic>
              <p:pic>
                <p:nvPicPr>
                  <p:cNvPr id="50" name="Picture 85" descr="flow"/>
                  <p:cNvPicPr>
                    <a:picLocks noChangeAspect="1" noChangeArrowheads="1"/>
                  </p:cNvPicPr>
                  <p:nvPr/>
                </p:nvPicPr>
                <p:blipFill>
                  <a:blip r:embed="rId21" cstate="print"/>
                  <a:srcRect/>
                  <a:stretch>
                    <a:fillRect/>
                  </a:stretch>
                </p:blipFill>
                <p:spPr bwMode="auto">
                  <a:xfrm>
                    <a:off x="1295" y="2528"/>
                    <a:ext cx="494" cy="748"/>
                  </a:xfrm>
                  <a:prstGeom prst="rect">
                    <a:avLst/>
                  </a:prstGeom>
                  <a:noFill/>
                  <a:ln w="9525">
                    <a:noFill/>
                    <a:miter lim="800000"/>
                    <a:headEnd/>
                    <a:tailEnd/>
                  </a:ln>
                </p:spPr>
              </p:pic>
            </p:grpSp>
            <p:grpSp>
              <p:nvGrpSpPr>
                <p:cNvPr id="45" name="Group 86"/>
                <p:cNvGrpSpPr/>
                <p:nvPr/>
              </p:nvGrpSpPr>
              <p:grpSpPr bwMode="auto">
                <a:xfrm>
                  <a:off x="1216" y="2472"/>
                  <a:ext cx="531" cy="785"/>
                  <a:chOff x="1295" y="2461"/>
                  <a:chExt cx="606" cy="815"/>
                </a:xfrm>
              </p:grpSpPr>
              <p:pic>
                <p:nvPicPr>
                  <p:cNvPr id="47" name="Picture 87" descr="window"/>
                  <p:cNvPicPr>
                    <a:picLocks noChangeAspect="1" noChangeArrowheads="1"/>
                  </p:cNvPicPr>
                  <p:nvPr/>
                </p:nvPicPr>
                <p:blipFill>
                  <a:blip r:embed="rId22" cstate="print"/>
                  <a:srcRect/>
                  <a:stretch>
                    <a:fillRect/>
                  </a:stretch>
                </p:blipFill>
                <p:spPr bwMode="auto">
                  <a:xfrm>
                    <a:off x="1411" y="2461"/>
                    <a:ext cx="490" cy="735"/>
                  </a:xfrm>
                  <a:prstGeom prst="rect">
                    <a:avLst/>
                  </a:prstGeom>
                  <a:noFill/>
                  <a:ln w="9525">
                    <a:noFill/>
                    <a:miter lim="800000"/>
                    <a:headEnd/>
                    <a:tailEnd/>
                  </a:ln>
                </p:spPr>
              </p:pic>
              <p:pic>
                <p:nvPicPr>
                  <p:cNvPr id="48" name="Picture 88" descr="flow"/>
                  <p:cNvPicPr>
                    <a:picLocks noChangeAspect="1" noChangeArrowheads="1"/>
                  </p:cNvPicPr>
                  <p:nvPr/>
                </p:nvPicPr>
                <p:blipFill>
                  <a:blip r:embed="rId23" cstate="print"/>
                  <a:srcRect/>
                  <a:stretch>
                    <a:fillRect/>
                  </a:stretch>
                </p:blipFill>
                <p:spPr bwMode="auto">
                  <a:xfrm>
                    <a:off x="1295" y="2528"/>
                    <a:ext cx="494" cy="748"/>
                  </a:xfrm>
                  <a:prstGeom prst="rect">
                    <a:avLst/>
                  </a:prstGeom>
                  <a:noFill/>
                  <a:ln w="9525">
                    <a:noFill/>
                    <a:miter lim="800000"/>
                    <a:headEnd/>
                    <a:tailEnd/>
                  </a:ln>
                </p:spPr>
              </p:pic>
            </p:grpSp>
            <p:pic>
              <p:nvPicPr>
                <p:cNvPr id="46" name="Picture 89" descr="aroundarrow"/>
                <p:cNvPicPr>
                  <a:picLocks noChangeAspect="1" noChangeArrowheads="1"/>
                </p:cNvPicPr>
                <p:nvPr/>
              </p:nvPicPr>
              <p:blipFill>
                <a:blip r:embed="rId24" cstate="print"/>
                <a:srcRect/>
                <a:stretch>
                  <a:fillRect/>
                </a:stretch>
              </p:blipFill>
              <p:spPr bwMode="auto">
                <a:xfrm rot="1818758">
                  <a:off x="1315" y="2657"/>
                  <a:ext cx="549" cy="306"/>
                </a:xfrm>
                <a:prstGeom prst="rect">
                  <a:avLst/>
                </a:prstGeom>
                <a:noFill/>
                <a:ln w="9525">
                  <a:noFill/>
                  <a:miter lim="800000"/>
                  <a:headEnd/>
                  <a:tailEnd/>
                </a:ln>
              </p:spPr>
            </p:pic>
          </p:grpSp>
        </p:grpSp>
        <p:sp>
          <p:nvSpPr>
            <p:cNvPr id="41" name="Rectangle 52"/>
            <p:cNvSpPr>
              <a:spLocks noChangeArrowheads="1"/>
            </p:cNvSpPr>
            <p:nvPr/>
          </p:nvSpPr>
          <p:spPr bwMode="auto">
            <a:xfrm>
              <a:off x="1049" y="2704"/>
              <a:ext cx="569" cy="194"/>
            </a:xfrm>
            <a:prstGeom prst="rect">
              <a:avLst/>
            </a:prstGeom>
            <a:noFill/>
            <a:ln w="19050" algn="ctr">
              <a:noFill/>
              <a:miter lim="800000"/>
            </a:ln>
          </p:spPr>
          <p:txBody>
            <a:bodyPr wrap="none">
              <a:spAutoFit/>
            </a:bodyPr>
            <a:lstStyle/>
            <a:p>
              <a:r>
                <a:rPr lang="zh-CN" altLang="en-US" sz="1400" b="1" dirty="0">
                  <a:solidFill>
                    <a:schemeClr val="bg1"/>
                  </a:solidFill>
                  <a:ea typeface="微软雅黑" panose="020B0503020204020204" charset="-122"/>
                </a:rPr>
                <a:t>审计管理</a:t>
              </a:r>
              <a:endParaRPr lang="zh-CN" altLang="en-US" sz="1400" b="1" dirty="0">
                <a:solidFill>
                  <a:schemeClr val="bg1"/>
                </a:solidFill>
                <a:ea typeface="微软雅黑" panose="020B0503020204020204" charset="-122"/>
              </a:endParaRPr>
            </a:p>
          </p:txBody>
        </p:sp>
      </p:grpSp>
      <p:sp>
        <p:nvSpPr>
          <p:cNvPr id="51" name="矩形 50"/>
          <p:cNvSpPr/>
          <p:nvPr/>
        </p:nvSpPr>
        <p:spPr>
          <a:xfrm>
            <a:off x="3722323" y="2708920"/>
            <a:ext cx="2130845" cy="3312368"/>
          </a:xfrm>
          <a:prstGeom prst="rect">
            <a:avLst/>
          </a:prstGeom>
          <a:solidFill>
            <a:srgbClr val="FFB547"/>
          </a:solidFill>
          <a:ln>
            <a:solidFill>
              <a:srgbClr val="FFB547"/>
            </a:solidFill>
          </a:ln>
        </p:spPr>
        <p:style>
          <a:lnRef idx="2">
            <a:schemeClr val="accent1"/>
          </a:lnRef>
          <a:fillRef idx="1">
            <a:schemeClr val="lt1"/>
          </a:fillRef>
          <a:effectRef idx="0">
            <a:schemeClr val="accent1"/>
          </a:effectRef>
          <a:fontRef idx="minor">
            <a:schemeClr val="dk1"/>
          </a:fontRef>
        </p:style>
        <p:txBody>
          <a:bodyPr wrap="square">
            <a:noAutofit/>
          </a:bodyPr>
          <a:lstStyle/>
          <a:p>
            <a:pPr marL="285750" lvl="0" indent="-285750" eaLnBrk="0" fontAlgn="base" hangingPunct="0">
              <a:spcBef>
                <a:spcPct val="0"/>
              </a:spcBef>
              <a:spcAft>
                <a:spcPct val="0"/>
              </a:spcAft>
              <a:buFont typeface="Wingdings" panose="05000000000000000000" pitchFamily="2" charset="2"/>
              <a:buChar char="p"/>
            </a:pPr>
            <a:r>
              <a:rPr lang="zh-CN" altLang="zh-CN" b="1" dirty="0">
                <a:solidFill>
                  <a:schemeClr val="tx2"/>
                </a:solidFill>
                <a:latin typeface="微软雅黑" panose="020B0503020204020204" charset="-122"/>
                <a:ea typeface="微软雅黑" panose="020B0503020204020204" charset="-122"/>
                <a:cs typeface="Times New Roman" panose="02020603050405020304" pitchFamily="18" charset="0"/>
              </a:rPr>
              <a:t>部署</a:t>
            </a:r>
            <a:r>
              <a:rPr lang="zh-CN" altLang="en-US" b="1" dirty="0">
                <a:solidFill>
                  <a:schemeClr val="tx2"/>
                </a:solidFill>
                <a:latin typeface="微软雅黑" panose="020B0503020204020204" charset="-122"/>
                <a:ea typeface="微软雅黑" panose="020B0503020204020204" charset="-122"/>
                <a:cs typeface="Times New Roman" panose="02020603050405020304" pitchFamily="18" charset="0"/>
              </a:rPr>
              <a:t>过程管理</a:t>
            </a:r>
            <a:r>
              <a:rPr lang="zh-CN" altLang="zh-CN" dirty="0">
                <a:solidFill>
                  <a:schemeClr val="tx2"/>
                </a:solidFill>
                <a:latin typeface="微软雅黑" panose="020B0503020204020204" charset="-122"/>
                <a:ea typeface="微软雅黑" panose="020B0503020204020204" charset="-122"/>
                <a:cs typeface="Times New Roman" panose="02020603050405020304" pitchFamily="18" charset="0"/>
              </a:rPr>
              <a:t>：</a:t>
            </a:r>
            <a:r>
              <a:rPr lang="zh-CN"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对接口服务的部署介质、部署时间、部署</a:t>
            </a: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历史</a:t>
            </a:r>
            <a:r>
              <a:rPr lang="zh-CN"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对比等进行管理；</a:t>
            </a:r>
            <a:endPar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p"/>
            </a:pP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提供手工和自动化脚本部署等多种方式。</a:t>
            </a:r>
            <a:endParaRPr lang="zh-CN" altLang="zh-CN" sz="1000" dirty="0">
              <a:solidFill>
                <a:schemeClr val="tx2"/>
              </a:solidFill>
              <a:latin typeface="微软雅黑" panose="020B0503020204020204" charset="-122"/>
              <a:ea typeface="微软雅黑" panose="020B0503020204020204" charset="-122"/>
              <a:cs typeface="宋体" panose="02010600030101010101" pitchFamily="2" charset="-122"/>
            </a:endParaRPr>
          </a:p>
        </p:txBody>
      </p:sp>
      <p:sp>
        <p:nvSpPr>
          <p:cNvPr id="52" name="矩形 51"/>
          <p:cNvSpPr/>
          <p:nvPr/>
        </p:nvSpPr>
        <p:spPr>
          <a:xfrm>
            <a:off x="5979254" y="2708920"/>
            <a:ext cx="2059823" cy="3312368"/>
          </a:xfrm>
          <a:prstGeom prst="rect">
            <a:avLst/>
          </a:prstGeom>
          <a:solidFill>
            <a:schemeClr val="tx2">
              <a:lumMod val="40000"/>
              <a:lumOff val="60000"/>
            </a:schemeClr>
          </a:solidFill>
          <a:ln>
            <a:solidFill>
              <a:schemeClr val="tx2">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pPr marL="285750" lvl="0" indent="-285750" eaLnBrk="0" fontAlgn="base" hangingPunct="0">
              <a:spcBef>
                <a:spcPct val="0"/>
              </a:spcBef>
              <a:spcAft>
                <a:spcPct val="0"/>
              </a:spcAft>
              <a:buFont typeface="Wingdings" panose="05000000000000000000" pitchFamily="2" charset="2"/>
              <a:buChar char="p"/>
            </a:pPr>
            <a:r>
              <a:rPr lang="zh-CN" altLang="zh-CN" b="1" dirty="0">
                <a:solidFill>
                  <a:schemeClr val="tx2"/>
                </a:solidFill>
                <a:latin typeface="微软雅黑" panose="020B0503020204020204" charset="-122"/>
                <a:ea typeface="微软雅黑" panose="020B0503020204020204" charset="-122"/>
                <a:cs typeface="Times New Roman" panose="02020603050405020304" pitchFamily="18" charset="0"/>
              </a:rPr>
              <a:t>统计</a:t>
            </a:r>
            <a:r>
              <a:rPr lang="zh-CN" altLang="zh-CN" dirty="0">
                <a:solidFill>
                  <a:schemeClr val="tx2"/>
                </a:solidFill>
                <a:latin typeface="微软雅黑" panose="020B0503020204020204" charset="-122"/>
                <a:ea typeface="微软雅黑" panose="020B0503020204020204" charset="-122"/>
                <a:cs typeface="Times New Roman" panose="02020603050405020304" pitchFamily="18" charset="0"/>
              </a:rPr>
              <a:t>：</a:t>
            </a:r>
            <a:r>
              <a:rPr lang="zh-CN"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对服务消费者和服务提供者之间请求量进行数量统计</a:t>
            </a: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a:t>
            </a:r>
            <a:endPar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p"/>
            </a:pP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对服务运行期状况进行有效的管理和监控</a:t>
            </a:r>
            <a:r>
              <a:rPr lang="zh-CN"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a:t>
            </a:r>
            <a:endParaRPr lang="en-US" altLang="zh-CN" sz="1000" dirty="0">
              <a:solidFill>
                <a:schemeClr val="tx2"/>
              </a:solidFill>
              <a:latin typeface="微软雅黑" panose="020B0503020204020204" charset="-122"/>
              <a:ea typeface="微软雅黑" panose="020B0503020204020204" charset="-122"/>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p"/>
            </a:pP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提供多种手段对异常调用情况进行分析，协助业务系统进行故障定位。</a:t>
            </a:r>
            <a:endPar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endParaRPr>
          </a:p>
        </p:txBody>
      </p:sp>
      <p:sp>
        <p:nvSpPr>
          <p:cNvPr id="53" name="矩形 52"/>
          <p:cNvSpPr/>
          <p:nvPr/>
        </p:nvSpPr>
        <p:spPr>
          <a:xfrm>
            <a:off x="8229770" y="2708920"/>
            <a:ext cx="2042694" cy="3312368"/>
          </a:xfrm>
          <a:prstGeom prst="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pPr marL="285750" indent="-285750" eaLnBrk="0" fontAlgn="base" hangingPunct="0">
              <a:spcBef>
                <a:spcPct val="0"/>
              </a:spcBef>
              <a:spcAft>
                <a:spcPct val="0"/>
              </a:spcAft>
              <a:buFont typeface="Wingdings" panose="05000000000000000000" pitchFamily="2" charset="2"/>
              <a:buChar char="p"/>
            </a:pPr>
            <a:r>
              <a:rPr lang="zh-CN" altLang="zh-CN" b="1" dirty="0">
                <a:solidFill>
                  <a:schemeClr val="tx2"/>
                </a:solidFill>
                <a:latin typeface="微软雅黑" panose="020B0503020204020204" charset="-122"/>
                <a:ea typeface="微软雅黑" panose="020B0503020204020204" charset="-122"/>
                <a:cs typeface="Times New Roman" panose="02020603050405020304" pitchFamily="18" charset="0"/>
              </a:rPr>
              <a:t>审计</a:t>
            </a:r>
            <a:r>
              <a:rPr lang="zh-CN" altLang="zh-CN" dirty="0">
                <a:solidFill>
                  <a:schemeClr val="tx2"/>
                </a:solidFill>
                <a:latin typeface="微软雅黑" panose="020B0503020204020204" charset="-122"/>
                <a:ea typeface="微软雅黑" panose="020B0503020204020204" charset="-122"/>
                <a:cs typeface="Times New Roman" panose="02020603050405020304" pitchFamily="18" charset="0"/>
              </a:rPr>
              <a:t>：</a:t>
            </a:r>
            <a:r>
              <a:rPr lang="zh-CN"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根据服务消费者和服务提供者之间的请求报文、调用关系、主机</a:t>
            </a:r>
            <a:r>
              <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IP</a:t>
            </a: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等信息进行规范性审计，提供手段对开发商进行有效管理；</a:t>
            </a:r>
            <a:endPar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p"/>
            </a:pP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提供违规调用信息展示功能。</a:t>
            </a:r>
            <a:endParaRPr lang="zh-CN" altLang="en-US" sz="2400" dirty="0">
              <a:solidFill>
                <a:schemeClr val="tx2"/>
              </a:solidFill>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63254" y="1023820"/>
            <a:ext cx="3980740" cy="646331"/>
          </a:xfrm>
          <a:prstGeom prst="rect">
            <a:avLst/>
          </a:prstGeom>
          <a:noFill/>
        </p:spPr>
        <p:txBody>
          <a:bodyPr wrap="square" rtlCol="0">
            <a:spAutoFit/>
          </a:bodyPr>
          <a:lstStyle>
            <a:defPPr>
              <a:defRPr lang="zh-CN"/>
            </a:defPPr>
            <a:lvl1pPr algn="ctr">
              <a:defRPr sz="5400">
                <a:solidFill>
                  <a:schemeClr val="bg1"/>
                </a:solidFill>
                <a:latin typeface="华文细黑" panose="02010600040101010101" pitchFamily="2" charset="-122"/>
                <a:ea typeface="华文细黑" panose="02010600040101010101" pitchFamily="2" charset="-122"/>
              </a:defRPr>
            </a:lvl1pPr>
          </a:lstStyle>
          <a:p>
            <a:r>
              <a:rPr lang="en-US" altLang="zh-CN" sz="3600" dirty="0">
                <a:latin typeface="HYQiHei 55S" charset="-122"/>
                <a:ea typeface="HYQiHei 55S" charset="-122"/>
                <a:cs typeface="HYQiHei 55S" charset="-122"/>
              </a:rPr>
              <a:t>CONTENTS</a:t>
            </a:r>
            <a:endParaRPr lang="zh-CN" altLang="en-US" sz="3600" dirty="0">
              <a:latin typeface="HYQiHei 55S" charset="-122"/>
              <a:ea typeface="HYQiHei 55S" charset="-122"/>
              <a:cs typeface="HYQiHei 55S" charset="-122"/>
            </a:endParaRPr>
          </a:p>
        </p:txBody>
      </p:sp>
      <p:cxnSp>
        <p:nvCxnSpPr>
          <p:cNvPr id="6" name="直接连接符 38"/>
          <p:cNvCxnSpPr/>
          <p:nvPr/>
        </p:nvCxnSpPr>
        <p:spPr>
          <a:xfrm>
            <a:off x="5706053" y="1734412"/>
            <a:ext cx="2526807" cy="0"/>
          </a:xfrm>
          <a:prstGeom prst="line">
            <a:avLst/>
          </a:prstGeom>
          <a:noFill/>
          <a:ln w="6350" cap="flat" cmpd="sng" algn="ctr">
            <a:gradFill>
              <a:gsLst>
                <a:gs pos="0">
                  <a:schemeClr val="bg1">
                    <a:alpha val="0"/>
                  </a:schemeClr>
                </a:gs>
                <a:gs pos="47000">
                  <a:schemeClr val="bg1"/>
                </a:gs>
                <a:gs pos="98000">
                  <a:schemeClr val="bg1">
                    <a:alpha val="0"/>
                  </a:schemeClr>
                </a:gs>
              </a:gsLst>
              <a:lin ang="0" scaled="0"/>
            </a:gradFill>
            <a:prstDash val="solid"/>
            <a:miter lim="800000"/>
          </a:ln>
          <a:effectLst/>
        </p:spPr>
      </p:cxnSp>
      <p:grpSp>
        <p:nvGrpSpPr>
          <p:cNvPr id="3" name="组合 2"/>
          <p:cNvGrpSpPr/>
          <p:nvPr/>
        </p:nvGrpSpPr>
        <p:grpSpPr>
          <a:xfrm>
            <a:off x="1422230" y="2598130"/>
            <a:ext cx="2746589" cy="2603061"/>
            <a:chOff x="1436379" y="2598130"/>
            <a:chExt cx="2746589" cy="2603061"/>
          </a:xfrm>
        </p:grpSpPr>
        <p:sp>
          <p:nvSpPr>
            <p:cNvPr id="15" name="三角形 37"/>
            <p:cNvSpPr/>
            <p:nvPr/>
          </p:nvSpPr>
          <p:spPr>
            <a:xfrm rot="10800000">
              <a:off x="2720093" y="2598130"/>
              <a:ext cx="294713" cy="200200"/>
            </a:xfrm>
            <a:prstGeom prst="triangle">
              <a:avLst/>
            </a:prstGeom>
            <a:solidFill>
              <a:srgbClr val="FFDA00"/>
            </a:solidFill>
            <a:ln w="12700" cap="flat" cmpd="sng" algn="ctr">
              <a:solidFill>
                <a:srgbClr val="FFDA00"/>
              </a:solidFill>
              <a:prstDash val="solid"/>
              <a:miter lim="800000"/>
            </a:ln>
            <a:effectLst/>
          </p:spPr>
          <p:txBody>
            <a:bodyPr rtlCol="0" anchor="ctr"/>
            <a:lstStyle/>
            <a:p>
              <a:pPr algn="ctr" defTabSz="914400">
                <a:defRPr/>
              </a:pPr>
              <a:endParaRPr kumimoji="1" lang="zh-CN" altLang="en-US" kern="0">
                <a:solidFill>
                  <a:prstClr val="white"/>
                </a:solidFill>
                <a:latin typeface="Calibri" panose="020F0502020204030204"/>
                <a:ea typeface="宋体" panose="02010600030101010101" pitchFamily="2" charset="-122"/>
              </a:endParaRPr>
            </a:p>
          </p:txBody>
        </p:sp>
        <p:sp>
          <p:nvSpPr>
            <p:cNvPr id="78" name="文本框 77"/>
            <p:cNvSpPr txBox="1"/>
            <p:nvPr/>
          </p:nvSpPr>
          <p:spPr>
            <a:xfrm>
              <a:off x="1436379" y="4370194"/>
              <a:ext cx="2746589" cy="830997"/>
            </a:xfrm>
            <a:prstGeom prst="rect">
              <a:avLst/>
            </a:prstGeom>
            <a:noFill/>
          </p:spPr>
          <p:txBody>
            <a:bodyPr wrap="square" rtlCol="0">
              <a:spAutoFit/>
            </a:bodyPr>
            <a:lstStyle/>
            <a:p>
              <a:pPr algn="ctr"/>
              <a:r>
                <a:rPr lang="en-US" altLang="zh-CN" sz="2400" b="1" dirty="0">
                  <a:solidFill>
                    <a:srgbClr val="FFDA00"/>
                  </a:solidFill>
                  <a:latin typeface="微软雅黑" panose="020B0503020204020204" charset="-122"/>
                  <a:ea typeface="微软雅黑" panose="020B0503020204020204" charset="-122"/>
                  <a:cs typeface="HYQiHei 55S" charset="-122"/>
                </a:rPr>
                <a:t>ESB</a:t>
              </a:r>
              <a:r>
                <a:rPr lang="zh-CN" altLang="en-US" sz="2400" b="1" dirty="0">
                  <a:solidFill>
                    <a:srgbClr val="FFDA00"/>
                  </a:solidFill>
                  <a:latin typeface="微软雅黑" panose="020B0503020204020204" charset="-122"/>
                  <a:ea typeface="微软雅黑" panose="020B0503020204020204" charset="-122"/>
                  <a:cs typeface="HYQiHei 55S" charset="-122"/>
                </a:rPr>
                <a:t>项目</a:t>
              </a:r>
              <a:endParaRPr lang="en-US" altLang="zh-CN" sz="2400" b="1" dirty="0">
                <a:solidFill>
                  <a:srgbClr val="FFDA00"/>
                </a:solidFill>
                <a:latin typeface="微软雅黑" panose="020B0503020204020204" charset="-122"/>
                <a:ea typeface="微软雅黑" panose="020B0503020204020204" charset="-122"/>
                <a:cs typeface="HYQiHei 55S" charset="-122"/>
              </a:endParaRPr>
            </a:p>
            <a:p>
              <a:pPr algn="ctr"/>
              <a:r>
                <a:rPr lang="zh-CN" altLang="en-US" sz="2400" b="1" dirty="0">
                  <a:solidFill>
                    <a:srgbClr val="FFDA00"/>
                  </a:solidFill>
                  <a:latin typeface="微软雅黑" panose="020B0503020204020204" charset="-122"/>
                  <a:ea typeface="微软雅黑" panose="020B0503020204020204" charset="-122"/>
                  <a:cs typeface="HYQiHei 55S" charset="-122"/>
                </a:rPr>
                <a:t>建设背景</a:t>
              </a:r>
              <a:endParaRPr lang="ja-JP" altLang="en-US" sz="2400" b="1" dirty="0">
                <a:solidFill>
                  <a:srgbClr val="FFDA00"/>
                </a:solidFill>
                <a:latin typeface="微软雅黑" panose="020B0503020204020204" charset="-122"/>
                <a:ea typeface="微软雅黑" panose="020B0503020204020204" charset="-122"/>
                <a:cs typeface="HYQiHei 55S" charset="-122"/>
              </a:endParaRPr>
            </a:p>
          </p:txBody>
        </p:sp>
        <p:grpSp>
          <p:nvGrpSpPr>
            <p:cNvPr id="2" name="组 1"/>
            <p:cNvGrpSpPr/>
            <p:nvPr/>
          </p:nvGrpSpPr>
          <p:grpSpPr>
            <a:xfrm>
              <a:off x="2090269" y="3025590"/>
              <a:ext cx="1615472" cy="1037662"/>
              <a:chOff x="3687855" y="3369905"/>
              <a:chExt cx="878339" cy="564183"/>
            </a:xfrm>
          </p:grpSpPr>
          <p:sp>
            <p:nvSpPr>
              <p:cNvPr id="79" name="矩形 78"/>
              <p:cNvSpPr/>
              <p:nvPr/>
            </p:nvSpPr>
            <p:spPr>
              <a:xfrm>
                <a:off x="3809478" y="3369905"/>
                <a:ext cx="576606" cy="564183"/>
              </a:xfrm>
              <a:prstGeom prst="rect">
                <a:avLst/>
              </a:prstGeom>
              <a:noFill/>
              <a:ln w="12700" cap="flat" cmpd="sng" algn="ctr">
                <a:solidFill>
                  <a:srgbClr val="FFDA00">
                    <a:alpha val="80000"/>
                  </a:srgbClr>
                </a:solidFill>
                <a:prstDash val="solid"/>
                <a:miter lim="800000"/>
              </a:ln>
              <a:effectLst/>
            </p:spPr>
            <p:txBody>
              <a:bodyPr rtlCol="0" anchor="ctr"/>
              <a:lstStyle/>
              <a:p>
                <a:pPr algn="ctr">
                  <a:defRPr/>
                </a:pPr>
                <a:endParaRPr lang="zh-CN" altLang="en-US" sz="1600" kern="0">
                  <a:solidFill>
                    <a:srgbClr val="FFDA00"/>
                  </a:solidFill>
                  <a:latin typeface="Calibri" panose="020F0502020204030204"/>
                  <a:ea typeface="宋体" panose="02010600030101010101" pitchFamily="2" charset="-122"/>
                </a:endParaRPr>
              </a:p>
            </p:txBody>
          </p:sp>
          <p:sp>
            <p:nvSpPr>
              <p:cNvPr id="80" name="文本框 79"/>
              <p:cNvSpPr txBox="1"/>
              <p:nvPr/>
            </p:nvSpPr>
            <p:spPr>
              <a:xfrm>
                <a:off x="3687855" y="3409613"/>
                <a:ext cx="878339" cy="451818"/>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4800" dirty="0">
                    <a:solidFill>
                      <a:srgbClr val="FFDA00"/>
                    </a:solidFill>
                    <a:latin typeface="HYQiHei 55S" charset="-122"/>
                    <a:ea typeface="HYQiHei 55S" charset="-122"/>
                    <a:cs typeface="HYQiHei 55S" charset="-122"/>
                  </a:rPr>
                  <a:t>01</a:t>
                </a:r>
                <a:endParaRPr lang="zh-CN" altLang="en-US" sz="4800" dirty="0">
                  <a:solidFill>
                    <a:srgbClr val="FFDA00"/>
                  </a:solidFill>
                  <a:latin typeface="HYQiHei 55S" charset="-122"/>
                  <a:ea typeface="HYQiHei 55S" charset="-122"/>
                  <a:cs typeface="HYQiHei 55S" charset="-122"/>
                </a:endParaRPr>
              </a:p>
            </p:txBody>
          </p:sp>
        </p:grpSp>
      </p:grpSp>
      <p:grpSp>
        <p:nvGrpSpPr>
          <p:cNvPr id="83" name="组合 82"/>
          <p:cNvGrpSpPr/>
          <p:nvPr/>
        </p:nvGrpSpPr>
        <p:grpSpPr>
          <a:xfrm>
            <a:off x="3577325" y="3262329"/>
            <a:ext cx="2746589" cy="1802240"/>
            <a:chOff x="9361491" y="3043723"/>
            <a:chExt cx="2746589" cy="1802240"/>
          </a:xfrm>
        </p:grpSpPr>
        <p:grpSp>
          <p:nvGrpSpPr>
            <p:cNvPr id="84" name="组合 83"/>
            <p:cNvGrpSpPr/>
            <p:nvPr/>
          </p:nvGrpSpPr>
          <p:grpSpPr>
            <a:xfrm>
              <a:off x="9646721" y="3331115"/>
              <a:ext cx="430685" cy="46823"/>
              <a:chOff x="9263890" y="3331115"/>
              <a:chExt cx="430685" cy="46823"/>
            </a:xfrm>
          </p:grpSpPr>
          <p:sp>
            <p:nvSpPr>
              <p:cNvPr id="89" name="椭圆 88"/>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0" name="椭圆 89"/>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1" name="椭圆 90"/>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2" name="椭圆 91"/>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3" name="椭圆 92"/>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4" name="椭圆 93"/>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85" name="组合 84"/>
            <p:cNvGrpSpPr/>
            <p:nvPr/>
          </p:nvGrpSpPr>
          <p:grpSpPr>
            <a:xfrm>
              <a:off x="9361491" y="3043723"/>
              <a:ext cx="2746589" cy="1802240"/>
              <a:chOff x="4687784" y="3025948"/>
              <a:chExt cx="2687410" cy="1802240"/>
            </a:xfrm>
          </p:grpSpPr>
          <p:sp>
            <p:nvSpPr>
              <p:cNvPr id="86" name="文本框 85"/>
              <p:cNvSpPr txBox="1"/>
              <p:nvPr/>
            </p:nvSpPr>
            <p:spPr>
              <a:xfrm>
                <a:off x="4687784" y="4181857"/>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r>
                  <a:rPr lang="zh-CN" altLang="en-US" dirty="0">
                    <a:solidFill>
                      <a:schemeClr val="bg1"/>
                    </a:solidFill>
                    <a:latin typeface="微软雅黑" panose="020B0503020204020204" charset="-122"/>
                    <a:ea typeface="微软雅黑" panose="020B0503020204020204" charset="-122"/>
                    <a:cs typeface="HYQiHei 55S" charset="-122"/>
                  </a:rPr>
                  <a:t>项目</a:t>
                </a:r>
                <a:endParaRPr lang="en-US" altLang="zh-CN" dirty="0">
                  <a:solidFill>
                    <a:schemeClr val="bg1"/>
                  </a:solidFill>
                  <a:latin typeface="微软雅黑" panose="020B0503020204020204" charset="-122"/>
                  <a:ea typeface="微软雅黑" panose="020B0503020204020204" charset="-122"/>
                  <a:cs typeface="HYQiHei 55S" charset="-122"/>
                </a:endParaRPr>
              </a:p>
              <a:p>
                <a:pPr algn="ctr"/>
                <a:r>
                  <a:rPr lang="zh-CN" altLang="en-US" dirty="0">
                    <a:solidFill>
                      <a:schemeClr val="bg1"/>
                    </a:solidFill>
                    <a:latin typeface="微软雅黑" panose="020B0503020204020204" charset="-122"/>
                    <a:ea typeface="微软雅黑" panose="020B0503020204020204" charset="-122"/>
                    <a:cs typeface="HYQiHei 55S" charset="-122"/>
                  </a:rPr>
                  <a:t>建设方案</a:t>
                </a:r>
                <a:endParaRPr lang="en-US" altLang="zh-CN" dirty="0">
                  <a:solidFill>
                    <a:schemeClr val="bg1"/>
                  </a:solidFill>
                  <a:latin typeface="微软雅黑" panose="020B0503020204020204" charset="-122"/>
                  <a:ea typeface="微软雅黑" panose="020B0503020204020204" charset="-122"/>
                  <a:cs typeface="HYQiHei 55S" charset="-122"/>
                </a:endParaRPr>
              </a:p>
            </p:txBody>
          </p:sp>
          <p:sp>
            <p:nvSpPr>
              <p:cNvPr id="87" name="矩形 86"/>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88" name="文本框 87"/>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02</a:t>
                </a:r>
                <a:endParaRPr lang="zh-CN" altLang="en-US" sz="2800" dirty="0">
                  <a:solidFill>
                    <a:schemeClr val="bg1"/>
                  </a:solidFill>
                  <a:latin typeface="HYQiHei 55S" charset="-122"/>
                  <a:ea typeface="HYQiHei 55S" charset="-122"/>
                  <a:cs typeface="HYQiHei 55S" charset="-122"/>
                </a:endParaRPr>
              </a:p>
            </p:txBody>
          </p:sp>
        </p:grpSp>
      </p:grpSp>
      <p:grpSp>
        <p:nvGrpSpPr>
          <p:cNvPr id="107" name="组合 106"/>
          <p:cNvGrpSpPr/>
          <p:nvPr/>
        </p:nvGrpSpPr>
        <p:grpSpPr>
          <a:xfrm>
            <a:off x="5687817" y="3262329"/>
            <a:ext cx="2746589" cy="1815775"/>
            <a:chOff x="9536711" y="3043723"/>
            <a:chExt cx="2746589" cy="1815775"/>
          </a:xfrm>
        </p:grpSpPr>
        <p:grpSp>
          <p:nvGrpSpPr>
            <p:cNvPr id="108" name="组合 107"/>
            <p:cNvGrpSpPr/>
            <p:nvPr/>
          </p:nvGrpSpPr>
          <p:grpSpPr>
            <a:xfrm>
              <a:off x="9646721" y="3331115"/>
              <a:ext cx="430685" cy="46823"/>
              <a:chOff x="9263890" y="3331115"/>
              <a:chExt cx="430685" cy="46823"/>
            </a:xfrm>
          </p:grpSpPr>
          <p:sp>
            <p:nvSpPr>
              <p:cNvPr id="113" name="椭圆 112"/>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4" name="椭圆 113"/>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5" name="椭圆 114"/>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6" name="椭圆 115"/>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7" name="椭圆 116"/>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8" name="椭圆 117"/>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109" name="组合 108"/>
            <p:cNvGrpSpPr/>
            <p:nvPr/>
          </p:nvGrpSpPr>
          <p:grpSpPr>
            <a:xfrm>
              <a:off x="9536711" y="3043723"/>
              <a:ext cx="2746589" cy="1815775"/>
              <a:chOff x="4859228" y="3025948"/>
              <a:chExt cx="2687410" cy="1815775"/>
            </a:xfrm>
          </p:grpSpPr>
          <p:sp>
            <p:nvSpPr>
              <p:cNvPr id="110" name="文本框 109"/>
              <p:cNvSpPr txBox="1"/>
              <p:nvPr/>
            </p:nvSpPr>
            <p:spPr>
              <a:xfrm>
                <a:off x="4859228" y="4195392"/>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endParaRPr lang="en-US" altLang="zh-CN" dirty="0">
                  <a:solidFill>
                    <a:schemeClr val="bg1"/>
                  </a:solidFill>
                  <a:latin typeface="微软雅黑" panose="020B0503020204020204" charset="-122"/>
                  <a:ea typeface="微软雅黑" panose="020B0503020204020204" charset="-122"/>
                  <a:cs typeface="HYQiHei 55S" charset="-122"/>
                </a:endParaRPr>
              </a:p>
              <a:p>
                <a:pPr algn="ctr"/>
                <a:r>
                  <a:rPr lang="zh-CN" altLang="en-US" dirty="0">
                    <a:solidFill>
                      <a:schemeClr val="bg1"/>
                    </a:solidFill>
                    <a:latin typeface="微软雅黑" panose="020B0503020204020204" charset="-122"/>
                    <a:ea typeface="微软雅黑" panose="020B0503020204020204" charset="-122"/>
                    <a:cs typeface="HYQiHei 55S" charset="-122"/>
                  </a:rPr>
                  <a:t>产品介绍</a:t>
                </a:r>
                <a:endParaRPr lang="en-US" altLang="zh-CN" dirty="0">
                  <a:solidFill>
                    <a:schemeClr val="bg1"/>
                  </a:solidFill>
                  <a:latin typeface="微软雅黑" panose="020B0503020204020204" charset="-122"/>
                  <a:ea typeface="微软雅黑" panose="020B0503020204020204" charset="-122"/>
                  <a:cs typeface="HYQiHei 55S" charset="-122"/>
                </a:endParaRPr>
              </a:p>
            </p:txBody>
          </p:sp>
          <p:sp>
            <p:nvSpPr>
              <p:cNvPr id="111" name="矩形 110"/>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112" name="文本框 111"/>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03</a:t>
                </a:r>
                <a:endParaRPr lang="zh-CN" altLang="en-US" sz="2800" dirty="0">
                  <a:solidFill>
                    <a:schemeClr val="bg1"/>
                  </a:solidFill>
                  <a:latin typeface="HYQiHei 55S" charset="-122"/>
                  <a:ea typeface="HYQiHei 55S" charset="-122"/>
                  <a:cs typeface="HYQiHei 55S" charset="-122"/>
                </a:endParaRPr>
              </a:p>
            </p:txBody>
          </p:sp>
        </p:grpSp>
      </p:grpSp>
      <p:grpSp>
        <p:nvGrpSpPr>
          <p:cNvPr id="33" name="组合 32"/>
          <p:cNvGrpSpPr/>
          <p:nvPr/>
        </p:nvGrpSpPr>
        <p:grpSpPr>
          <a:xfrm>
            <a:off x="7622360" y="3262329"/>
            <a:ext cx="2746589" cy="1815775"/>
            <a:chOff x="9465921" y="3043723"/>
            <a:chExt cx="2746589" cy="1815775"/>
          </a:xfrm>
        </p:grpSpPr>
        <p:grpSp>
          <p:nvGrpSpPr>
            <p:cNvPr id="34" name="组合 33"/>
            <p:cNvGrpSpPr/>
            <p:nvPr/>
          </p:nvGrpSpPr>
          <p:grpSpPr>
            <a:xfrm>
              <a:off x="9646721" y="3331115"/>
              <a:ext cx="430685" cy="46823"/>
              <a:chOff x="9263890" y="3331115"/>
              <a:chExt cx="430685" cy="46823"/>
            </a:xfrm>
          </p:grpSpPr>
          <p:sp>
            <p:nvSpPr>
              <p:cNvPr id="39" name="椭圆 38"/>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0" name="椭圆 39"/>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1" name="椭圆 40"/>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2" name="椭圆 41"/>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3" name="椭圆 42"/>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4" name="椭圆 43"/>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35" name="组合 34"/>
            <p:cNvGrpSpPr/>
            <p:nvPr/>
          </p:nvGrpSpPr>
          <p:grpSpPr>
            <a:xfrm>
              <a:off x="9465921" y="3043723"/>
              <a:ext cx="2746589" cy="1815775"/>
              <a:chOff x="4789964" y="3025948"/>
              <a:chExt cx="2687410" cy="1815775"/>
            </a:xfrm>
          </p:grpSpPr>
          <p:sp>
            <p:nvSpPr>
              <p:cNvPr id="36" name="文本框 35"/>
              <p:cNvSpPr txBox="1"/>
              <p:nvPr/>
            </p:nvSpPr>
            <p:spPr>
              <a:xfrm>
                <a:off x="4789964" y="4195392"/>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r>
                  <a:rPr lang="zh-CN" altLang="en-US" dirty="0">
                    <a:solidFill>
                      <a:schemeClr val="bg1"/>
                    </a:solidFill>
                    <a:latin typeface="微软雅黑" panose="020B0503020204020204" charset="-122"/>
                    <a:ea typeface="微软雅黑" panose="020B0503020204020204" charset="-122"/>
                    <a:cs typeface="HYQiHei 55S" charset="-122"/>
                  </a:rPr>
                  <a:t>项目</a:t>
                </a:r>
                <a:endParaRPr lang="en-US" altLang="zh-CN" dirty="0">
                  <a:solidFill>
                    <a:schemeClr val="bg1"/>
                  </a:solidFill>
                  <a:latin typeface="微软雅黑" panose="020B0503020204020204" charset="-122"/>
                  <a:ea typeface="微软雅黑" panose="020B0503020204020204" charset="-122"/>
                  <a:cs typeface="HYQiHei 55S" charset="-122"/>
                </a:endParaRPr>
              </a:p>
              <a:p>
                <a:pPr algn="ctr"/>
                <a:r>
                  <a:rPr lang="zh-CN" altLang="en-US" dirty="0">
                    <a:solidFill>
                      <a:schemeClr val="bg1"/>
                    </a:solidFill>
                    <a:latin typeface="微软雅黑" panose="020B0503020204020204" charset="-122"/>
                    <a:ea typeface="微软雅黑" panose="020B0503020204020204" charset="-122"/>
                    <a:cs typeface="HYQiHei 55S" charset="-122"/>
                  </a:rPr>
                  <a:t>案例分享</a:t>
                </a:r>
                <a:endParaRPr lang="zh-CN" altLang="en-US" dirty="0">
                  <a:solidFill>
                    <a:schemeClr val="bg1"/>
                  </a:solidFill>
                  <a:latin typeface="微软雅黑" panose="020B0503020204020204" charset="-122"/>
                  <a:ea typeface="微软雅黑" panose="020B0503020204020204" charset="-122"/>
                  <a:cs typeface="HYQiHei 55S" charset="-122"/>
                </a:endParaRPr>
              </a:p>
            </p:txBody>
          </p:sp>
          <p:sp>
            <p:nvSpPr>
              <p:cNvPr id="37" name="矩形 36"/>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38" name="文本框 37"/>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04</a:t>
                </a:r>
                <a:endParaRPr lang="zh-CN" altLang="en-US" sz="2800" dirty="0">
                  <a:solidFill>
                    <a:schemeClr val="bg1"/>
                  </a:solidFill>
                  <a:latin typeface="HYQiHei 55S" charset="-122"/>
                  <a:ea typeface="HYQiHei 55S" charset="-122"/>
                  <a:cs typeface="HYQiHei 55S"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120073"/>
            <a:ext cx="10515600" cy="637505"/>
          </a:xfrm>
        </p:spPr>
        <p:txBody>
          <a:bodyPr>
            <a:normAutofit fontScale="90000"/>
          </a:bodyPr>
          <a:lstStyle/>
          <a:p>
            <a:r>
              <a:rPr lang="zh-CN" altLang="en-US" dirty="0">
                <a:latin typeface="微软雅黑" panose="020B0503020204020204" charset="-122"/>
                <a:ea typeface="微软雅黑" panose="020B0503020204020204" charset="-122"/>
              </a:rPr>
              <a:t>管理体系：</a:t>
            </a:r>
            <a:r>
              <a:rPr lang="zh-CN" altLang="en-US" dirty="0"/>
              <a:t>接口服务度量加强对关键服务的监控能力</a:t>
            </a:r>
            <a:endParaRPr lang="zh-CN" altLang="en-US" dirty="0"/>
          </a:p>
        </p:txBody>
      </p:sp>
      <p:sp>
        <p:nvSpPr>
          <p:cNvPr id="3" name="矩形 2"/>
          <p:cNvSpPr/>
          <p:nvPr/>
        </p:nvSpPr>
        <p:spPr>
          <a:xfrm>
            <a:off x="738150" y="1071546"/>
            <a:ext cx="4071966" cy="5316091"/>
          </a:xfrm>
          <a:prstGeom prst="rect">
            <a:avLst/>
          </a:prstGeom>
        </p:spPr>
        <p:style>
          <a:lnRef idx="2">
            <a:schemeClr val="accent1"/>
          </a:lnRef>
          <a:fillRef idx="1">
            <a:schemeClr val="lt1"/>
          </a:fillRef>
          <a:effectRef idx="0">
            <a:schemeClr val="accent1"/>
          </a:effectRef>
          <a:fontRef idx="minor">
            <a:schemeClr val="dk1"/>
          </a:fontRef>
        </p:style>
        <p:txBody>
          <a:bodyPr wrap="square">
            <a:noAutofit/>
          </a:bodyPr>
          <a:lstStyle/>
          <a:p>
            <a:pPr>
              <a:lnSpc>
                <a:spcPct val="150000"/>
              </a:lnSpc>
              <a:buClr>
                <a:srgbClr val="C00000"/>
              </a:buClr>
            </a:pPr>
            <a:r>
              <a:rPr lang="zh-CN" altLang="en-US" b="1" dirty="0">
                <a:solidFill>
                  <a:schemeClr val="tx2">
                    <a:lumMod val="75000"/>
                  </a:schemeClr>
                </a:solidFill>
                <a:latin typeface="微软雅黑" panose="020B0503020204020204" charset="-122"/>
                <a:ea typeface="微软雅黑" panose="020B0503020204020204" charset="-122"/>
              </a:rPr>
              <a:t>根据治理需求设计度量指标</a:t>
            </a:r>
            <a:r>
              <a:rPr lang="zh-CN" altLang="en-US" dirty="0">
                <a:solidFill>
                  <a:schemeClr val="tx2">
                    <a:lumMod val="75000"/>
                  </a:schemeClr>
                </a:solidFill>
                <a:latin typeface="微软雅黑" panose="020B0503020204020204" charset="-122"/>
                <a:ea typeface="微软雅黑" panose="020B0503020204020204" charset="-122"/>
              </a:rPr>
              <a:t>：</a:t>
            </a:r>
            <a:endParaRPr lang="en-US" altLang="zh-CN" dirty="0">
              <a:solidFill>
                <a:schemeClr val="tx2">
                  <a:lumMod val="75000"/>
                </a:schemeClr>
              </a:solidFill>
              <a:latin typeface="微软雅黑" panose="020B0503020204020204" charset="-122"/>
              <a:ea typeface="微软雅黑" panose="020B0503020204020204" charset="-122"/>
            </a:endParaRPr>
          </a:p>
          <a:p>
            <a:pPr marL="285750" indent="-285750">
              <a:lnSpc>
                <a:spcPct val="150000"/>
              </a:lnSpc>
              <a:buClr>
                <a:srgbClr val="C00000"/>
              </a:buClr>
              <a:buFont typeface="Wingdings" panose="05000000000000000000" pitchFamily="2" charset="2"/>
              <a:buChar char="Ø"/>
            </a:pPr>
            <a:r>
              <a:rPr lang="zh-CN" altLang="en-US" sz="1600" dirty="0">
                <a:solidFill>
                  <a:schemeClr val="tx2"/>
                </a:solidFill>
                <a:latin typeface="微软雅黑" panose="020B0503020204020204" charset="-122"/>
                <a:ea typeface="微软雅黑" panose="020B0503020204020204" charset="-122"/>
              </a:rPr>
              <a:t>统计接口响应超时</a:t>
            </a:r>
            <a:endParaRPr lang="zh-CN" altLang="en-US" sz="1600" dirty="0">
              <a:solidFill>
                <a:schemeClr val="tx2"/>
              </a:solidFill>
              <a:latin typeface="微软雅黑" panose="020B0503020204020204" charset="-122"/>
              <a:ea typeface="微软雅黑" panose="020B0503020204020204" charset="-122"/>
            </a:endParaRPr>
          </a:p>
          <a:p>
            <a:pPr marL="285750" indent="-285750">
              <a:lnSpc>
                <a:spcPct val="150000"/>
              </a:lnSpc>
              <a:buClr>
                <a:srgbClr val="C00000"/>
              </a:buClr>
              <a:buFont typeface="Wingdings" panose="05000000000000000000" pitchFamily="2" charset="2"/>
              <a:buChar char="Ø"/>
            </a:pPr>
            <a:r>
              <a:rPr lang="zh-CN" altLang="en-US" sz="1600" dirty="0">
                <a:solidFill>
                  <a:schemeClr val="tx2"/>
                </a:solidFill>
                <a:latin typeface="微软雅黑" panose="020B0503020204020204" charset="-122"/>
                <a:ea typeface="微软雅黑" panose="020B0503020204020204" charset="-122"/>
              </a:rPr>
              <a:t>统计接口响应并发</a:t>
            </a:r>
            <a:endParaRPr lang="zh-CN" altLang="en-US" sz="1600" dirty="0">
              <a:solidFill>
                <a:schemeClr val="tx2"/>
              </a:solidFill>
              <a:latin typeface="微软雅黑" panose="020B0503020204020204" charset="-122"/>
              <a:ea typeface="微软雅黑" panose="020B0503020204020204" charset="-122"/>
            </a:endParaRPr>
          </a:p>
          <a:p>
            <a:pPr marL="285750" indent="-285750">
              <a:lnSpc>
                <a:spcPct val="150000"/>
              </a:lnSpc>
              <a:buClr>
                <a:srgbClr val="C00000"/>
              </a:buClr>
              <a:buFont typeface="Wingdings" panose="05000000000000000000" pitchFamily="2" charset="2"/>
              <a:buChar char="Ø"/>
            </a:pPr>
            <a:r>
              <a:rPr lang="zh-CN" altLang="en-US" sz="1600" dirty="0">
                <a:solidFill>
                  <a:schemeClr val="tx2"/>
                </a:solidFill>
                <a:latin typeface="微软雅黑" panose="020B0503020204020204" charset="-122"/>
                <a:ea typeface="微软雅黑" panose="020B0503020204020204" charset="-122"/>
              </a:rPr>
              <a:t>统计接口平均响应时间</a:t>
            </a:r>
            <a:endParaRPr lang="zh-CN" altLang="en-US" sz="1600" dirty="0">
              <a:solidFill>
                <a:schemeClr val="tx2"/>
              </a:solidFill>
              <a:latin typeface="微软雅黑" panose="020B0503020204020204" charset="-122"/>
              <a:ea typeface="微软雅黑" panose="020B0503020204020204" charset="-122"/>
            </a:endParaRPr>
          </a:p>
          <a:p>
            <a:pPr marL="285750" indent="-285750">
              <a:lnSpc>
                <a:spcPct val="150000"/>
              </a:lnSpc>
              <a:buClr>
                <a:srgbClr val="C00000"/>
              </a:buClr>
              <a:buFont typeface="Wingdings" panose="05000000000000000000" pitchFamily="2" charset="2"/>
              <a:buChar char="Ø"/>
            </a:pPr>
            <a:r>
              <a:rPr lang="zh-CN" altLang="en-US" sz="1600" dirty="0">
                <a:solidFill>
                  <a:schemeClr val="tx2"/>
                </a:solidFill>
                <a:latin typeface="微软雅黑" panose="020B0503020204020204" charset="-122"/>
                <a:ea typeface="微软雅黑" panose="020B0503020204020204" charset="-122"/>
              </a:rPr>
              <a:t>记录接口执行最慢</a:t>
            </a:r>
            <a:r>
              <a:rPr lang="en-US" altLang="zh-CN" sz="1600" dirty="0">
                <a:solidFill>
                  <a:schemeClr val="tx2"/>
                </a:solidFill>
                <a:latin typeface="微软雅黑" panose="020B0503020204020204" charset="-122"/>
                <a:ea typeface="微软雅黑" panose="020B0503020204020204" charset="-122"/>
              </a:rPr>
              <a:t>TOP10</a:t>
            </a:r>
            <a:endParaRPr lang="zh-CN" altLang="en-US" sz="1600" dirty="0">
              <a:solidFill>
                <a:schemeClr val="tx2"/>
              </a:solidFill>
              <a:latin typeface="微软雅黑" panose="020B0503020204020204" charset="-122"/>
              <a:ea typeface="微软雅黑" panose="020B0503020204020204" charset="-122"/>
            </a:endParaRPr>
          </a:p>
          <a:p>
            <a:pPr marL="285750" indent="-285750">
              <a:lnSpc>
                <a:spcPct val="150000"/>
              </a:lnSpc>
              <a:buClr>
                <a:srgbClr val="C00000"/>
              </a:buClr>
              <a:buFont typeface="Wingdings" panose="05000000000000000000" pitchFamily="2" charset="2"/>
              <a:buChar char="Ø"/>
            </a:pPr>
            <a:r>
              <a:rPr lang="zh-CN" altLang="en-US" sz="1600" dirty="0">
                <a:solidFill>
                  <a:schemeClr val="tx2"/>
                </a:solidFill>
                <a:latin typeface="微软雅黑" panose="020B0503020204020204" charset="-122"/>
                <a:ea typeface="微软雅黑" panose="020B0503020204020204" charset="-122"/>
              </a:rPr>
              <a:t>统计应用系统访问</a:t>
            </a:r>
            <a:r>
              <a:rPr lang="en-US" altLang="zh-CN" sz="1600" dirty="0">
                <a:solidFill>
                  <a:schemeClr val="tx2"/>
                </a:solidFill>
                <a:latin typeface="微软雅黑" panose="020B0503020204020204" charset="-122"/>
                <a:ea typeface="微软雅黑" panose="020B0503020204020204" charset="-122"/>
              </a:rPr>
              <a:t>ESB</a:t>
            </a:r>
            <a:r>
              <a:rPr lang="zh-CN" altLang="en-US" sz="1600" dirty="0">
                <a:solidFill>
                  <a:schemeClr val="tx2"/>
                </a:solidFill>
                <a:latin typeface="微软雅黑" panose="020B0503020204020204" charset="-122"/>
                <a:ea typeface="微软雅黑" panose="020B0503020204020204" charset="-122"/>
              </a:rPr>
              <a:t>次数</a:t>
            </a:r>
            <a:endParaRPr lang="zh-CN" altLang="en-US" sz="1600" dirty="0">
              <a:solidFill>
                <a:schemeClr val="tx2"/>
              </a:solidFill>
              <a:latin typeface="微软雅黑" panose="020B0503020204020204" charset="-122"/>
              <a:ea typeface="微软雅黑" panose="020B0503020204020204" charset="-122"/>
            </a:endParaRPr>
          </a:p>
          <a:p>
            <a:pPr marL="285750" indent="-285750">
              <a:lnSpc>
                <a:spcPct val="150000"/>
              </a:lnSpc>
              <a:buClr>
                <a:srgbClr val="C00000"/>
              </a:buClr>
              <a:buFont typeface="Wingdings" panose="05000000000000000000" pitchFamily="2" charset="2"/>
              <a:buChar char="Ø"/>
            </a:pPr>
            <a:r>
              <a:rPr lang="zh-CN" altLang="en-US" sz="1600" dirty="0">
                <a:solidFill>
                  <a:schemeClr val="tx2"/>
                </a:solidFill>
                <a:latin typeface="微软雅黑" panose="020B0503020204020204" charset="-122"/>
                <a:ea typeface="微软雅黑" panose="020B0503020204020204" charset="-122"/>
              </a:rPr>
              <a:t>统计接口被</a:t>
            </a:r>
            <a:r>
              <a:rPr lang="en-US" altLang="zh-CN" sz="1600" dirty="0">
                <a:solidFill>
                  <a:schemeClr val="tx2"/>
                </a:solidFill>
                <a:latin typeface="微软雅黑" panose="020B0503020204020204" charset="-122"/>
                <a:ea typeface="微软雅黑" panose="020B0503020204020204" charset="-122"/>
              </a:rPr>
              <a:t>ESB</a:t>
            </a:r>
            <a:r>
              <a:rPr lang="zh-CN" altLang="en-US" sz="1600" dirty="0">
                <a:solidFill>
                  <a:schemeClr val="tx2"/>
                </a:solidFill>
                <a:latin typeface="微软雅黑" panose="020B0503020204020204" charset="-122"/>
                <a:ea typeface="微软雅黑" panose="020B0503020204020204" charset="-122"/>
              </a:rPr>
              <a:t>访问次数</a:t>
            </a:r>
            <a:endParaRPr lang="zh-CN" altLang="en-US" sz="1600" dirty="0">
              <a:solidFill>
                <a:schemeClr val="tx2"/>
              </a:solidFill>
              <a:latin typeface="微软雅黑" panose="020B0503020204020204" charset="-122"/>
              <a:ea typeface="微软雅黑" panose="020B0503020204020204" charset="-122"/>
            </a:endParaRPr>
          </a:p>
          <a:p>
            <a:pPr marL="285750" indent="-285750">
              <a:lnSpc>
                <a:spcPct val="150000"/>
              </a:lnSpc>
              <a:buClr>
                <a:srgbClr val="C00000"/>
              </a:buClr>
              <a:buFont typeface="Wingdings" panose="05000000000000000000" pitchFamily="2" charset="2"/>
              <a:buChar char="Ø"/>
            </a:pPr>
            <a:r>
              <a:rPr lang="zh-CN" altLang="en-US" sz="1600" dirty="0">
                <a:solidFill>
                  <a:schemeClr val="tx2"/>
                </a:solidFill>
                <a:latin typeface="微软雅黑" panose="020B0503020204020204" charset="-122"/>
                <a:ea typeface="微软雅黑" panose="020B0503020204020204" charset="-122"/>
              </a:rPr>
              <a:t>统计接口访问</a:t>
            </a:r>
            <a:r>
              <a:rPr lang="en-US" altLang="zh-CN" sz="1600" dirty="0">
                <a:solidFill>
                  <a:schemeClr val="tx2"/>
                </a:solidFill>
                <a:latin typeface="微软雅黑" panose="020B0503020204020204" charset="-122"/>
                <a:ea typeface="微软雅黑" panose="020B0503020204020204" charset="-122"/>
              </a:rPr>
              <a:t>ESB</a:t>
            </a:r>
            <a:r>
              <a:rPr lang="zh-CN" altLang="en-US" sz="1600" dirty="0">
                <a:solidFill>
                  <a:schemeClr val="tx2"/>
                </a:solidFill>
                <a:latin typeface="微软雅黑" panose="020B0503020204020204" charset="-122"/>
                <a:ea typeface="微软雅黑" panose="020B0503020204020204" charset="-122"/>
              </a:rPr>
              <a:t>次数</a:t>
            </a:r>
            <a:endParaRPr lang="zh-CN" altLang="en-US" sz="1600" dirty="0">
              <a:solidFill>
                <a:schemeClr val="tx2"/>
              </a:solidFill>
              <a:latin typeface="微软雅黑" panose="020B0503020204020204" charset="-122"/>
              <a:ea typeface="微软雅黑" panose="020B0503020204020204" charset="-122"/>
            </a:endParaRPr>
          </a:p>
          <a:p>
            <a:pPr marL="285750" indent="-285750">
              <a:lnSpc>
                <a:spcPct val="150000"/>
              </a:lnSpc>
              <a:buClr>
                <a:srgbClr val="C00000"/>
              </a:buClr>
              <a:buFont typeface="Wingdings" panose="05000000000000000000" pitchFamily="2" charset="2"/>
              <a:buChar char="Ø"/>
            </a:pPr>
            <a:r>
              <a:rPr lang="zh-CN" altLang="en-US" sz="1600" dirty="0">
                <a:solidFill>
                  <a:schemeClr val="tx2"/>
                </a:solidFill>
                <a:latin typeface="微软雅黑" panose="020B0503020204020204" charset="-122"/>
                <a:ea typeface="微软雅黑" panose="020B0503020204020204" charset="-122"/>
              </a:rPr>
              <a:t>配置监控分析时间间隔</a:t>
            </a:r>
            <a:endParaRPr lang="zh-CN" altLang="en-US" sz="1600" dirty="0">
              <a:solidFill>
                <a:schemeClr val="tx2"/>
              </a:solidFill>
              <a:latin typeface="微软雅黑" panose="020B0503020204020204" charset="-122"/>
              <a:ea typeface="微软雅黑" panose="020B0503020204020204" charset="-122"/>
            </a:endParaRPr>
          </a:p>
          <a:p>
            <a:pPr marL="285750" indent="-285750">
              <a:lnSpc>
                <a:spcPct val="150000"/>
              </a:lnSpc>
              <a:buClr>
                <a:srgbClr val="C00000"/>
              </a:buClr>
              <a:buFont typeface="Wingdings" panose="05000000000000000000" pitchFamily="2" charset="2"/>
              <a:buChar char="Ø"/>
            </a:pPr>
            <a:r>
              <a:rPr lang="zh-CN" altLang="en-US" sz="1600" dirty="0">
                <a:solidFill>
                  <a:schemeClr val="tx2"/>
                </a:solidFill>
                <a:latin typeface="微软雅黑" panose="020B0503020204020204" charset="-122"/>
                <a:ea typeface="微软雅黑" panose="020B0503020204020204" charset="-122"/>
              </a:rPr>
              <a:t>配置响应时间阈值</a:t>
            </a:r>
            <a:endParaRPr lang="zh-CN" altLang="en-US" sz="1600" dirty="0">
              <a:solidFill>
                <a:schemeClr val="tx2"/>
              </a:solidFill>
              <a:latin typeface="微软雅黑" panose="020B0503020204020204" charset="-122"/>
              <a:ea typeface="微软雅黑" panose="020B0503020204020204" charset="-122"/>
            </a:endParaRPr>
          </a:p>
          <a:p>
            <a:pPr marL="285750" indent="-285750">
              <a:lnSpc>
                <a:spcPct val="150000"/>
              </a:lnSpc>
              <a:buClr>
                <a:srgbClr val="C00000"/>
              </a:buClr>
              <a:buFont typeface="Wingdings" panose="05000000000000000000" pitchFamily="2" charset="2"/>
              <a:buChar char="Ø"/>
            </a:pPr>
            <a:r>
              <a:rPr lang="zh-CN" altLang="en-US" sz="1600" dirty="0">
                <a:solidFill>
                  <a:schemeClr val="tx2"/>
                </a:solidFill>
                <a:latin typeface="微软雅黑" panose="020B0503020204020204" charset="-122"/>
                <a:ea typeface="微软雅黑" panose="020B0503020204020204" charset="-122"/>
              </a:rPr>
              <a:t>配置执行效率明细数量</a:t>
            </a:r>
            <a:endParaRPr lang="en-US" altLang="zh-CN" sz="1600" dirty="0">
              <a:solidFill>
                <a:schemeClr val="tx2"/>
              </a:solidFill>
              <a:latin typeface="微软雅黑" panose="020B0503020204020204" charset="-122"/>
              <a:ea typeface="微软雅黑" panose="020B0503020204020204" charset="-122"/>
            </a:endParaRPr>
          </a:p>
          <a:p>
            <a:pPr>
              <a:lnSpc>
                <a:spcPct val="150000"/>
              </a:lnSpc>
            </a:pPr>
            <a:endParaRPr lang="zh-CN" altLang="en-US" sz="1600" dirty="0">
              <a:solidFill>
                <a:schemeClr val="tx2">
                  <a:lumMod val="75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5003185" y="1268760"/>
            <a:ext cx="6503336" cy="2230760"/>
          </a:xfrm>
          <a:prstGeom prst="rect">
            <a:avLst/>
          </a:prstGeom>
        </p:spPr>
      </p:pic>
      <p:pic>
        <p:nvPicPr>
          <p:cNvPr id="6" name="图片 5"/>
          <p:cNvPicPr>
            <a:picLocks noChangeAspect="1"/>
          </p:cNvPicPr>
          <p:nvPr/>
        </p:nvPicPr>
        <p:blipFill>
          <a:blip r:embed="rId2"/>
          <a:stretch>
            <a:fillRect/>
          </a:stretch>
        </p:blipFill>
        <p:spPr>
          <a:xfrm>
            <a:off x="5003185" y="3932973"/>
            <a:ext cx="7059539" cy="22307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20073"/>
            <a:ext cx="10881575" cy="637505"/>
          </a:xfrm>
        </p:spPr>
        <p:txBody>
          <a:bodyPr>
            <a:noAutofit/>
          </a:bodyPr>
          <a:lstStyle/>
          <a:p>
            <a:r>
              <a:rPr lang="zh-CN" altLang="en-US" sz="3200" dirty="0"/>
              <a:t>平台支撑：企业服务总线是</a:t>
            </a:r>
            <a:r>
              <a:rPr lang="en-US" altLang="zh-CN" sz="3200" dirty="0"/>
              <a:t>SOA</a:t>
            </a:r>
            <a:r>
              <a:rPr lang="zh-CN" altLang="en-US" sz="3200" dirty="0"/>
              <a:t>与微服务时代的服务交换机</a:t>
            </a:r>
            <a:endParaRPr lang="zh-CN" altLang="en-US" sz="3200" dirty="0"/>
          </a:p>
        </p:txBody>
      </p:sp>
      <p:grpSp>
        <p:nvGrpSpPr>
          <p:cNvPr id="4" name="组 4"/>
          <p:cNvGrpSpPr/>
          <p:nvPr/>
        </p:nvGrpSpPr>
        <p:grpSpPr>
          <a:xfrm>
            <a:off x="776524" y="4716278"/>
            <a:ext cx="10638952" cy="2040118"/>
            <a:chOff x="183117" y="930440"/>
            <a:chExt cx="4544731" cy="1994504"/>
          </a:xfrm>
        </p:grpSpPr>
        <p:sp>
          <p:nvSpPr>
            <p:cNvPr id="5" name="剪去单角的矩形 5"/>
            <p:cNvSpPr/>
            <p:nvPr/>
          </p:nvSpPr>
          <p:spPr>
            <a:xfrm>
              <a:off x="183117" y="930440"/>
              <a:ext cx="4544731" cy="424430"/>
            </a:xfrm>
            <a:prstGeom prst="snip1Rect">
              <a:avLst>
                <a:gd name="adj" fmla="val 27617"/>
              </a:avLst>
            </a:prstGeom>
            <a:solidFill>
              <a:schemeClr val="accent1">
                <a:lumMod val="75000"/>
              </a:schemeClr>
            </a:solidFill>
            <a:ln>
              <a:noFill/>
            </a:ln>
          </p:spPr>
          <p:style>
            <a:lnRef idx="1">
              <a:schemeClr val="accent2"/>
            </a:lnRef>
            <a:fillRef idx="2">
              <a:schemeClr val="accent2"/>
            </a:fillRef>
            <a:effectRef idx="1">
              <a:schemeClr val="accent2"/>
            </a:effectRef>
            <a:fontRef idx="minor">
              <a:schemeClr val="dk1"/>
            </a:fontRef>
          </p:style>
          <p:txBody>
            <a:bodyPr tIns="0" bIns="0" rtlCol="0" anchor="ctr"/>
            <a:lstStyle/>
            <a:p>
              <a:r>
                <a:rPr lang="en-US" altLang="zh-CN" sz="1600" dirty="0">
                  <a:solidFill>
                    <a:schemeClr val="bg1"/>
                  </a:solidFill>
                  <a:latin typeface="微软雅黑" panose="020B0503020204020204" charset="-122"/>
                  <a:ea typeface="微软雅黑" panose="020B0503020204020204" charset="-122"/>
                </a:rPr>
                <a:t>ESB</a:t>
              </a:r>
              <a:r>
                <a:rPr lang="zh-CN" altLang="en-US" sz="1600" dirty="0">
                  <a:solidFill>
                    <a:schemeClr val="bg1"/>
                  </a:solidFill>
                  <a:latin typeface="微软雅黑" panose="020B0503020204020204" charset="-122"/>
                  <a:ea typeface="微软雅黑" panose="020B0503020204020204" charset="-122"/>
                </a:rPr>
                <a:t>是集成中间件的核心部件，是</a:t>
              </a:r>
              <a:r>
                <a:rPr lang="en-US" altLang="zh-CN" sz="1600" dirty="0">
                  <a:solidFill>
                    <a:schemeClr val="bg1"/>
                  </a:solidFill>
                  <a:latin typeface="微软雅黑" panose="020B0503020204020204" charset="-122"/>
                  <a:ea typeface="微软雅黑" panose="020B0503020204020204" charset="-122"/>
                </a:rPr>
                <a:t>SOA</a:t>
              </a:r>
              <a:r>
                <a:rPr lang="zh-CN" altLang="en-US" sz="1600" dirty="0">
                  <a:solidFill>
                    <a:schemeClr val="bg1"/>
                  </a:solidFill>
                  <a:latin typeface="微软雅黑" panose="020B0503020204020204" charset="-122"/>
                  <a:ea typeface="微软雅黑" panose="020B0503020204020204" charset="-122"/>
                </a:rPr>
                <a:t>与微服务时代的</a:t>
              </a:r>
              <a:r>
                <a:rPr lang="zh-CN" altLang="en-US" i="1" u="sng" dirty="0">
                  <a:solidFill>
                    <a:schemeClr val="bg1"/>
                  </a:solidFill>
                  <a:latin typeface="微软雅黑" panose="020B0503020204020204" charset="-122"/>
                  <a:ea typeface="微软雅黑" panose="020B0503020204020204" charset="-122"/>
                </a:rPr>
                <a:t>“服务交换机”</a:t>
              </a:r>
              <a:endParaRPr lang="zh-CN" altLang="en-US" i="1" u="sng"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183117" y="1354870"/>
              <a:ext cx="4544731" cy="1570074"/>
            </a:xfrm>
            <a:prstGeom prst="rect">
              <a:avLst/>
            </a:prstGeom>
            <a:ln w="9525">
              <a:solidFill>
                <a:srgbClr val="17375E"/>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noAutofit/>
            </a:bodyPr>
            <a:lstStyle/>
            <a:p>
              <a:pPr>
                <a:spcBef>
                  <a:spcPct val="50000"/>
                </a:spcBef>
              </a:pPr>
              <a:r>
                <a:rPr lang="en-US" altLang="zh-CN" sz="1400" dirty="0">
                  <a:solidFill>
                    <a:schemeClr val="tx1"/>
                  </a:solidFill>
                  <a:latin typeface="微软雅黑" panose="020B0503020204020204" charset="-122"/>
                  <a:ea typeface="微软雅黑" panose="020B0503020204020204" charset="-122"/>
                  <a:cs typeface="Arial Unicode MS" pitchFamily="34" charset="-122"/>
                </a:rPr>
                <a:t>1</a:t>
              </a:r>
              <a:r>
                <a:rPr lang="zh-CN" altLang="en-US" sz="1400" dirty="0">
                  <a:solidFill>
                    <a:schemeClr val="tx1"/>
                  </a:solidFill>
                  <a:latin typeface="微软雅黑" panose="020B0503020204020204" charset="-122"/>
                  <a:ea typeface="微软雅黑" panose="020B0503020204020204" charset="-122"/>
                  <a:cs typeface="Arial Unicode MS" pitchFamily="34" charset="-122"/>
                </a:rPr>
                <a:t>、解耦：遵照</a:t>
              </a:r>
              <a:r>
                <a:rPr lang="en-US" altLang="zh-CN" sz="1400" dirty="0">
                  <a:solidFill>
                    <a:schemeClr val="tx1"/>
                  </a:solidFill>
                  <a:latin typeface="微软雅黑" panose="020B0503020204020204" charset="-122"/>
                  <a:ea typeface="微软雅黑" panose="020B0503020204020204" charset="-122"/>
                  <a:cs typeface="Arial Unicode MS" pitchFamily="34" charset="-122"/>
                </a:rPr>
                <a:t>SOA</a:t>
              </a:r>
              <a:r>
                <a:rPr lang="zh-CN" altLang="en-US" sz="1400" dirty="0">
                  <a:solidFill>
                    <a:schemeClr val="tx1"/>
                  </a:solidFill>
                  <a:latin typeface="微软雅黑" panose="020B0503020204020204" charset="-122"/>
                  <a:ea typeface="微软雅黑" panose="020B0503020204020204" charset="-122"/>
                  <a:cs typeface="Arial Unicode MS" pitchFamily="34" charset="-122"/>
                </a:rPr>
                <a:t>标准与实际业务关系，对现有业务系统进功能解耦、服务化封装与部署；</a:t>
              </a:r>
              <a:endParaRPr lang="en-US" altLang="zh-CN" sz="1400" dirty="0">
                <a:solidFill>
                  <a:schemeClr val="tx1"/>
                </a:solidFill>
                <a:latin typeface="微软雅黑" panose="020B0503020204020204" charset="-122"/>
                <a:ea typeface="微软雅黑" panose="020B0503020204020204" charset="-122"/>
                <a:cs typeface="Arial Unicode MS" pitchFamily="34" charset="-122"/>
              </a:endParaRPr>
            </a:p>
            <a:p>
              <a:pPr>
                <a:spcBef>
                  <a:spcPct val="50000"/>
                </a:spcBef>
              </a:pPr>
              <a:r>
                <a:rPr lang="en-US" altLang="zh-CN" sz="1400" dirty="0">
                  <a:solidFill>
                    <a:schemeClr val="tx1"/>
                  </a:solidFill>
                  <a:latin typeface="微软雅黑" panose="020B0503020204020204" charset="-122"/>
                  <a:ea typeface="微软雅黑" panose="020B0503020204020204" charset="-122"/>
                  <a:cs typeface="Arial Unicode MS" pitchFamily="34" charset="-122"/>
                </a:rPr>
                <a:t>2</a:t>
              </a:r>
              <a:r>
                <a:rPr lang="zh-CN" altLang="en-US" sz="1400" dirty="0">
                  <a:solidFill>
                    <a:schemeClr val="tx1"/>
                  </a:solidFill>
                  <a:latin typeface="微软雅黑" panose="020B0503020204020204" charset="-122"/>
                  <a:ea typeface="微软雅黑" panose="020B0503020204020204" charset="-122"/>
                  <a:cs typeface="Arial Unicode MS" pitchFamily="34" charset="-122"/>
                </a:rPr>
                <a:t>、集成：解耦伴随着需要解决集成问题，通过引入企业级服务总线（</a:t>
              </a:r>
              <a:r>
                <a:rPr lang="en-US" altLang="zh-CN" sz="1400" dirty="0">
                  <a:solidFill>
                    <a:schemeClr val="tx1"/>
                  </a:solidFill>
                  <a:latin typeface="微软雅黑" panose="020B0503020204020204" charset="-122"/>
                  <a:ea typeface="微软雅黑" panose="020B0503020204020204" charset="-122"/>
                  <a:cs typeface="Arial Unicode MS" pitchFamily="34" charset="-122"/>
                </a:rPr>
                <a:t>ESB</a:t>
              </a:r>
              <a:r>
                <a:rPr lang="zh-CN" altLang="en-US" sz="1400" dirty="0">
                  <a:solidFill>
                    <a:schemeClr val="tx1"/>
                  </a:solidFill>
                  <a:latin typeface="微软雅黑" panose="020B0503020204020204" charset="-122"/>
                  <a:ea typeface="微软雅黑" panose="020B0503020204020204" charset="-122"/>
                  <a:cs typeface="Arial Unicode MS" pitchFamily="34" charset="-122"/>
                </a:rPr>
                <a:t>）对接口服务进行管控，实现软件资产复用；</a:t>
              </a:r>
              <a:endParaRPr lang="en-US" altLang="zh-CN" sz="1400" dirty="0">
                <a:solidFill>
                  <a:schemeClr val="tx1"/>
                </a:solidFill>
                <a:latin typeface="微软雅黑" panose="020B0503020204020204" charset="-122"/>
                <a:ea typeface="微软雅黑" panose="020B0503020204020204" charset="-122"/>
                <a:cs typeface="Arial Unicode MS" pitchFamily="34" charset="-122"/>
              </a:endParaRPr>
            </a:p>
            <a:p>
              <a:pPr>
                <a:spcBef>
                  <a:spcPct val="50000"/>
                </a:spcBef>
              </a:pPr>
              <a:r>
                <a:rPr lang="en-US" altLang="zh-CN" sz="1400" dirty="0">
                  <a:solidFill>
                    <a:schemeClr val="tx1"/>
                  </a:solidFill>
                  <a:latin typeface="微软雅黑" panose="020B0503020204020204" charset="-122"/>
                  <a:ea typeface="微软雅黑" panose="020B0503020204020204" charset="-122"/>
                  <a:cs typeface="Arial Unicode MS" pitchFamily="34" charset="-122"/>
                </a:rPr>
                <a:t>3</a:t>
              </a:r>
              <a:r>
                <a:rPr lang="zh-CN" altLang="en-US" sz="1400" dirty="0">
                  <a:solidFill>
                    <a:schemeClr val="tx1"/>
                  </a:solidFill>
                  <a:latin typeface="微软雅黑" panose="020B0503020204020204" charset="-122"/>
                  <a:ea typeface="微软雅黑" panose="020B0503020204020204" charset="-122"/>
                  <a:cs typeface="Arial Unicode MS" pitchFamily="34" charset="-122"/>
                </a:rPr>
                <a:t>、服务治理：通过在</a:t>
              </a:r>
              <a:r>
                <a:rPr lang="en-US" altLang="zh-CN" sz="1400" dirty="0">
                  <a:solidFill>
                    <a:schemeClr val="tx1"/>
                  </a:solidFill>
                  <a:latin typeface="微软雅黑" panose="020B0503020204020204" charset="-122"/>
                  <a:ea typeface="微软雅黑" panose="020B0503020204020204" charset="-122"/>
                  <a:cs typeface="Arial Unicode MS" pitchFamily="34" charset="-122"/>
                </a:rPr>
                <a:t>ESB</a:t>
              </a:r>
              <a:r>
                <a:rPr lang="zh-CN" altLang="en-US" sz="1400" dirty="0">
                  <a:solidFill>
                    <a:schemeClr val="tx1"/>
                  </a:solidFill>
                  <a:latin typeface="微软雅黑" panose="020B0503020204020204" charset="-122"/>
                  <a:ea typeface="微软雅黑" panose="020B0503020204020204" charset="-122"/>
                  <a:cs typeface="Arial Unicode MS" pitchFamily="34" charset="-122"/>
                </a:rPr>
                <a:t>基础之上建设服务治理平台，实现接口服务全生命周期管理，全面提升</a:t>
              </a:r>
              <a:r>
                <a:rPr lang="en-US" altLang="zh-CN" sz="1400" dirty="0">
                  <a:solidFill>
                    <a:schemeClr val="tx1"/>
                  </a:solidFill>
                  <a:latin typeface="微软雅黑" panose="020B0503020204020204" charset="-122"/>
                  <a:ea typeface="微软雅黑" panose="020B0503020204020204" charset="-122"/>
                  <a:cs typeface="Arial Unicode MS" pitchFamily="34" charset="-122"/>
                </a:rPr>
                <a:t>IT</a:t>
              </a:r>
              <a:r>
                <a:rPr lang="zh-CN" altLang="en-US" sz="1400" dirty="0">
                  <a:solidFill>
                    <a:schemeClr val="tx1"/>
                  </a:solidFill>
                  <a:latin typeface="微软雅黑" panose="020B0503020204020204" charset="-122"/>
                  <a:ea typeface="微软雅黑" panose="020B0503020204020204" charset="-122"/>
                  <a:cs typeface="Arial Unicode MS" pitchFamily="34" charset="-122"/>
                </a:rPr>
                <a:t>系统集成能力；</a:t>
              </a:r>
              <a:endParaRPr lang="en-US" altLang="zh-CN" sz="1400" dirty="0">
                <a:solidFill>
                  <a:schemeClr val="tx1"/>
                </a:solidFill>
                <a:latin typeface="微软雅黑" panose="020B0503020204020204" charset="-122"/>
                <a:ea typeface="微软雅黑" panose="020B0503020204020204" charset="-122"/>
                <a:cs typeface="Arial Unicode MS" pitchFamily="34" charset="-122"/>
              </a:endParaRPr>
            </a:p>
            <a:p>
              <a:pPr>
                <a:spcBef>
                  <a:spcPct val="50000"/>
                </a:spcBef>
              </a:pPr>
              <a:r>
                <a:rPr kumimoji="1" lang="en-US" altLang="zh-CN" sz="1400" dirty="0">
                  <a:solidFill>
                    <a:schemeClr val="tx1"/>
                  </a:solidFill>
                  <a:latin typeface="微软雅黑" panose="020B0503020204020204" charset="-122"/>
                  <a:ea typeface="微软雅黑" panose="020B0503020204020204" charset="-122"/>
                  <a:cs typeface="微软雅黑" panose="020B0503020204020204" charset="-122"/>
                </a:rPr>
                <a:t>4</a:t>
              </a:r>
              <a:r>
                <a:rPr kumimoji="1" lang="zh-CN" altLang="en-US" sz="1400" dirty="0">
                  <a:solidFill>
                    <a:schemeClr val="tx1"/>
                  </a:solidFill>
                  <a:latin typeface="微软雅黑" panose="020B0503020204020204" charset="-122"/>
                  <a:ea typeface="微软雅黑" panose="020B0503020204020204" charset="-122"/>
                  <a:cs typeface="微软雅黑" panose="020B0503020204020204" charset="-122"/>
                </a:rPr>
                <a:t>、资产沉淀：形成企业级别服务资产池，能够完成统一的开放与集中化的管控，为后续持续的企业信息化建设与协同提供支撑保障；</a:t>
              </a:r>
              <a:endParaRPr kumimoji="1" lang="en-US" altLang="zh-CN" sz="1400" dirty="0">
                <a:solidFill>
                  <a:schemeClr val="tx1"/>
                </a:solidFill>
                <a:latin typeface="微软雅黑" panose="020B0503020204020204" charset="-122"/>
                <a:ea typeface="微软雅黑" panose="020B0503020204020204" charset="-122"/>
                <a:cs typeface="微软雅黑" panose="020B0503020204020204" charset="-122"/>
              </a:endParaRPr>
            </a:p>
            <a:p>
              <a:pPr>
                <a:spcBef>
                  <a:spcPct val="50000"/>
                </a:spcBef>
              </a:pPr>
              <a:r>
                <a:rPr lang="en-US" altLang="zh-CN" sz="1400" dirty="0">
                  <a:solidFill>
                    <a:schemeClr val="tx1"/>
                  </a:solidFill>
                  <a:latin typeface="微软雅黑" panose="020B0503020204020204" charset="-122"/>
                  <a:ea typeface="微软雅黑" panose="020B0503020204020204" charset="-122"/>
                  <a:cs typeface="Arial Unicode MS" pitchFamily="34" charset="-122"/>
                </a:rPr>
                <a:t>5</a:t>
              </a:r>
              <a:r>
                <a:rPr lang="zh-CN" altLang="en-US" sz="1400" dirty="0">
                  <a:solidFill>
                    <a:schemeClr val="tx1"/>
                  </a:solidFill>
                  <a:latin typeface="微软雅黑" panose="020B0503020204020204" charset="-122"/>
                  <a:ea typeface="微软雅黑" panose="020B0503020204020204" charset="-122"/>
                  <a:cs typeface="Arial Unicode MS" pitchFamily="34" charset="-122"/>
                </a:rPr>
                <a:t>、能力开放：</a:t>
              </a:r>
              <a:r>
                <a:rPr lang="zh-CN" altLang="en-US" sz="1400" dirty="0">
                  <a:solidFill>
                    <a:schemeClr val="tx1"/>
                  </a:solidFill>
                  <a:latin typeface="微软雅黑" panose="020B0503020204020204" charset="-122"/>
                  <a:ea typeface="微软雅黑" panose="020B0503020204020204" charset="-122"/>
                </a:rPr>
                <a:t>基于企业服务总线的能力，汇聚互联网的创新力量，推动业务的持续性创新发展，形成服务运营机制。</a:t>
              </a:r>
              <a:endParaRPr lang="en-US" altLang="zh-CN" sz="1400" dirty="0">
                <a:solidFill>
                  <a:schemeClr val="tx1"/>
                </a:solidFill>
                <a:latin typeface="微软雅黑" panose="020B0503020204020204" charset="-122"/>
                <a:ea typeface="微软雅黑" panose="020B0503020204020204" charset="-122"/>
              </a:endParaRPr>
            </a:p>
            <a:p>
              <a:pPr>
                <a:spcBef>
                  <a:spcPct val="50000"/>
                </a:spcBef>
              </a:pPr>
              <a:endParaRPr kumimoji="1" lang="zh-CN" altLang="en-US"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p:txBody>
        </p:sp>
      </p:grpSp>
      <p:grpSp>
        <p:nvGrpSpPr>
          <p:cNvPr id="25" name="组合 24"/>
          <p:cNvGrpSpPr/>
          <p:nvPr/>
        </p:nvGrpSpPr>
        <p:grpSpPr>
          <a:xfrm>
            <a:off x="979198" y="3142263"/>
            <a:ext cx="1139633" cy="1307252"/>
            <a:chOff x="1056915" y="3279913"/>
            <a:chExt cx="1139633" cy="1307252"/>
          </a:xfrm>
        </p:grpSpPr>
        <p:sp>
          <p:nvSpPr>
            <p:cNvPr id="22" name="圆角矩形 67"/>
            <p:cNvSpPr/>
            <p:nvPr/>
          </p:nvSpPr>
          <p:spPr>
            <a:xfrm>
              <a:off x="1056915" y="3279913"/>
              <a:ext cx="1139633" cy="1307252"/>
            </a:xfrm>
            <a:prstGeom prst="roundRect">
              <a:avLst/>
            </a:prstGeom>
            <a:solidFill>
              <a:schemeClr val="accent1">
                <a:lumMod val="40000"/>
                <a:lumOff val="60000"/>
              </a:schemeClr>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t" anchorCtr="0"/>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pPr>
              <a:r>
                <a:rPr lang="zh-CN" altLang="en-US" sz="1400" b="1" dirty="0">
                  <a:solidFill>
                    <a:schemeClr val="tx2"/>
                  </a:solidFill>
                  <a:latin typeface="微软雅黑" panose="020B0503020204020204" charset="-122"/>
                  <a:ea typeface="微软雅黑" panose="020B0503020204020204" charset="-122"/>
                </a:rPr>
                <a:t>业务系统</a:t>
              </a:r>
              <a:r>
                <a:rPr lang="en-US" altLang="zh-CN" sz="1400" b="1" dirty="0">
                  <a:solidFill>
                    <a:schemeClr val="tx2"/>
                  </a:solidFill>
                  <a:latin typeface="微软雅黑" panose="020B0503020204020204" charset="-122"/>
                  <a:ea typeface="微软雅黑" panose="020B0503020204020204" charset="-122"/>
                </a:rPr>
                <a:t>1</a:t>
              </a:r>
              <a:endParaRPr lang="en-US" altLang="zh-CN" sz="1400" b="1" dirty="0">
                <a:solidFill>
                  <a:schemeClr val="tx2"/>
                </a:solidFill>
                <a:latin typeface="微软雅黑" panose="020B0503020204020204" charset="-122"/>
                <a:ea typeface="微软雅黑" panose="020B0503020204020204" charset="-122"/>
              </a:endParaRPr>
            </a:p>
          </p:txBody>
        </p:sp>
        <p:sp>
          <p:nvSpPr>
            <p:cNvPr id="23" name="圆角矩形 68"/>
            <p:cNvSpPr/>
            <p:nvPr/>
          </p:nvSpPr>
          <p:spPr>
            <a:xfrm>
              <a:off x="1227954" y="3646518"/>
              <a:ext cx="758430" cy="476928"/>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应用服务器</a:t>
              </a:r>
              <a:endParaRPr lang="zh-CN" altLang="en-US" sz="1200" dirty="0">
                <a:solidFill>
                  <a:schemeClr val="bg1"/>
                </a:solidFill>
                <a:latin typeface="微软雅黑" panose="020B0503020204020204" charset="-122"/>
                <a:ea typeface="微软雅黑" panose="020B0503020204020204" charset="-122"/>
              </a:endParaRPr>
            </a:p>
          </p:txBody>
        </p:sp>
        <p:sp>
          <p:nvSpPr>
            <p:cNvPr id="24" name="流程图: 磁盘 23"/>
            <p:cNvSpPr/>
            <p:nvPr/>
          </p:nvSpPr>
          <p:spPr>
            <a:xfrm>
              <a:off x="1243961" y="4214191"/>
              <a:ext cx="742423" cy="33977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DB</a:t>
              </a:r>
              <a:endParaRPr lang="zh-CN" altLang="en-US" sz="1200" dirty="0"/>
            </a:p>
          </p:txBody>
        </p:sp>
      </p:grpSp>
      <p:grpSp>
        <p:nvGrpSpPr>
          <p:cNvPr id="26" name="组合 25"/>
          <p:cNvGrpSpPr/>
          <p:nvPr/>
        </p:nvGrpSpPr>
        <p:grpSpPr>
          <a:xfrm>
            <a:off x="2426373" y="3142263"/>
            <a:ext cx="1139633" cy="1307252"/>
            <a:chOff x="1056915" y="3279913"/>
            <a:chExt cx="1139633" cy="1307252"/>
          </a:xfrm>
        </p:grpSpPr>
        <p:sp>
          <p:nvSpPr>
            <p:cNvPr id="27" name="圆角矩形 67"/>
            <p:cNvSpPr/>
            <p:nvPr/>
          </p:nvSpPr>
          <p:spPr>
            <a:xfrm>
              <a:off x="1056915" y="3279913"/>
              <a:ext cx="1139633" cy="1307252"/>
            </a:xfrm>
            <a:prstGeom prst="roundRect">
              <a:avLst/>
            </a:prstGeom>
            <a:solidFill>
              <a:schemeClr val="accent1">
                <a:lumMod val="40000"/>
                <a:lumOff val="60000"/>
              </a:schemeClr>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t" anchorCtr="0"/>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pPr>
              <a:r>
                <a:rPr lang="zh-CN" altLang="en-US" sz="1400" b="1" dirty="0">
                  <a:solidFill>
                    <a:schemeClr val="tx2"/>
                  </a:solidFill>
                  <a:latin typeface="微软雅黑" panose="020B0503020204020204" charset="-122"/>
                  <a:ea typeface="微软雅黑" panose="020B0503020204020204" charset="-122"/>
                </a:rPr>
                <a:t>业务系统</a:t>
              </a:r>
              <a:r>
                <a:rPr lang="en-US" altLang="zh-CN" sz="1400" b="1" dirty="0">
                  <a:solidFill>
                    <a:schemeClr val="tx2"/>
                  </a:solidFill>
                  <a:latin typeface="微软雅黑" panose="020B0503020204020204" charset="-122"/>
                  <a:ea typeface="微软雅黑" panose="020B0503020204020204" charset="-122"/>
                </a:rPr>
                <a:t>1</a:t>
              </a:r>
              <a:endParaRPr lang="en-US" altLang="zh-CN" sz="1400" b="1" dirty="0">
                <a:solidFill>
                  <a:schemeClr val="tx2"/>
                </a:solidFill>
                <a:latin typeface="微软雅黑" panose="020B0503020204020204" charset="-122"/>
                <a:ea typeface="微软雅黑" panose="020B0503020204020204" charset="-122"/>
              </a:endParaRPr>
            </a:p>
          </p:txBody>
        </p:sp>
        <p:sp>
          <p:nvSpPr>
            <p:cNvPr id="28" name="圆角矩形 68"/>
            <p:cNvSpPr/>
            <p:nvPr/>
          </p:nvSpPr>
          <p:spPr>
            <a:xfrm>
              <a:off x="1227954" y="3646518"/>
              <a:ext cx="758430" cy="476928"/>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应用服务器</a:t>
              </a:r>
              <a:endParaRPr lang="zh-CN" altLang="en-US" sz="1200" dirty="0">
                <a:solidFill>
                  <a:schemeClr val="bg1"/>
                </a:solidFill>
                <a:latin typeface="微软雅黑" panose="020B0503020204020204" charset="-122"/>
                <a:ea typeface="微软雅黑" panose="020B0503020204020204" charset="-122"/>
              </a:endParaRPr>
            </a:p>
          </p:txBody>
        </p:sp>
        <p:sp>
          <p:nvSpPr>
            <p:cNvPr id="29" name="流程图: 磁盘 28"/>
            <p:cNvSpPr/>
            <p:nvPr/>
          </p:nvSpPr>
          <p:spPr>
            <a:xfrm>
              <a:off x="1243961" y="4214191"/>
              <a:ext cx="742423" cy="33977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DB</a:t>
              </a:r>
              <a:endParaRPr lang="zh-CN" altLang="en-US" sz="1200" dirty="0"/>
            </a:p>
          </p:txBody>
        </p:sp>
      </p:grpSp>
      <p:grpSp>
        <p:nvGrpSpPr>
          <p:cNvPr id="30" name="组合 29"/>
          <p:cNvGrpSpPr/>
          <p:nvPr/>
        </p:nvGrpSpPr>
        <p:grpSpPr>
          <a:xfrm>
            <a:off x="3873548" y="3142263"/>
            <a:ext cx="1139633" cy="1307252"/>
            <a:chOff x="1056915" y="3279913"/>
            <a:chExt cx="1139633" cy="1307252"/>
          </a:xfrm>
        </p:grpSpPr>
        <p:sp>
          <p:nvSpPr>
            <p:cNvPr id="31" name="圆角矩形 67"/>
            <p:cNvSpPr/>
            <p:nvPr/>
          </p:nvSpPr>
          <p:spPr>
            <a:xfrm>
              <a:off x="1056915" y="3279913"/>
              <a:ext cx="1139633" cy="1307252"/>
            </a:xfrm>
            <a:prstGeom prst="roundRect">
              <a:avLst/>
            </a:prstGeom>
            <a:solidFill>
              <a:schemeClr val="accent1">
                <a:lumMod val="40000"/>
                <a:lumOff val="60000"/>
              </a:schemeClr>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t" anchorCtr="0"/>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pPr>
              <a:r>
                <a:rPr lang="zh-CN" altLang="en-US" sz="1400" b="1" dirty="0">
                  <a:solidFill>
                    <a:schemeClr val="tx2"/>
                  </a:solidFill>
                  <a:latin typeface="微软雅黑" panose="020B0503020204020204" charset="-122"/>
                  <a:ea typeface="微软雅黑" panose="020B0503020204020204" charset="-122"/>
                </a:rPr>
                <a:t>业务系统</a:t>
              </a:r>
              <a:r>
                <a:rPr lang="en-US" altLang="zh-CN" sz="1400" b="1" dirty="0">
                  <a:solidFill>
                    <a:schemeClr val="tx2"/>
                  </a:solidFill>
                  <a:latin typeface="微软雅黑" panose="020B0503020204020204" charset="-122"/>
                  <a:ea typeface="微软雅黑" panose="020B0503020204020204" charset="-122"/>
                </a:rPr>
                <a:t>1</a:t>
              </a:r>
              <a:endParaRPr lang="en-US" altLang="zh-CN" sz="1400" b="1" dirty="0">
                <a:solidFill>
                  <a:schemeClr val="tx2"/>
                </a:solidFill>
                <a:latin typeface="微软雅黑" panose="020B0503020204020204" charset="-122"/>
                <a:ea typeface="微软雅黑" panose="020B0503020204020204" charset="-122"/>
              </a:endParaRPr>
            </a:p>
          </p:txBody>
        </p:sp>
        <p:sp>
          <p:nvSpPr>
            <p:cNvPr id="32" name="圆角矩形 68"/>
            <p:cNvSpPr/>
            <p:nvPr/>
          </p:nvSpPr>
          <p:spPr>
            <a:xfrm>
              <a:off x="1227954" y="3646518"/>
              <a:ext cx="758430" cy="476928"/>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应用服务器</a:t>
              </a:r>
              <a:endParaRPr lang="zh-CN" altLang="en-US" sz="1200" dirty="0">
                <a:solidFill>
                  <a:schemeClr val="bg1"/>
                </a:solidFill>
                <a:latin typeface="微软雅黑" panose="020B0503020204020204" charset="-122"/>
                <a:ea typeface="微软雅黑" panose="020B0503020204020204" charset="-122"/>
              </a:endParaRPr>
            </a:p>
          </p:txBody>
        </p:sp>
        <p:sp>
          <p:nvSpPr>
            <p:cNvPr id="33" name="流程图: 磁盘 32"/>
            <p:cNvSpPr/>
            <p:nvPr/>
          </p:nvSpPr>
          <p:spPr>
            <a:xfrm>
              <a:off x="1243961" y="4214191"/>
              <a:ext cx="742423" cy="33977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DB</a:t>
              </a:r>
              <a:endParaRPr lang="zh-CN" altLang="en-US" sz="1200" dirty="0"/>
            </a:p>
          </p:txBody>
        </p:sp>
      </p:grpSp>
      <p:grpSp>
        <p:nvGrpSpPr>
          <p:cNvPr id="35" name="组合 34"/>
          <p:cNvGrpSpPr/>
          <p:nvPr/>
        </p:nvGrpSpPr>
        <p:grpSpPr>
          <a:xfrm>
            <a:off x="5320723" y="3142263"/>
            <a:ext cx="1139633" cy="1307252"/>
            <a:chOff x="1056915" y="3279913"/>
            <a:chExt cx="1139633" cy="1307252"/>
          </a:xfrm>
        </p:grpSpPr>
        <p:sp>
          <p:nvSpPr>
            <p:cNvPr id="36" name="圆角矩形 67"/>
            <p:cNvSpPr/>
            <p:nvPr/>
          </p:nvSpPr>
          <p:spPr>
            <a:xfrm>
              <a:off x="1056915" y="3279913"/>
              <a:ext cx="1139633" cy="1307252"/>
            </a:xfrm>
            <a:prstGeom prst="roundRect">
              <a:avLst/>
            </a:prstGeom>
            <a:solidFill>
              <a:schemeClr val="accent1">
                <a:lumMod val="40000"/>
                <a:lumOff val="60000"/>
              </a:schemeClr>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t" anchorCtr="0"/>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pPr>
              <a:r>
                <a:rPr lang="zh-CN" altLang="en-US" sz="1400" b="1" dirty="0">
                  <a:solidFill>
                    <a:schemeClr val="tx2"/>
                  </a:solidFill>
                  <a:latin typeface="微软雅黑" panose="020B0503020204020204" charset="-122"/>
                  <a:ea typeface="微软雅黑" panose="020B0503020204020204" charset="-122"/>
                </a:rPr>
                <a:t>业务系统</a:t>
              </a:r>
              <a:r>
                <a:rPr lang="en-US" altLang="zh-CN" sz="1400" b="1" dirty="0">
                  <a:solidFill>
                    <a:schemeClr val="tx2"/>
                  </a:solidFill>
                  <a:latin typeface="微软雅黑" panose="020B0503020204020204" charset="-122"/>
                  <a:ea typeface="微软雅黑" panose="020B0503020204020204" charset="-122"/>
                </a:rPr>
                <a:t>1</a:t>
              </a:r>
              <a:endParaRPr lang="en-US" altLang="zh-CN" sz="1400" b="1" dirty="0">
                <a:solidFill>
                  <a:schemeClr val="tx2"/>
                </a:solidFill>
                <a:latin typeface="微软雅黑" panose="020B0503020204020204" charset="-122"/>
                <a:ea typeface="微软雅黑" panose="020B0503020204020204" charset="-122"/>
              </a:endParaRPr>
            </a:p>
          </p:txBody>
        </p:sp>
        <p:sp>
          <p:nvSpPr>
            <p:cNvPr id="37" name="圆角矩形 68"/>
            <p:cNvSpPr/>
            <p:nvPr/>
          </p:nvSpPr>
          <p:spPr>
            <a:xfrm>
              <a:off x="1227954" y="3646518"/>
              <a:ext cx="758430" cy="476928"/>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应用服务器</a:t>
              </a:r>
              <a:endParaRPr lang="zh-CN" altLang="en-US" sz="1200" dirty="0">
                <a:solidFill>
                  <a:schemeClr val="bg1"/>
                </a:solidFill>
                <a:latin typeface="微软雅黑" panose="020B0503020204020204" charset="-122"/>
                <a:ea typeface="微软雅黑" panose="020B0503020204020204" charset="-122"/>
              </a:endParaRPr>
            </a:p>
          </p:txBody>
        </p:sp>
        <p:sp>
          <p:nvSpPr>
            <p:cNvPr id="38" name="流程图: 磁盘 37"/>
            <p:cNvSpPr/>
            <p:nvPr/>
          </p:nvSpPr>
          <p:spPr>
            <a:xfrm>
              <a:off x="1243961" y="4214191"/>
              <a:ext cx="742423" cy="33977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DB</a:t>
              </a:r>
              <a:endParaRPr lang="zh-CN" altLang="en-US" sz="1200" dirty="0"/>
            </a:p>
          </p:txBody>
        </p:sp>
      </p:grpSp>
      <p:grpSp>
        <p:nvGrpSpPr>
          <p:cNvPr id="39" name="组合 38"/>
          <p:cNvGrpSpPr/>
          <p:nvPr/>
        </p:nvGrpSpPr>
        <p:grpSpPr>
          <a:xfrm>
            <a:off x="6767898" y="3142263"/>
            <a:ext cx="1139633" cy="1307252"/>
            <a:chOff x="1056915" y="3279913"/>
            <a:chExt cx="1139633" cy="1307252"/>
          </a:xfrm>
        </p:grpSpPr>
        <p:sp>
          <p:nvSpPr>
            <p:cNvPr id="40" name="圆角矩形 67"/>
            <p:cNvSpPr/>
            <p:nvPr/>
          </p:nvSpPr>
          <p:spPr>
            <a:xfrm>
              <a:off x="1056915" y="3279913"/>
              <a:ext cx="1139633" cy="1307252"/>
            </a:xfrm>
            <a:prstGeom prst="roundRect">
              <a:avLst/>
            </a:prstGeom>
            <a:solidFill>
              <a:schemeClr val="accent1">
                <a:lumMod val="40000"/>
                <a:lumOff val="60000"/>
              </a:schemeClr>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t" anchorCtr="0"/>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pPr>
              <a:r>
                <a:rPr lang="zh-CN" altLang="en-US" sz="1400" b="1" dirty="0">
                  <a:solidFill>
                    <a:schemeClr val="tx2"/>
                  </a:solidFill>
                  <a:latin typeface="微软雅黑" panose="020B0503020204020204" charset="-122"/>
                  <a:ea typeface="微软雅黑" panose="020B0503020204020204" charset="-122"/>
                </a:rPr>
                <a:t>业务系统</a:t>
              </a:r>
              <a:r>
                <a:rPr lang="en-US" altLang="zh-CN" sz="1400" b="1" dirty="0">
                  <a:solidFill>
                    <a:schemeClr val="tx2"/>
                  </a:solidFill>
                  <a:latin typeface="微软雅黑" panose="020B0503020204020204" charset="-122"/>
                  <a:ea typeface="微软雅黑" panose="020B0503020204020204" charset="-122"/>
                </a:rPr>
                <a:t>1</a:t>
              </a:r>
              <a:endParaRPr lang="en-US" altLang="zh-CN" sz="1400" b="1" dirty="0">
                <a:solidFill>
                  <a:schemeClr val="tx2"/>
                </a:solidFill>
                <a:latin typeface="微软雅黑" panose="020B0503020204020204" charset="-122"/>
                <a:ea typeface="微软雅黑" panose="020B0503020204020204" charset="-122"/>
              </a:endParaRPr>
            </a:p>
          </p:txBody>
        </p:sp>
        <p:sp>
          <p:nvSpPr>
            <p:cNvPr id="41" name="圆角矩形 68"/>
            <p:cNvSpPr/>
            <p:nvPr/>
          </p:nvSpPr>
          <p:spPr>
            <a:xfrm>
              <a:off x="1227954" y="3646518"/>
              <a:ext cx="758430" cy="476928"/>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应用服务器</a:t>
              </a:r>
              <a:endParaRPr lang="zh-CN" altLang="en-US" sz="1200" dirty="0">
                <a:solidFill>
                  <a:schemeClr val="bg1"/>
                </a:solidFill>
                <a:latin typeface="微软雅黑" panose="020B0503020204020204" charset="-122"/>
                <a:ea typeface="微软雅黑" panose="020B0503020204020204" charset="-122"/>
              </a:endParaRPr>
            </a:p>
          </p:txBody>
        </p:sp>
        <p:sp>
          <p:nvSpPr>
            <p:cNvPr id="42" name="流程图: 磁盘 41"/>
            <p:cNvSpPr/>
            <p:nvPr/>
          </p:nvSpPr>
          <p:spPr>
            <a:xfrm>
              <a:off x="1243961" y="4214191"/>
              <a:ext cx="742423" cy="33977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DB</a:t>
              </a:r>
              <a:endParaRPr lang="zh-CN" altLang="en-US" sz="1200" dirty="0"/>
            </a:p>
          </p:txBody>
        </p:sp>
      </p:grpSp>
      <p:grpSp>
        <p:nvGrpSpPr>
          <p:cNvPr id="43" name="组合 42"/>
          <p:cNvGrpSpPr/>
          <p:nvPr/>
        </p:nvGrpSpPr>
        <p:grpSpPr>
          <a:xfrm>
            <a:off x="8215073" y="3142263"/>
            <a:ext cx="1139633" cy="1307252"/>
            <a:chOff x="1056915" y="3279913"/>
            <a:chExt cx="1139633" cy="1307252"/>
          </a:xfrm>
        </p:grpSpPr>
        <p:sp>
          <p:nvSpPr>
            <p:cNvPr id="44" name="圆角矩形 67"/>
            <p:cNvSpPr/>
            <p:nvPr/>
          </p:nvSpPr>
          <p:spPr>
            <a:xfrm>
              <a:off x="1056915" y="3279913"/>
              <a:ext cx="1139633" cy="1307252"/>
            </a:xfrm>
            <a:prstGeom prst="roundRect">
              <a:avLst/>
            </a:prstGeom>
            <a:solidFill>
              <a:schemeClr val="accent1">
                <a:lumMod val="40000"/>
                <a:lumOff val="60000"/>
              </a:schemeClr>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t" anchorCtr="0"/>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pPr>
              <a:r>
                <a:rPr lang="zh-CN" altLang="en-US" sz="1400" b="1" dirty="0">
                  <a:solidFill>
                    <a:schemeClr val="tx2"/>
                  </a:solidFill>
                  <a:latin typeface="微软雅黑" panose="020B0503020204020204" charset="-122"/>
                  <a:ea typeface="微软雅黑" panose="020B0503020204020204" charset="-122"/>
                </a:rPr>
                <a:t>业务系统</a:t>
              </a:r>
              <a:r>
                <a:rPr lang="en-US" altLang="zh-CN" sz="1400" b="1" dirty="0">
                  <a:solidFill>
                    <a:schemeClr val="tx2"/>
                  </a:solidFill>
                  <a:latin typeface="微软雅黑" panose="020B0503020204020204" charset="-122"/>
                  <a:ea typeface="微软雅黑" panose="020B0503020204020204" charset="-122"/>
                </a:rPr>
                <a:t>1</a:t>
              </a:r>
              <a:endParaRPr lang="en-US" altLang="zh-CN" sz="1400" b="1" dirty="0">
                <a:solidFill>
                  <a:schemeClr val="tx2"/>
                </a:solidFill>
                <a:latin typeface="微软雅黑" panose="020B0503020204020204" charset="-122"/>
                <a:ea typeface="微软雅黑" panose="020B0503020204020204" charset="-122"/>
              </a:endParaRPr>
            </a:p>
          </p:txBody>
        </p:sp>
        <p:sp>
          <p:nvSpPr>
            <p:cNvPr id="45" name="圆角矩形 68"/>
            <p:cNvSpPr/>
            <p:nvPr/>
          </p:nvSpPr>
          <p:spPr>
            <a:xfrm>
              <a:off x="1227954" y="3646518"/>
              <a:ext cx="758430" cy="476928"/>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应用服务器</a:t>
              </a:r>
              <a:endParaRPr lang="zh-CN" altLang="en-US" sz="1200" dirty="0">
                <a:solidFill>
                  <a:schemeClr val="bg1"/>
                </a:solidFill>
                <a:latin typeface="微软雅黑" panose="020B0503020204020204" charset="-122"/>
                <a:ea typeface="微软雅黑" panose="020B0503020204020204" charset="-122"/>
              </a:endParaRPr>
            </a:p>
          </p:txBody>
        </p:sp>
        <p:sp>
          <p:nvSpPr>
            <p:cNvPr id="46" name="流程图: 磁盘 45"/>
            <p:cNvSpPr/>
            <p:nvPr/>
          </p:nvSpPr>
          <p:spPr>
            <a:xfrm>
              <a:off x="1243961" y="4214191"/>
              <a:ext cx="742423" cy="33977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DB</a:t>
              </a:r>
              <a:endParaRPr lang="zh-CN" altLang="en-US" sz="1200" dirty="0"/>
            </a:p>
          </p:txBody>
        </p:sp>
      </p:grpSp>
      <p:grpSp>
        <p:nvGrpSpPr>
          <p:cNvPr id="47" name="组合 46"/>
          <p:cNvGrpSpPr/>
          <p:nvPr/>
        </p:nvGrpSpPr>
        <p:grpSpPr>
          <a:xfrm>
            <a:off x="9662247" y="3142263"/>
            <a:ext cx="1139633" cy="1307252"/>
            <a:chOff x="1056915" y="3279913"/>
            <a:chExt cx="1139633" cy="1307252"/>
          </a:xfrm>
        </p:grpSpPr>
        <p:sp>
          <p:nvSpPr>
            <p:cNvPr id="48" name="圆角矩形 67"/>
            <p:cNvSpPr/>
            <p:nvPr/>
          </p:nvSpPr>
          <p:spPr>
            <a:xfrm>
              <a:off x="1056915" y="3279913"/>
              <a:ext cx="1139633" cy="1307252"/>
            </a:xfrm>
            <a:prstGeom prst="roundRect">
              <a:avLst/>
            </a:prstGeom>
            <a:solidFill>
              <a:schemeClr val="accent1">
                <a:lumMod val="40000"/>
                <a:lumOff val="60000"/>
              </a:schemeClr>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t" anchorCtr="0"/>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pPr>
              <a:r>
                <a:rPr lang="zh-CN" altLang="en-US" sz="1400" b="1" dirty="0">
                  <a:solidFill>
                    <a:schemeClr val="tx2"/>
                  </a:solidFill>
                  <a:latin typeface="微软雅黑" panose="020B0503020204020204" charset="-122"/>
                  <a:ea typeface="微软雅黑" panose="020B0503020204020204" charset="-122"/>
                </a:rPr>
                <a:t>业务系统</a:t>
              </a:r>
              <a:r>
                <a:rPr lang="en-US" altLang="zh-CN" sz="1400" b="1" dirty="0">
                  <a:solidFill>
                    <a:schemeClr val="tx2"/>
                  </a:solidFill>
                  <a:latin typeface="微软雅黑" panose="020B0503020204020204" charset="-122"/>
                  <a:ea typeface="微软雅黑" panose="020B0503020204020204" charset="-122"/>
                </a:rPr>
                <a:t>1</a:t>
              </a:r>
              <a:endParaRPr lang="en-US" altLang="zh-CN" sz="1400" b="1" dirty="0">
                <a:solidFill>
                  <a:schemeClr val="tx2"/>
                </a:solidFill>
                <a:latin typeface="微软雅黑" panose="020B0503020204020204" charset="-122"/>
                <a:ea typeface="微软雅黑" panose="020B0503020204020204" charset="-122"/>
              </a:endParaRPr>
            </a:p>
          </p:txBody>
        </p:sp>
        <p:sp>
          <p:nvSpPr>
            <p:cNvPr id="49" name="圆角矩形 68"/>
            <p:cNvSpPr/>
            <p:nvPr/>
          </p:nvSpPr>
          <p:spPr>
            <a:xfrm>
              <a:off x="1227954" y="3646518"/>
              <a:ext cx="758430" cy="476928"/>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应用服务器</a:t>
              </a:r>
              <a:endParaRPr lang="zh-CN" altLang="en-US" sz="1200" dirty="0">
                <a:solidFill>
                  <a:schemeClr val="bg1"/>
                </a:solidFill>
                <a:latin typeface="微软雅黑" panose="020B0503020204020204" charset="-122"/>
                <a:ea typeface="微软雅黑" panose="020B0503020204020204" charset="-122"/>
              </a:endParaRPr>
            </a:p>
          </p:txBody>
        </p:sp>
        <p:sp>
          <p:nvSpPr>
            <p:cNvPr id="50" name="流程图: 磁盘 49"/>
            <p:cNvSpPr/>
            <p:nvPr/>
          </p:nvSpPr>
          <p:spPr>
            <a:xfrm>
              <a:off x="1243961" y="4214191"/>
              <a:ext cx="742423" cy="33977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DB</a:t>
              </a:r>
              <a:endParaRPr lang="zh-CN" altLang="en-US" sz="1200" dirty="0"/>
            </a:p>
          </p:txBody>
        </p:sp>
      </p:grpSp>
      <p:cxnSp>
        <p:nvCxnSpPr>
          <p:cNvPr id="55" name="曲线连接符 54"/>
          <p:cNvCxnSpPr>
            <a:endCxn id="22" idx="0"/>
          </p:cNvCxnSpPr>
          <p:nvPr/>
        </p:nvCxnSpPr>
        <p:spPr>
          <a:xfrm rot="16200000" flipH="1">
            <a:off x="990193" y="2583440"/>
            <a:ext cx="1049277" cy="68368"/>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58" name="曲线连接符 57"/>
          <p:cNvCxnSpPr>
            <a:endCxn id="22" idx="0"/>
          </p:cNvCxnSpPr>
          <p:nvPr/>
        </p:nvCxnSpPr>
        <p:spPr>
          <a:xfrm rot="5400000">
            <a:off x="1473864" y="2189756"/>
            <a:ext cx="1027658" cy="877356"/>
          </a:xfrm>
          <a:prstGeom prst="curved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曲线连接符 66"/>
          <p:cNvCxnSpPr/>
          <p:nvPr/>
        </p:nvCxnSpPr>
        <p:spPr>
          <a:xfrm rot="5400000">
            <a:off x="1168386" y="2410727"/>
            <a:ext cx="1112166" cy="350905"/>
          </a:xfrm>
          <a:prstGeom prst="curved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曲线连接符 68"/>
          <p:cNvCxnSpPr>
            <a:endCxn id="22" idx="0"/>
          </p:cNvCxnSpPr>
          <p:nvPr/>
        </p:nvCxnSpPr>
        <p:spPr>
          <a:xfrm rot="5400000">
            <a:off x="1326188" y="2286119"/>
            <a:ext cx="1078972" cy="633317"/>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950580" y="1318715"/>
            <a:ext cx="10035353" cy="744575"/>
            <a:chOff x="2156647" y="1439387"/>
            <a:chExt cx="6982802" cy="974962"/>
          </a:xfrm>
        </p:grpSpPr>
        <p:sp>
          <p:nvSpPr>
            <p:cNvPr id="7" name="圆角矩形 67"/>
            <p:cNvSpPr/>
            <p:nvPr/>
          </p:nvSpPr>
          <p:spPr>
            <a:xfrm>
              <a:off x="2156647" y="1439387"/>
              <a:ext cx="6982802" cy="974962"/>
            </a:xfrm>
            <a:prstGeom prst="roundRect">
              <a:avLst/>
            </a:prstGeom>
            <a:solidFill>
              <a:schemeClr val="accent1">
                <a:lumMod val="40000"/>
                <a:lumOff val="60000"/>
              </a:schemeClr>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t" anchorCtr="0"/>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pPr>
              <a:endParaRPr lang="en-US" altLang="zh-CN" sz="1400" b="1" dirty="0">
                <a:solidFill>
                  <a:schemeClr val="tx2"/>
                </a:solidFill>
                <a:latin typeface="微软雅黑" panose="020B0503020204020204" charset="-122"/>
                <a:ea typeface="微软雅黑" panose="020B0503020204020204" charset="-122"/>
              </a:endParaRPr>
            </a:p>
            <a:p>
              <a:pPr algn="ctr">
                <a:lnSpc>
                  <a:spcPct val="90000"/>
                </a:lnSpc>
              </a:pPr>
              <a:endParaRPr lang="zh-CN" sz="1400" b="1" dirty="0">
                <a:solidFill>
                  <a:schemeClr val="tx2"/>
                </a:solidFill>
                <a:latin typeface="微软雅黑" panose="020B0503020204020204" charset="-122"/>
                <a:ea typeface="微软雅黑" panose="020B0503020204020204" charset="-122"/>
              </a:endParaRPr>
            </a:p>
          </p:txBody>
        </p:sp>
        <p:sp>
          <p:nvSpPr>
            <p:cNvPr id="8" name="圆角矩形 68"/>
            <p:cNvSpPr/>
            <p:nvPr/>
          </p:nvSpPr>
          <p:spPr>
            <a:xfrm>
              <a:off x="2817218" y="1491516"/>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服务编排</a:t>
              </a:r>
              <a:endParaRPr lang="zh-CN" altLang="en-US" sz="1200" dirty="0">
                <a:solidFill>
                  <a:schemeClr val="bg1"/>
                </a:solidFill>
                <a:latin typeface="微软雅黑" panose="020B0503020204020204" charset="-122"/>
                <a:ea typeface="微软雅黑" panose="020B0503020204020204" charset="-122"/>
              </a:endParaRPr>
            </a:p>
          </p:txBody>
        </p:sp>
        <p:sp>
          <p:nvSpPr>
            <p:cNvPr id="9" name="文本框 8"/>
            <p:cNvSpPr txBox="1"/>
            <p:nvPr/>
          </p:nvSpPr>
          <p:spPr>
            <a:xfrm>
              <a:off x="2254970" y="1560171"/>
              <a:ext cx="650006" cy="685115"/>
            </a:xfrm>
            <a:prstGeom prst="rect">
              <a:avLst/>
            </a:prstGeom>
            <a:noFill/>
          </p:spPr>
          <p:txBody>
            <a:bodyPr wrap="square">
              <a:spAutoFit/>
            </a:bodyPr>
            <a:lstStyle/>
            <a:p>
              <a:r>
                <a:rPr lang="zh-CN" altLang="en-US" sz="1400" b="1" dirty="0">
                  <a:latin typeface="微软雅黑" panose="020B0503020204020204" charset="-122"/>
                  <a:ea typeface="微软雅黑" panose="020B0503020204020204" charset="-122"/>
                </a:rPr>
                <a:t>企业服</a:t>
              </a:r>
              <a:endParaRPr lang="en-US" altLang="zh-CN" sz="1400" b="1" dirty="0">
                <a:latin typeface="微软雅黑" panose="020B0503020204020204" charset="-122"/>
                <a:ea typeface="微软雅黑" panose="020B0503020204020204" charset="-122"/>
              </a:endParaRPr>
            </a:p>
            <a:p>
              <a:r>
                <a:rPr lang="zh-CN" altLang="en-US" sz="1400" b="1" dirty="0">
                  <a:latin typeface="微软雅黑" panose="020B0503020204020204" charset="-122"/>
                  <a:ea typeface="微软雅黑" panose="020B0503020204020204" charset="-122"/>
                </a:rPr>
                <a:t>务总线</a:t>
              </a:r>
              <a:endParaRPr lang="zh-CN" altLang="en-US" sz="1400" dirty="0"/>
            </a:p>
          </p:txBody>
        </p:sp>
        <p:sp>
          <p:nvSpPr>
            <p:cNvPr id="10" name="圆角矩形 68"/>
            <p:cNvSpPr/>
            <p:nvPr/>
          </p:nvSpPr>
          <p:spPr>
            <a:xfrm>
              <a:off x="3815241" y="1491516"/>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报文适配</a:t>
              </a:r>
              <a:endParaRPr lang="zh-CN" altLang="en-US" sz="1200" dirty="0">
                <a:solidFill>
                  <a:schemeClr val="bg1"/>
                </a:solidFill>
                <a:latin typeface="微软雅黑" panose="020B0503020204020204" charset="-122"/>
                <a:ea typeface="微软雅黑" panose="020B0503020204020204" charset="-122"/>
              </a:endParaRPr>
            </a:p>
          </p:txBody>
        </p:sp>
        <p:sp>
          <p:nvSpPr>
            <p:cNvPr id="11" name="圆角矩形 68"/>
            <p:cNvSpPr/>
            <p:nvPr/>
          </p:nvSpPr>
          <p:spPr>
            <a:xfrm>
              <a:off x="3309790" y="1491516"/>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协议适配</a:t>
              </a:r>
              <a:endParaRPr lang="zh-CN" altLang="en-US" sz="1200" dirty="0">
                <a:solidFill>
                  <a:schemeClr val="bg1"/>
                </a:solidFill>
                <a:latin typeface="微软雅黑" panose="020B0503020204020204" charset="-122"/>
                <a:ea typeface="微软雅黑" panose="020B0503020204020204" charset="-122"/>
              </a:endParaRPr>
            </a:p>
          </p:txBody>
        </p:sp>
        <p:sp>
          <p:nvSpPr>
            <p:cNvPr id="12" name="圆角矩形 11"/>
            <p:cNvSpPr/>
            <p:nvPr/>
          </p:nvSpPr>
          <p:spPr>
            <a:xfrm>
              <a:off x="4307813" y="1491516"/>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流量控制</a:t>
              </a:r>
              <a:endParaRPr lang="zh-CN" altLang="en-US" sz="1200" dirty="0">
                <a:solidFill>
                  <a:schemeClr val="bg1"/>
                </a:solidFill>
                <a:latin typeface="微软雅黑" panose="020B0503020204020204" charset="-122"/>
                <a:ea typeface="微软雅黑" panose="020B0503020204020204" charset="-122"/>
              </a:endParaRPr>
            </a:p>
          </p:txBody>
        </p:sp>
        <p:sp>
          <p:nvSpPr>
            <p:cNvPr id="13" name="圆角矩形 68"/>
            <p:cNvSpPr/>
            <p:nvPr/>
          </p:nvSpPr>
          <p:spPr>
            <a:xfrm>
              <a:off x="5701912" y="1491516"/>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加解密</a:t>
              </a:r>
              <a:endParaRPr lang="zh-CN" altLang="en-US" sz="1200" dirty="0">
                <a:solidFill>
                  <a:schemeClr val="bg1"/>
                </a:solidFill>
                <a:latin typeface="微软雅黑" panose="020B0503020204020204" charset="-122"/>
                <a:ea typeface="微软雅黑" panose="020B0503020204020204" charset="-122"/>
              </a:endParaRPr>
            </a:p>
          </p:txBody>
        </p:sp>
        <p:sp>
          <p:nvSpPr>
            <p:cNvPr id="14" name="圆角矩形 68"/>
            <p:cNvSpPr/>
            <p:nvPr/>
          </p:nvSpPr>
          <p:spPr>
            <a:xfrm>
              <a:off x="7633567" y="1491516"/>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服务寻址</a:t>
              </a:r>
              <a:endParaRPr lang="zh-CN" altLang="en-US" sz="1200" dirty="0">
                <a:solidFill>
                  <a:schemeClr val="bg1"/>
                </a:solidFill>
                <a:latin typeface="微软雅黑" panose="020B0503020204020204" charset="-122"/>
                <a:ea typeface="微软雅黑" panose="020B0503020204020204" charset="-122"/>
              </a:endParaRPr>
            </a:p>
          </p:txBody>
        </p:sp>
        <p:sp>
          <p:nvSpPr>
            <p:cNvPr id="15" name="圆角矩形 68"/>
            <p:cNvSpPr/>
            <p:nvPr/>
          </p:nvSpPr>
          <p:spPr>
            <a:xfrm>
              <a:off x="8100381" y="1491516"/>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异步回调</a:t>
              </a:r>
              <a:endParaRPr lang="zh-CN" altLang="en-US" sz="1200" dirty="0">
                <a:solidFill>
                  <a:schemeClr val="bg1"/>
                </a:solidFill>
                <a:latin typeface="微软雅黑" panose="020B0503020204020204" charset="-122"/>
                <a:ea typeface="微软雅黑" panose="020B0503020204020204" charset="-122"/>
              </a:endParaRPr>
            </a:p>
          </p:txBody>
        </p:sp>
        <p:sp>
          <p:nvSpPr>
            <p:cNvPr id="16" name="圆角矩形 68"/>
            <p:cNvSpPr/>
            <p:nvPr/>
          </p:nvSpPr>
          <p:spPr>
            <a:xfrm>
              <a:off x="7179628" y="1491516"/>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异常处理</a:t>
              </a:r>
              <a:endParaRPr lang="zh-CN" altLang="en-US" sz="1200" dirty="0">
                <a:solidFill>
                  <a:schemeClr val="bg1"/>
                </a:solidFill>
                <a:latin typeface="微软雅黑" panose="020B0503020204020204" charset="-122"/>
                <a:ea typeface="微软雅黑" panose="020B0503020204020204" charset="-122"/>
              </a:endParaRPr>
            </a:p>
          </p:txBody>
        </p:sp>
        <p:sp>
          <p:nvSpPr>
            <p:cNvPr id="17" name="圆角矩形 68"/>
            <p:cNvSpPr/>
            <p:nvPr/>
          </p:nvSpPr>
          <p:spPr>
            <a:xfrm>
              <a:off x="6194484" y="1491516"/>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权限控制</a:t>
              </a:r>
              <a:endParaRPr lang="zh-CN" altLang="en-US" sz="1200" dirty="0">
                <a:solidFill>
                  <a:schemeClr val="bg1"/>
                </a:solidFill>
                <a:latin typeface="微软雅黑" panose="020B0503020204020204" charset="-122"/>
                <a:ea typeface="微软雅黑" panose="020B0503020204020204" charset="-122"/>
              </a:endParaRPr>
            </a:p>
          </p:txBody>
        </p:sp>
        <p:sp>
          <p:nvSpPr>
            <p:cNvPr id="18" name="圆角矩形 68"/>
            <p:cNvSpPr/>
            <p:nvPr/>
          </p:nvSpPr>
          <p:spPr>
            <a:xfrm>
              <a:off x="6699935" y="1491516"/>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重试机制</a:t>
              </a:r>
              <a:endParaRPr lang="zh-CN" altLang="en-US" sz="1200" dirty="0">
                <a:solidFill>
                  <a:schemeClr val="bg1"/>
                </a:solidFill>
                <a:latin typeface="微软雅黑" panose="020B0503020204020204" charset="-122"/>
                <a:ea typeface="微软雅黑" panose="020B0503020204020204" charset="-122"/>
              </a:endParaRPr>
            </a:p>
          </p:txBody>
        </p:sp>
        <p:sp>
          <p:nvSpPr>
            <p:cNvPr id="19" name="圆角矩形 68"/>
            <p:cNvSpPr/>
            <p:nvPr/>
          </p:nvSpPr>
          <p:spPr>
            <a:xfrm>
              <a:off x="8580077" y="1510280"/>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charset="-122"/>
                  <a:ea typeface="微软雅黑" panose="020B0503020204020204" charset="-122"/>
                </a:rPr>
                <a:t>……</a:t>
              </a:r>
              <a:endParaRPr lang="zh-CN" altLang="en-US" sz="1200" dirty="0">
                <a:solidFill>
                  <a:schemeClr val="bg1"/>
                </a:solidFill>
                <a:latin typeface="微软雅黑" panose="020B0503020204020204" charset="-122"/>
                <a:ea typeface="微软雅黑" panose="020B0503020204020204" charset="-122"/>
              </a:endParaRPr>
            </a:p>
          </p:txBody>
        </p:sp>
        <p:sp>
          <p:nvSpPr>
            <p:cNvPr id="20" name="圆角矩形 68"/>
            <p:cNvSpPr/>
            <p:nvPr/>
          </p:nvSpPr>
          <p:spPr>
            <a:xfrm>
              <a:off x="4785364" y="1489369"/>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动态路由</a:t>
              </a:r>
              <a:endParaRPr lang="zh-CN" altLang="en-US" sz="1200" dirty="0">
                <a:solidFill>
                  <a:schemeClr val="bg1"/>
                </a:solidFill>
                <a:latin typeface="微软雅黑" panose="020B0503020204020204" charset="-122"/>
                <a:ea typeface="微软雅黑" panose="020B0503020204020204" charset="-122"/>
              </a:endParaRPr>
            </a:p>
          </p:txBody>
        </p:sp>
        <p:sp>
          <p:nvSpPr>
            <p:cNvPr id="21" name="圆角矩形 68"/>
            <p:cNvSpPr/>
            <p:nvPr/>
          </p:nvSpPr>
          <p:spPr>
            <a:xfrm>
              <a:off x="5248668" y="1489369"/>
              <a:ext cx="396000"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监控告警</a:t>
              </a:r>
              <a:endParaRPr lang="zh-CN" altLang="en-US" sz="1200" dirty="0">
                <a:solidFill>
                  <a:schemeClr val="bg1"/>
                </a:solidFill>
                <a:latin typeface="微软雅黑" panose="020B0503020204020204" charset="-122"/>
                <a:ea typeface="微软雅黑" panose="020B0503020204020204" charset="-122"/>
              </a:endParaRPr>
            </a:p>
          </p:txBody>
        </p:sp>
      </p:grpSp>
      <p:cxnSp>
        <p:nvCxnSpPr>
          <p:cNvPr id="75" name="曲线连接符 74"/>
          <p:cNvCxnSpPr>
            <a:endCxn id="27" idx="0"/>
          </p:cNvCxnSpPr>
          <p:nvPr/>
        </p:nvCxnSpPr>
        <p:spPr>
          <a:xfrm rot="16200000" flipH="1">
            <a:off x="2330892" y="2476964"/>
            <a:ext cx="1120045" cy="210552"/>
          </a:xfrm>
          <a:prstGeom prst="curvedConnector3">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8" name="曲线连接符 77"/>
          <p:cNvCxnSpPr>
            <a:endCxn id="27" idx="0"/>
          </p:cNvCxnSpPr>
          <p:nvPr/>
        </p:nvCxnSpPr>
        <p:spPr>
          <a:xfrm rot="5400000">
            <a:off x="2760936" y="2273446"/>
            <a:ext cx="1104072" cy="633563"/>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81" name="曲线连接符 80"/>
          <p:cNvCxnSpPr>
            <a:endCxn id="27" idx="0"/>
          </p:cNvCxnSpPr>
          <p:nvPr/>
        </p:nvCxnSpPr>
        <p:spPr>
          <a:xfrm rot="5400000">
            <a:off x="2566966" y="2506847"/>
            <a:ext cx="1064640" cy="206192"/>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84" name="曲线连接符 83"/>
          <p:cNvCxnSpPr>
            <a:endCxn id="27" idx="0"/>
          </p:cNvCxnSpPr>
          <p:nvPr/>
        </p:nvCxnSpPr>
        <p:spPr>
          <a:xfrm rot="5400000">
            <a:off x="2696719" y="2397424"/>
            <a:ext cx="1044311" cy="445367"/>
          </a:xfrm>
          <a:prstGeom prst="curvedConnector3">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7" name="曲线连接符 86"/>
          <p:cNvCxnSpPr>
            <a:endCxn id="31" idx="0"/>
          </p:cNvCxnSpPr>
          <p:nvPr/>
        </p:nvCxnSpPr>
        <p:spPr>
          <a:xfrm rot="5400000">
            <a:off x="4170268" y="2336387"/>
            <a:ext cx="1078973" cy="532778"/>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90" name="曲线连接符 89"/>
          <p:cNvCxnSpPr>
            <a:endCxn id="31" idx="0"/>
          </p:cNvCxnSpPr>
          <p:nvPr/>
        </p:nvCxnSpPr>
        <p:spPr>
          <a:xfrm rot="16200000" flipH="1">
            <a:off x="3856830" y="2555727"/>
            <a:ext cx="1078973" cy="94098"/>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93" name="曲线连接符 92"/>
          <p:cNvCxnSpPr>
            <a:endCxn id="31" idx="0"/>
          </p:cNvCxnSpPr>
          <p:nvPr/>
        </p:nvCxnSpPr>
        <p:spPr>
          <a:xfrm rot="16200000" flipH="1">
            <a:off x="3650843" y="2349740"/>
            <a:ext cx="1078973" cy="506071"/>
          </a:xfrm>
          <a:prstGeom prst="curvedConnector3">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曲线连接符 95"/>
          <p:cNvCxnSpPr>
            <a:endCxn id="31" idx="0"/>
          </p:cNvCxnSpPr>
          <p:nvPr/>
        </p:nvCxnSpPr>
        <p:spPr>
          <a:xfrm rot="5400000">
            <a:off x="4012460" y="2494194"/>
            <a:ext cx="1078974" cy="21716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曲线连接符 102"/>
          <p:cNvCxnSpPr>
            <a:endCxn id="36" idx="0"/>
          </p:cNvCxnSpPr>
          <p:nvPr/>
        </p:nvCxnSpPr>
        <p:spPr>
          <a:xfrm rot="16200000" flipH="1">
            <a:off x="5157366" y="2409089"/>
            <a:ext cx="1120044" cy="346304"/>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106" name="曲线连接符 105"/>
          <p:cNvCxnSpPr>
            <a:stCxn id="13" idx="2"/>
            <a:endCxn id="36" idx="0"/>
          </p:cNvCxnSpPr>
          <p:nvPr/>
        </p:nvCxnSpPr>
        <p:spPr>
          <a:xfrm rot="5400000">
            <a:off x="5551180" y="2363219"/>
            <a:ext cx="1118405" cy="439683"/>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109" name="曲线连接符 108"/>
          <p:cNvCxnSpPr>
            <a:endCxn id="36" idx="0"/>
          </p:cNvCxnSpPr>
          <p:nvPr/>
        </p:nvCxnSpPr>
        <p:spPr>
          <a:xfrm rot="5400000">
            <a:off x="5726352" y="2186407"/>
            <a:ext cx="1120045" cy="791667"/>
          </a:xfrm>
          <a:prstGeom prst="curvedConnector3">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2" name="曲线连接符 111"/>
          <p:cNvCxnSpPr>
            <a:endCxn id="36" idx="0"/>
          </p:cNvCxnSpPr>
          <p:nvPr/>
        </p:nvCxnSpPr>
        <p:spPr>
          <a:xfrm rot="16200000" flipH="1">
            <a:off x="5345851" y="2597574"/>
            <a:ext cx="1069814" cy="19563"/>
          </a:xfrm>
          <a:prstGeom prst="curvedConnector3">
            <a:avLst/>
          </a:prstGeom>
          <a:ln w="19050">
            <a:solidFill>
              <a:srgbClr val="FFDA00"/>
            </a:solidFill>
          </a:ln>
        </p:spPr>
        <p:style>
          <a:lnRef idx="1">
            <a:schemeClr val="accent1"/>
          </a:lnRef>
          <a:fillRef idx="0">
            <a:schemeClr val="accent1"/>
          </a:fillRef>
          <a:effectRef idx="0">
            <a:schemeClr val="accent1"/>
          </a:effectRef>
          <a:fontRef idx="minor">
            <a:schemeClr val="tx1"/>
          </a:fontRef>
        </p:style>
      </p:cxnSp>
      <p:cxnSp>
        <p:nvCxnSpPr>
          <p:cNvPr id="116" name="曲线连接符 115"/>
          <p:cNvCxnSpPr/>
          <p:nvPr/>
        </p:nvCxnSpPr>
        <p:spPr>
          <a:xfrm rot="16200000" flipH="1">
            <a:off x="6521723" y="2410729"/>
            <a:ext cx="1120044" cy="346304"/>
          </a:xfrm>
          <a:prstGeom prst="curvedConnector3">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7" name="曲线连接符 116"/>
          <p:cNvCxnSpPr/>
          <p:nvPr/>
        </p:nvCxnSpPr>
        <p:spPr>
          <a:xfrm rot="5400000">
            <a:off x="6915537" y="2364859"/>
            <a:ext cx="1118405" cy="439683"/>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曲线连接符 117"/>
          <p:cNvCxnSpPr/>
          <p:nvPr/>
        </p:nvCxnSpPr>
        <p:spPr>
          <a:xfrm rot="5400000">
            <a:off x="7090709" y="2188047"/>
            <a:ext cx="1120045" cy="791667"/>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119" name="曲线连接符 118"/>
          <p:cNvCxnSpPr/>
          <p:nvPr/>
        </p:nvCxnSpPr>
        <p:spPr>
          <a:xfrm rot="16200000" flipH="1">
            <a:off x="6710208" y="2599214"/>
            <a:ext cx="1069814" cy="19563"/>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120" name="曲线连接符 119"/>
          <p:cNvCxnSpPr/>
          <p:nvPr/>
        </p:nvCxnSpPr>
        <p:spPr>
          <a:xfrm rot="16200000" flipH="1">
            <a:off x="8008622" y="2426552"/>
            <a:ext cx="1120044" cy="34630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曲线连接符 120"/>
          <p:cNvCxnSpPr/>
          <p:nvPr/>
        </p:nvCxnSpPr>
        <p:spPr>
          <a:xfrm rot="5400000">
            <a:off x="8402436" y="2380682"/>
            <a:ext cx="1118405" cy="439683"/>
          </a:xfrm>
          <a:prstGeom prst="curved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曲线连接符 121"/>
          <p:cNvCxnSpPr/>
          <p:nvPr/>
        </p:nvCxnSpPr>
        <p:spPr>
          <a:xfrm rot="5400000">
            <a:off x="8577608" y="2203870"/>
            <a:ext cx="1120045" cy="791667"/>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123" name="曲线连接符 122"/>
          <p:cNvCxnSpPr/>
          <p:nvPr/>
        </p:nvCxnSpPr>
        <p:spPr>
          <a:xfrm rot="16200000" flipH="1">
            <a:off x="8197107" y="2615037"/>
            <a:ext cx="1069814" cy="19563"/>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124" name="曲线连接符 123"/>
          <p:cNvCxnSpPr/>
          <p:nvPr/>
        </p:nvCxnSpPr>
        <p:spPr>
          <a:xfrm rot="16200000" flipH="1">
            <a:off x="9429144" y="2431390"/>
            <a:ext cx="1120044" cy="346304"/>
          </a:xfrm>
          <a:prstGeom prst="curvedConnector3">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5" name="曲线连接符 124"/>
          <p:cNvCxnSpPr/>
          <p:nvPr/>
        </p:nvCxnSpPr>
        <p:spPr>
          <a:xfrm rot="5400000">
            <a:off x="9822958" y="2385520"/>
            <a:ext cx="1118405" cy="439683"/>
          </a:xfrm>
          <a:prstGeom prst="curvedConnector3">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曲线连接符 125"/>
          <p:cNvCxnSpPr/>
          <p:nvPr/>
        </p:nvCxnSpPr>
        <p:spPr>
          <a:xfrm rot="5400000">
            <a:off x="9953970" y="2300679"/>
            <a:ext cx="1072235" cy="655534"/>
          </a:xfrm>
          <a:prstGeom prst="curvedConnector3">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曲线连接符 126"/>
          <p:cNvCxnSpPr/>
          <p:nvPr/>
        </p:nvCxnSpPr>
        <p:spPr>
          <a:xfrm rot="16200000" flipH="1">
            <a:off x="9617629" y="2619875"/>
            <a:ext cx="1069814" cy="19563"/>
          </a:xfrm>
          <a:prstGeom prst="curvedConnector3">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1204436" y="2601292"/>
            <a:ext cx="993286" cy="29751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charset="-122"/>
                <a:ea typeface="微软雅黑" panose="020B0503020204020204" charset="-122"/>
              </a:rPr>
              <a:t>http+json</a:t>
            </a:r>
            <a:endParaRPr lang="zh-CN" altLang="en-US" sz="1200" dirty="0">
              <a:latin typeface="微软雅黑" panose="020B0503020204020204" charset="-122"/>
              <a:ea typeface="微软雅黑" panose="020B0503020204020204" charset="-122"/>
            </a:endParaRPr>
          </a:p>
        </p:txBody>
      </p:sp>
      <p:sp>
        <p:nvSpPr>
          <p:cNvPr id="130" name="矩形 129"/>
          <p:cNvSpPr/>
          <p:nvPr/>
        </p:nvSpPr>
        <p:spPr>
          <a:xfrm>
            <a:off x="2599429" y="2577989"/>
            <a:ext cx="993286" cy="29751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charset="-122"/>
                <a:ea typeface="微软雅黑" panose="020B0503020204020204" charset="-122"/>
              </a:rPr>
              <a:t>http+xml</a:t>
            </a:r>
            <a:endParaRPr lang="zh-CN" altLang="en-US" sz="1200" dirty="0">
              <a:latin typeface="微软雅黑" panose="020B0503020204020204" charset="-122"/>
              <a:ea typeface="微软雅黑" panose="020B0503020204020204" charset="-122"/>
            </a:endParaRPr>
          </a:p>
        </p:txBody>
      </p:sp>
      <p:sp>
        <p:nvSpPr>
          <p:cNvPr id="131" name="矩形 130"/>
          <p:cNvSpPr/>
          <p:nvPr/>
        </p:nvSpPr>
        <p:spPr>
          <a:xfrm>
            <a:off x="3989567" y="2596831"/>
            <a:ext cx="993286" cy="29751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charset="-122"/>
                <a:ea typeface="微软雅黑" panose="020B0503020204020204" charset="-122"/>
              </a:rPr>
              <a:t>ws+soap</a:t>
            </a:r>
            <a:endParaRPr lang="zh-CN" altLang="en-US" sz="1200" dirty="0">
              <a:latin typeface="微软雅黑" panose="020B0503020204020204" charset="-122"/>
              <a:ea typeface="微软雅黑" panose="020B0503020204020204" charset="-122"/>
            </a:endParaRPr>
          </a:p>
        </p:txBody>
      </p:sp>
      <p:sp>
        <p:nvSpPr>
          <p:cNvPr id="132" name="矩形 131"/>
          <p:cNvSpPr/>
          <p:nvPr/>
        </p:nvSpPr>
        <p:spPr>
          <a:xfrm>
            <a:off x="5462524" y="2600475"/>
            <a:ext cx="993286" cy="29751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charset="-122"/>
                <a:ea typeface="微软雅黑" panose="020B0503020204020204" charset="-122"/>
              </a:rPr>
              <a:t>jms+json</a:t>
            </a:r>
            <a:endParaRPr lang="zh-CN" altLang="en-US" sz="1200" dirty="0">
              <a:latin typeface="微软雅黑" panose="020B0503020204020204" charset="-122"/>
              <a:ea typeface="微软雅黑" panose="020B0503020204020204" charset="-122"/>
            </a:endParaRPr>
          </a:p>
        </p:txBody>
      </p:sp>
      <p:sp>
        <p:nvSpPr>
          <p:cNvPr id="133" name="矩形 132"/>
          <p:cNvSpPr/>
          <p:nvPr/>
        </p:nvSpPr>
        <p:spPr>
          <a:xfrm>
            <a:off x="6821509" y="2617624"/>
            <a:ext cx="993286" cy="29751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tcp+hl7</a:t>
            </a:r>
            <a:endParaRPr lang="zh-CN" altLang="en-US" sz="1200" dirty="0">
              <a:latin typeface="微软雅黑" panose="020B0503020204020204" charset="-122"/>
              <a:ea typeface="微软雅黑" panose="020B0503020204020204" charset="-122"/>
            </a:endParaRPr>
          </a:p>
        </p:txBody>
      </p:sp>
      <p:sp>
        <p:nvSpPr>
          <p:cNvPr id="134" name="矩形 133"/>
          <p:cNvSpPr/>
          <p:nvPr/>
        </p:nvSpPr>
        <p:spPr>
          <a:xfrm>
            <a:off x="8357866" y="2644365"/>
            <a:ext cx="993286" cy="29751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charset="-122"/>
                <a:ea typeface="微软雅黑" panose="020B0503020204020204" charset="-122"/>
              </a:rPr>
              <a:t>sap+xml</a:t>
            </a:r>
            <a:endParaRPr lang="zh-CN" altLang="en-US" sz="1200" dirty="0">
              <a:latin typeface="微软雅黑" panose="020B0503020204020204" charset="-122"/>
              <a:ea typeface="微软雅黑" panose="020B0503020204020204" charset="-122"/>
            </a:endParaRPr>
          </a:p>
        </p:txBody>
      </p:sp>
      <p:sp>
        <p:nvSpPr>
          <p:cNvPr id="135" name="矩形 134"/>
          <p:cNvSpPr/>
          <p:nvPr/>
        </p:nvSpPr>
        <p:spPr>
          <a:xfrm>
            <a:off x="9732053" y="2627683"/>
            <a:ext cx="993286" cy="29751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charset="-122"/>
                <a:ea typeface="微软雅黑" panose="020B0503020204020204" charset="-122"/>
              </a:rPr>
              <a:t>……</a:t>
            </a:r>
            <a:endParaRPr lang="zh-CN" altLang="en-US" sz="1200" dirty="0">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120073"/>
            <a:ext cx="10515600" cy="637505"/>
          </a:xfrm>
        </p:spPr>
        <p:txBody>
          <a:bodyPr>
            <a:normAutofit/>
          </a:bodyPr>
          <a:lstStyle/>
          <a:p>
            <a:r>
              <a:rPr lang="zh-CN" altLang="en-US" dirty="0">
                <a:latin typeface="微软雅黑" panose="020B0503020204020204" charset="-122"/>
                <a:ea typeface="微软雅黑" panose="020B0503020204020204" charset="-122"/>
              </a:rPr>
              <a:t>平台支撑：支持服务运行期监控与分析</a:t>
            </a:r>
            <a:endParaRPr lang="zh-CN" altLang="en-US" dirty="0"/>
          </a:p>
        </p:txBody>
      </p:sp>
      <p:cxnSp>
        <p:nvCxnSpPr>
          <p:cNvPr id="4" name="直接连接符 3"/>
          <p:cNvCxnSpPr>
            <a:stCxn id="33" idx="1"/>
          </p:cNvCxnSpPr>
          <p:nvPr/>
        </p:nvCxnSpPr>
        <p:spPr>
          <a:xfrm flipH="1" flipV="1">
            <a:off x="6168008" y="5518667"/>
            <a:ext cx="1044448" cy="5500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7464152" y="1486486"/>
            <a:ext cx="3024336" cy="2052264"/>
            <a:chOff x="7464152" y="1486486"/>
            <a:chExt cx="3024336" cy="2052264"/>
          </a:xfrm>
        </p:grpSpPr>
        <p:sp>
          <p:nvSpPr>
            <p:cNvPr id="6" name="圆角矩形 5"/>
            <p:cNvSpPr/>
            <p:nvPr/>
          </p:nvSpPr>
          <p:spPr>
            <a:xfrm>
              <a:off x="7464152" y="1486486"/>
              <a:ext cx="3024336" cy="2052264"/>
            </a:xfrm>
            <a:prstGeom prst="roundRect">
              <a:avLst>
                <a:gd name="adj" fmla="val 3551"/>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400" dirty="0">
                  <a:solidFill>
                    <a:schemeClr val="tx2"/>
                  </a:solidFill>
                  <a:latin typeface="微软雅黑" panose="020B0503020204020204" charset="-122"/>
                  <a:ea typeface="微软雅黑" panose="020B0503020204020204" charset="-122"/>
                </a:rPr>
                <a:t>接口服务监控</a:t>
              </a:r>
              <a:endParaRPr lang="zh-CN" altLang="en-US" sz="1400" dirty="0">
                <a:solidFill>
                  <a:schemeClr val="tx2"/>
                </a:solidFill>
                <a:latin typeface="微软雅黑" panose="020B0503020204020204" charset="-122"/>
                <a:ea typeface="微软雅黑" panose="020B0503020204020204" charset="-122"/>
              </a:endParaRPr>
            </a:p>
          </p:txBody>
        </p:sp>
        <p:sp>
          <p:nvSpPr>
            <p:cNvPr id="7" name="圆角矩形 6"/>
            <p:cNvSpPr/>
            <p:nvPr/>
          </p:nvSpPr>
          <p:spPr>
            <a:xfrm>
              <a:off x="7592267" y="2007744"/>
              <a:ext cx="1395847" cy="1395384"/>
            </a:xfrm>
            <a:prstGeom prst="roundRect">
              <a:avLst>
                <a:gd name="adj" fmla="val 5962"/>
              </a:avLst>
            </a:prstGeom>
            <a:solidFill>
              <a:schemeClr val="bg1"/>
            </a:solidFill>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050" dirty="0">
                  <a:solidFill>
                    <a:schemeClr val="tx2"/>
                  </a:solidFill>
                  <a:latin typeface="微软雅黑" panose="020B0503020204020204" charset="-122"/>
                  <a:ea typeface="微软雅黑" panose="020B0503020204020204" charset="-122"/>
                </a:rPr>
                <a:t>数据持久化</a:t>
              </a:r>
              <a:endParaRPr lang="zh-CN" altLang="en-US" sz="1050" dirty="0">
                <a:solidFill>
                  <a:schemeClr val="tx2"/>
                </a:solidFill>
                <a:latin typeface="微软雅黑" panose="020B0503020204020204" charset="-122"/>
                <a:ea typeface="微软雅黑" panose="020B0503020204020204" charset="-122"/>
              </a:endParaRPr>
            </a:p>
          </p:txBody>
        </p:sp>
        <p:sp>
          <p:nvSpPr>
            <p:cNvPr id="8" name="圆柱形 7"/>
            <p:cNvSpPr/>
            <p:nvPr/>
          </p:nvSpPr>
          <p:spPr>
            <a:xfrm>
              <a:off x="8194941" y="2964490"/>
              <a:ext cx="736615" cy="369366"/>
            </a:xfrm>
            <a:prstGeom prst="can">
              <a:avLst>
                <a:gd name="adj" fmla="val 11953"/>
              </a:avLst>
            </a:prstGeom>
            <a:solidFill>
              <a:schemeClr val="tx2">
                <a:lumMod val="60000"/>
                <a:lumOff val="40000"/>
              </a:schemeClr>
            </a:solid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latin typeface="微软雅黑" panose="020B0503020204020204" charset="-122"/>
                  <a:ea typeface="微软雅黑" panose="020B0503020204020204" charset="-122"/>
                </a:rPr>
                <a:t>数据库</a:t>
              </a:r>
              <a:endParaRPr lang="zh-CN" altLang="en-US" sz="1100" dirty="0">
                <a:latin typeface="微软雅黑" panose="020B0503020204020204" charset="-122"/>
                <a:ea typeface="微软雅黑" panose="020B0503020204020204" charset="-122"/>
              </a:endParaRPr>
            </a:p>
          </p:txBody>
        </p:sp>
        <p:sp>
          <p:nvSpPr>
            <p:cNvPr id="9" name="圆角矩形 8"/>
            <p:cNvSpPr/>
            <p:nvPr/>
          </p:nvSpPr>
          <p:spPr>
            <a:xfrm>
              <a:off x="7646260" y="2553663"/>
              <a:ext cx="504000" cy="73881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050" dirty="0">
                  <a:solidFill>
                    <a:schemeClr val="tx2"/>
                  </a:solidFill>
                  <a:latin typeface="微软雅黑" panose="020B0503020204020204" charset="-122"/>
                  <a:ea typeface="微软雅黑" panose="020B0503020204020204" charset="-122"/>
                </a:rPr>
                <a:t>数据访问接口</a:t>
              </a:r>
              <a:endParaRPr lang="zh-CN" altLang="en-US" sz="1050" dirty="0">
                <a:solidFill>
                  <a:schemeClr val="tx2"/>
                </a:solidFill>
                <a:latin typeface="微软雅黑" panose="020B0503020204020204" charset="-122"/>
                <a:ea typeface="微软雅黑" panose="020B0503020204020204" charset="-122"/>
              </a:endParaRPr>
            </a:p>
          </p:txBody>
        </p:sp>
        <p:sp>
          <p:nvSpPr>
            <p:cNvPr id="10" name="TextBox 60"/>
            <p:cNvSpPr txBox="1"/>
            <p:nvPr/>
          </p:nvSpPr>
          <p:spPr>
            <a:xfrm>
              <a:off x="8108456" y="2391535"/>
              <a:ext cx="1006597" cy="507831"/>
            </a:xfrm>
            <a:prstGeom prst="rect">
              <a:avLst/>
            </a:prstGeom>
            <a:noFill/>
          </p:spPr>
          <p:txBody>
            <a:bodyPr wrap="square" rtlCol="0">
              <a:spAutoFit/>
            </a:bodyPr>
            <a:lstStyle/>
            <a:p>
              <a:r>
                <a:rPr lang="zh-CN" altLang="en-US" sz="900" b="0" dirty="0">
                  <a:solidFill>
                    <a:schemeClr val="tx2"/>
                  </a:solidFill>
                  <a:latin typeface="微软雅黑" panose="020B0503020204020204" charset="-122"/>
                  <a:ea typeface="微软雅黑" panose="020B0503020204020204" charset="-122"/>
                </a:rPr>
                <a:t>服务行为日志</a:t>
              </a:r>
              <a:endParaRPr lang="en-US" altLang="zh-CN" sz="900" b="0" dirty="0">
                <a:solidFill>
                  <a:schemeClr val="tx2"/>
                </a:solidFill>
                <a:latin typeface="微软雅黑" panose="020B0503020204020204" charset="-122"/>
                <a:ea typeface="微软雅黑" panose="020B0503020204020204" charset="-122"/>
              </a:endParaRPr>
            </a:p>
            <a:p>
              <a:r>
                <a:rPr lang="zh-CN" altLang="en-US" sz="900" b="0" dirty="0">
                  <a:solidFill>
                    <a:schemeClr val="tx2"/>
                  </a:solidFill>
                  <a:latin typeface="微软雅黑" panose="020B0503020204020204" charset="-122"/>
                  <a:ea typeface="微软雅黑" panose="020B0503020204020204" charset="-122"/>
                </a:rPr>
                <a:t>消费者行为日志</a:t>
              </a:r>
              <a:endParaRPr lang="en-US" altLang="zh-CN" sz="900" b="0" dirty="0">
                <a:solidFill>
                  <a:schemeClr val="tx2"/>
                </a:solidFill>
                <a:latin typeface="微软雅黑" panose="020B0503020204020204" charset="-122"/>
                <a:ea typeface="微软雅黑" panose="020B0503020204020204" charset="-122"/>
              </a:endParaRPr>
            </a:p>
            <a:p>
              <a:r>
                <a:rPr lang="zh-CN" altLang="en-US" sz="900" b="0" dirty="0">
                  <a:solidFill>
                    <a:schemeClr val="tx2"/>
                  </a:solidFill>
                  <a:latin typeface="微软雅黑" panose="020B0503020204020204" charset="-122"/>
                  <a:ea typeface="微软雅黑" panose="020B0503020204020204" charset="-122"/>
                </a:rPr>
                <a:t>提供者行为日志</a:t>
              </a:r>
              <a:endParaRPr lang="zh-CN" altLang="en-US" sz="900" b="0" dirty="0">
                <a:solidFill>
                  <a:schemeClr val="tx2"/>
                </a:solidFill>
                <a:latin typeface="微软雅黑" panose="020B0503020204020204" charset="-122"/>
                <a:ea typeface="微软雅黑" panose="020B0503020204020204" charset="-122"/>
              </a:endParaRPr>
            </a:p>
          </p:txBody>
        </p:sp>
        <p:sp>
          <p:nvSpPr>
            <p:cNvPr id="11" name="圆角矩形 10"/>
            <p:cNvSpPr/>
            <p:nvPr/>
          </p:nvSpPr>
          <p:spPr>
            <a:xfrm>
              <a:off x="9067507" y="2007744"/>
              <a:ext cx="1318154" cy="1395384"/>
            </a:xfrm>
            <a:prstGeom prst="roundRect">
              <a:avLst>
                <a:gd name="adj" fmla="val 5962"/>
              </a:avLst>
            </a:prstGeom>
            <a:solidFill>
              <a:schemeClr val="bg1"/>
            </a:solidFill>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100" dirty="0">
                  <a:solidFill>
                    <a:schemeClr val="tx2"/>
                  </a:solidFill>
                  <a:latin typeface="微软雅黑" panose="020B0503020204020204" charset="-122"/>
                  <a:ea typeface="微软雅黑" panose="020B0503020204020204" charset="-122"/>
                </a:rPr>
                <a:t>统计展示</a:t>
              </a:r>
              <a:endParaRPr lang="zh-CN" altLang="en-US" sz="1100" dirty="0">
                <a:solidFill>
                  <a:schemeClr val="tx2"/>
                </a:solidFill>
                <a:latin typeface="微软雅黑" panose="020B0503020204020204" charset="-122"/>
                <a:ea typeface="微软雅黑" panose="020B0503020204020204" charset="-122"/>
              </a:endParaRPr>
            </a:p>
          </p:txBody>
        </p:sp>
        <p:sp>
          <p:nvSpPr>
            <p:cNvPr id="12" name="圆角矩形 11"/>
            <p:cNvSpPr/>
            <p:nvPr/>
          </p:nvSpPr>
          <p:spPr>
            <a:xfrm>
              <a:off x="9131548" y="2389482"/>
              <a:ext cx="1201846" cy="287285"/>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100" dirty="0">
                  <a:solidFill>
                    <a:schemeClr val="tx2"/>
                  </a:solidFill>
                  <a:latin typeface="微软雅黑" panose="020B0503020204020204" charset="-122"/>
                  <a:ea typeface="微软雅黑" panose="020B0503020204020204" charset="-122"/>
                </a:rPr>
                <a:t>图表展示引擎</a:t>
              </a:r>
              <a:endParaRPr lang="zh-CN" altLang="en-US" sz="1100" dirty="0">
                <a:solidFill>
                  <a:schemeClr val="tx2"/>
                </a:solidFill>
                <a:latin typeface="微软雅黑" panose="020B0503020204020204" charset="-122"/>
                <a:ea typeface="微软雅黑" panose="020B0503020204020204" charset="-122"/>
              </a:endParaRPr>
            </a:p>
          </p:txBody>
        </p:sp>
        <p:sp>
          <p:nvSpPr>
            <p:cNvPr id="13" name="圆角矩形 12"/>
            <p:cNvSpPr/>
            <p:nvPr/>
          </p:nvSpPr>
          <p:spPr>
            <a:xfrm>
              <a:off x="9131548" y="2718209"/>
              <a:ext cx="1201846" cy="287285"/>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100" dirty="0">
                  <a:solidFill>
                    <a:schemeClr val="tx1"/>
                  </a:solidFill>
                  <a:latin typeface="微软雅黑" panose="020B0503020204020204" charset="-122"/>
                  <a:ea typeface="微软雅黑" panose="020B0503020204020204" charset="-122"/>
                </a:rPr>
                <a:t>监控模板管理</a:t>
              </a:r>
              <a:endParaRPr lang="zh-CN" altLang="en-US" sz="1100" dirty="0">
                <a:solidFill>
                  <a:schemeClr val="tx1"/>
                </a:solidFill>
                <a:latin typeface="微软雅黑" panose="020B0503020204020204" charset="-122"/>
                <a:ea typeface="微软雅黑" panose="020B0503020204020204" charset="-122"/>
              </a:endParaRPr>
            </a:p>
          </p:txBody>
        </p:sp>
        <p:sp>
          <p:nvSpPr>
            <p:cNvPr id="14" name="圆角矩形 13"/>
            <p:cNvSpPr/>
            <p:nvPr/>
          </p:nvSpPr>
          <p:spPr>
            <a:xfrm>
              <a:off x="9131548" y="3046571"/>
              <a:ext cx="1201846" cy="287285"/>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100" dirty="0">
                  <a:solidFill>
                    <a:schemeClr val="tx2"/>
                  </a:solidFill>
                  <a:latin typeface="微软雅黑" panose="020B0503020204020204" charset="-122"/>
                  <a:ea typeface="微软雅黑" panose="020B0503020204020204" charset="-122"/>
                </a:rPr>
                <a:t>事件触发机制</a:t>
              </a:r>
              <a:endParaRPr lang="zh-CN" altLang="en-US" sz="1100" dirty="0">
                <a:solidFill>
                  <a:schemeClr val="tx2"/>
                </a:solidFill>
                <a:latin typeface="微软雅黑" panose="020B0503020204020204" charset="-122"/>
                <a:ea typeface="微软雅黑" panose="020B0503020204020204" charset="-122"/>
              </a:endParaRPr>
            </a:p>
          </p:txBody>
        </p:sp>
      </p:grpSp>
      <p:grpSp>
        <p:nvGrpSpPr>
          <p:cNvPr id="15" name="Group 4"/>
          <p:cNvGrpSpPr/>
          <p:nvPr/>
        </p:nvGrpSpPr>
        <p:grpSpPr bwMode="auto">
          <a:xfrm rot="19783156">
            <a:off x="5168507" y="4399836"/>
            <a:ext cx="972564" cy="709880"/>
            <a:chOff x="2057" y="862"/>
            <a:chExt cx="1549" cy="1351"/>
          </a:xfrm>
        </p:grpSpPr>
        <p:sp>
          <p:nvSpPr>
            <p:cNvPr id="16" name="AutoShape 5"/>
            <p:cNvSpPr>
              <a:spLocks noChangeArrowheads="1"/>
            </p:cNvSpPr>
            <p:nvPr/>
          </p:nvSpPr>
          <p:spPr bwMode="gray">
            <a:xfrm>
              <a:off x="2070" y="885"/>
              <a:ext cx="1536" cy="1328"/>
            </a:xfrm>
            <a:prstGeom prst="hexagon">
              <a:avLst>
                <a:gd name="adj" fmla="val 28916"/>
                <a:gd name="vf" fmla="val 115470"/>
              </a:avLst>
            </a:prstGeom>
            <a:solidFill>
              <a:srgbClr val="808080"/>
            </a:soli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17" name="AutoShape 6"/>
            <p:cNvSpPr>
              <a:spLocks noChangeArrowheads="1"/>
            </p:cNvSpPr>
            <p:nvPr/>
          </p:nvSpPr>
          <p:spPr bwMode="gray">
            <a:xfrm>
              <a:off x="2057" y="862"/>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18" name="AutoShape 7"/>
            <p:cNvSpPr>
              <a:spLocks noChangeArrowheads="1"/>
            </p:cNvSpPr>
            <p:nvPr/>
          </p:nvSpPr>
          <p:spPr bwMode="gray">
            <a:xfrm>
              <a:off x="2147" y="942"/>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rgbClr val="FFFFFF"/>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grpSp>
      <p:sp>
        <p:nvSpPr>
          <p:cNvPr id="19" name="Text Box 12"/>
          <p:cNvSpPr txBox="1">
            <a:spLocks noChangeArrowheads="1"/>
          </p:cNvSpPr>
          <p:nvPr/>
        </p:nvSpPr>
        <p:spPr bwMode="gray">
          <a:xfrm>
            <a:off x="5346685" y="4490106"/>
            <a:ext cx="595181" cy="523160"/>
          </a:xfrm>
          <a:prstGeom prst="rect">
            <a:avLst/>
          </a:prstGeom>
          <a:noFill/>
          <a:ln w="9525" algn="ctr">
            <a:noFill/>
            <a:miter lim="800000"/>
          </a:ln>
          <a:effec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lang="zh-CN" altLang="en-US" sz="1400" kern="0" dirty="0">
                <a:solidFill>
                  <a:srgbClr val="FFFFFF"/>
                </a:solidFill>
                <a:latin typeface="微软雅黑" panose="020B0503020204020204" charset="-122"/>
                <a:ea typeface="微软雅黑" panose="020B0503020204020204" charset="-122"/>
              </a:rPr>
              <a:t>接口</a:t>
            </a:r>
            <a:endParaRPr lang="en-US" altLang="zh-CN" sz="1400" kern="0" dirty="0">
              <a:solidFill>
                <a:srgbClr val="FFFFFF"/>
              </a:solidFill>
              <a:latin typeface="微软雅黑" panose="020B0503020204020204" charset="-122"/>
              <a:ea typeface="微软雅黑" panose="020B0503020204020204" charset="-122"/>
            </a:endParaRPr>
          </a:p>
          <a:p>
            <a:pPr marL="0" marR="0" lvl="0" indent="0" algn="ctr" defTabSz="914400" eaLnBrk="0" fontAlgn="auto" latinLnBrk="0" hangingPunct="0">
              <a:lnSpc>
                <a:spcPct val="100000"/>
              </a:lnSpc>
              <a:spcBef>
                <a:spcPts val="0"/>
              </a:spcBef>
              <a:spcAft>
                <a:spcPts val="0"/>
              </a:spcAft>
              <a:buClrTx/>
              <a:buSzTx/>
              <a:buFontTx/>
              <a:buNone/>
              <a:defRPr/>
            </a:pPr>
            <a:r>
              <a:rPr lang="zh-CN" altLang="en-US" sz="1400" kern="0" dirty="0">
                <a:solidFill>
                  <a:srgbClr val="FFFFFF"/>
                </a:solidFill>
                <a:latin typeface="微软雅黑" panose="020B0503020204020204" charset="-122"/>
                <a:ea typeface="微软雅黑" panose="020B0503020204020204" charset="-122"/>
              </a:rPr>
              <a:t>服务</a:t>
            </a:r>
            <a:endParaRPr kumimoji="0" lang="en-US" altLang="zh-CN" sz="140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grpSp>
        <p:nvGrpSpPr>
          <p:cNvPr id="20" name="Group 14"/>
          <p:cNvGrpSpPr/>
          <p:nvPr/>
        </p:nvGrpSpPr>
        <p:grpSpPr bwMode="auto">
          <a:xfrm rot="19783156">
            <a:off x="5986945" y="4333104"/>
            <a:ext cx="973218" cy="709880"/>
            <a:chOff x="3174" y="2656"/>
            <a:chExt cx="1549" cy="1351"/>
          </a:xfrm>
        </p:grpSpPr>
        <p:sp>
          <p:nvSpPr>
            <p:cNvPr id="21" name="AutoShape 15"/>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22" name="AutoShape 16"/>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23" name="AutoShape 17"/>
            <p:cNvSpPr>
              <a:spLocks noChangeArrowheads="1"/>
            </p:cNvSpPr>
            <p:nvPr/>
          </p:nvSpPr>
          <p:spPr bwMode="gray">
            <a:xfrm>
              <a:off x="3264" y="2736"/>
              <a:ext cx="1350" cy="1168"/>
            </a:xfrm>
            <a:prstGeom prst="hexagon">
              <a:avLst>
                <a:gd name="adj" fmla="val 28896"/>
                <a:gd name="vf" fmla="val 115470"/>
              </a:avLst>
            </a:prstGeom>
            <a:gradFill rotWithShape="1">
              <a:gsLst>
                <a:gs pos="0">
                  <a:srgbClr val="EC941E">
                    <a:gamma/>
                    <a:shade val="46275"/>
                    <a:invGamma/>
                  </a:srgbClr>
                </a:gs>
                <a:gs pos="100000">
                  <a:srgbClr val="EC941E"/>
                </a:gs>
              </a:gsLst>
              <a:lin ang="2700000" scaled="1"/>
            </a:gradFill>
            <a:ln w="9525">
              <a:solidFill>
                <a:srgbClr val="FFFFFF"/>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grpSp>
      <p:sp>
        <p:nvSpPr>
          <p:cNvPr id="24" name="Text Box 18"/>
          <p:cNvSpPr txBox="1">
            <a:spLocks noChangeArrowheads="1"/>
          </p:cNvSpPr>
          <p:nvPr/>
        </p:nvSpPr>
        <p:spPr bwMode="gray">
          <a:xfrm>
            <a:off x="6168209" y="4355311"/>
            <a:ext cx="644888" cy="738913"/>
          </a:xfrm>
          <a:prstGeom prst="rect">
            <a:avLst/>
          </a:prstGeom>
          <a:noFill/>
          <a:ln w="9525" algn="ctr">
            <a:noFill/>
            <a:miter lim="800000"/>
          </a:ln>
          <a:effec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40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服务提供者</a:t>
            </a:r>
            <a:endParaRPr kumimoji="0" lang="en-US" altLang="zh-CN" sz="140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grpSp>
        <p:nvGrpSpPr>
          <p:cNvPr id="25" name="Group 19"/>
          <p:cNvGrpSpPr/>
          <p:nvPr/>
        </p:nvGrpSpPr>
        <p:grpSpPr bwMode="auto">
          <a:xfrm rot="19783156">
            <a:off x="5529762" y="5005468"/>
            <a:ext cx="973218" cy="709880"/>
            <a:chOff x="3174" y="2656"/>
            <a:chExt cx="1549" cy="1351"/>
          </a:xfrm>
        </p:grpSpPr>
        <p:sp>
          <p:nvSpPr>
            <p:cNvPr id="26" name="AutoShape 20"/>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27" name="AutoShape 21"/>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28" name="AutoShape 22"/>
            <p:cNvSpPr>
              <a:spLocks noChangeArrowheads="1"/>
            </p:cNvSpPr>
            <p:nvPr/>
          </p:nvSpPr>
          <p:spPr bwMode="gray">
            <a:xfrm>
              <a:off x="3264" y="2736"/>
              <a:ext cx="1350" cy="1168"/>
            </a:xfrm>
            <a:prstGeom prst="hexagon">
              <a:avLst>
                <a:gd name="adj" fmla="val 28896"/>
                <a:gd name="vf" fmla="val 115470"/>
              </a:avLst>
            </a:prstGeom>
            <a:gradFill rotWithShape="1">
              <a:gsLst>
                <a:gs pos="0">
                  <a:srgbClr val="0066CC"/>
                </a:gs>
                <a:gs pos="100000">
                  <a:srgbClr val="0066CC">
                    <a:gamma/>
                    <a:shade val="46275"/>
                    <a:invGamma/>
                  </a:srgbClr>
                </a:gs>
              </a:gsLst>
              <a:lin ang="5400000" scaled="1"/>
            </a:gradFill>
            <a:ln w="9525">
              <a:solidFill>
                <a:srgbClr val="FFFFFF"/>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grpSp>
      <p:sp>
        <p:nvSpPr>
          <p:cNvPr id="29" name="Text Box 23"/>
          <p:cNvSpPr txBox="1">
            <a:spLocks noChangeArrowheads="1"/>
          </p:cNvSpPr>
          <p:nvPr/>
        </p:nvSpPr>
        <p:spPr bwMode="gray">
          <a:xfrm>
            <a:off x="5677043" y="5032609"/>
            <a:ext cx="640964" cy="738913"/>
          </a:xfrm>
          <a:prstGeom prst="rect">
            <a:avLst/>
          </a:prstGeom>
          <a:noFill/>
          <a:ln w="9525" algn="ctr">
            <a:noFill/>
            <a:miter lim="800000"/>
          </a:ln>
          <a:effec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服务消费者</a:t>
            </a:r>
            <a:endParaRPr kumimoji="0" lang="en-US" altLang="zh-CN" sz="1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cxnSp>
        <p:nvCxnSpPr>
          <p:cNvPr id="30" name="直接连接符 29"/>
          <p:cNvCxnSpPr/>
          <p:nvPr/>
        </p:nvCxnSpPr>
        <p:spPr>
          <a:xfrm flipV="1">
            <a:off x="4738937" y="5086886"/>
            <a:ext cx="821121" cy="28803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13"/>
          <p:cNvSpPr>
            <a:spLocks noChangeArrowheads="1"/>
          </p:cNvSpPr>
          <p:nvPr/>
        </p:nvSpPr>
        <p:spPr bwMode="auto">
          <a:xfrm>
            <a:off x="7686289" y="4019540"/>
            <a:ext cx="2714518" cy="1015663"/>
          </a:xfrm>
          <a:prstGeom prst="rect">
            <a:avLst/>
          </a:prstGeom>
          <a:noFill/>
          <a:ln w="9525">
            <a:solidFill>
              <a:schemeClr val="tx2">
                <a:lumMod val="60000"/>
                <a:lumOff val="40000"/>
              </a:schemeClr>
            </a:solidFill>
            <a:miter lim="800000"/>
          </a:ln>
        </p:spPr>
        <p:txBody>
          <a:bodyPr wrap="square" lIns="0" tIns="0" rIns="0" bIns="0">
            <a:spAutoFit/>
          </a:bodyPr>
          <a:lstStyle/>
          <a:p>
            <a:pPr marL="285750" lvl="0" indent="-285750" eaLnBrk="0" fontAlgn="auto" hangingPunct="0">
              <a:spcBef>
                <a:spcPts val="0"/>
              </a:spcBef>
              <a:spcAft>
                <a:spcPts val="0"/>
              </a:spcAft>
              <a:buFont typeface="Wingdings" panose="05000000000000000000" pitchFamily="2" charset="2"/>
              <a:buChar char="Ø"/>
              <a:tabLst>
                <a:tab pos="1492250" algn="ctr"/>
                <a:tab pos="4406900" algn="ctr"/>
                <a:tab pos="7435850" algn="ctr"/>
              </a:tabLst>
              <a:defRPr/>
            </a:pPr>
            <a:r>
              <a:rPr lang="zh-CN" altLang="en-US" sz="1100" b="0" kern="0" dirty="0">
                <a:solidFill>
                  <a:schemeClr val="bg1"/>
                </a:solidFill>
                <a:latin typeface="微软雅黑" panose="020B0503020204020204" charset="-122"/>
                <a:ea typeface="微软雅黑" panose="020B0503020204020204" charset="-122"/>
              </a:rPr>
              <a:t>分析某时间段内服务提供者系统性能较差的</a:t>
            </a:r>
            <a:r>
              <a:rPr lang="en-US" altLang="zh-CN" sz="1100" b="0" kern="0" dirty="0">
                <a:solidFill>
                  <a:schemeClr val="bg1"/>
                </a:solidFill>
                <a:latin typeface="微软雅黑" panose="020B0503020204020204" charset="-122"/>
                <a:ea typeface="微软雅黑" panose="020B0503020204020204" charset="-122"/>
              </a:rPr>
              <a:t>TOP10</a:t>
            </a:r>
            <a:r>
              <a:rPr lang="zh-CN" altLang="en-US" sz="1100" b="0" kern="0" dirty="0">
                <a:solidFill>
                  <a:schemeClr val="bg1"/>
                </a:solidFill>
                <a:latin typeface="微软雅黑" panose="020B0503020204020204" charset="-122"/>
                <a:ea typeface="微软雅黑" panose="020B0503020204020204" charset="-122"/>
              </a:rPr>
              <a:t>列表；</a:t>
            </a:r>
            <a:endParaRPr lang="en-US" altLang="zh-CN" sz="1100" b="0" kern="0" dirty="0">
              <a:solidFill>
                <a:schemeClr val="bg1"/>
              </a:solidFill>
              <a:latin typeface="微软雅黑" panose="020B0503020204020204" charset="-122"/>
              <a:ea typeface="微软雅黑" panose="020B0503020204020204" charset="-122"/>
            </a:endParaRPr>
          </a:p>
          <a:p>
            <a:pPr marL="285750" lvl="0" indent="-285750" eaLnBrk="0" fontAlgn="auto" hangingPunct="0">
              <a:spcBef>
                <a:spcPts val="0"/>
              </a:spcBef>
              <a:spcAft>
                <a:spcPts val="0"/>
              </a:spcAft>
              <a:buFont typeface="Wingdings" panose="05000000000000000000" pitchFamily="2" charset="2"/>
              <a:buChar char="Ø"/>
              <a:tabLst>
                <a:tab pos="1492250" algn="ctr"/>
                <a:tab pos="4406900" algn="ctr"/>
                <a:tab pos="7435850" algn="ctr"/>
              </a:tabLst>
              <a:defRPr/>
            </a:pPr>
            <a:r>
              <a:rPr lang="zh-CN" altLang="en-US" sz="1100" b="0" kern="0" dirty="0">
                <a:solidFill>
                  <a:schemeClr val="bg1"/>
                </a:solidFill>
                <a:latin typeface="微软雅黑" panose="020B0503020204020204" charset="-122"/>
                <a:ea typeface="微软雅黑" panose="020B0503020204020204" charset="-122"/>
              </a:rPr>
              <a:t>分析某时间段内某服务提供者系统中性能较差的服务的</a:t>
            </a:r>
            <a:r>
              <a:rPr lang="en-US" altLang="zh-CN" sz="1100" b="0" kern="0" dirty="0">
                <a:solidFill>
                  <a:schemeClr val="bg1"/>
                </a:solidFill>
                <a:latin typeface="微软雅黑" panose="020B0503020204020204" charset="-122"/>
                <a:ea typeface="微软雅黑" panose="020B0503020204020204" charset="-122"/>
              </a:rPr>
              <a:t>TOP10</a:t>
            </a:r>
            <a:r>
              <a:rPr lang="zh-CN" altLang="en-US" sz="1100" b="0" kern="0" dirty="0">
                <a:solidFill>
                  <a:schemeClr val="bg1"/>
                </a:solidFill>
                <a:latin typeface="微软雅黑" panose="020B0503020204020204" charset="-122"/>
                <a:ea typeface="微软雅黑" panose="020B0503020204020204" charset="-122"/>
              </a:rPr>
              <a:t>列表；</a:t>
            </a:r>
            <a:endParaRPr lang="en-US" altLang="zh-CN" sz="1100" b="0" kern="0" dirty="0">
              <a:solidFill>
                <a:schemeClr val="bg1"/>
              </a:solidFill>
              <a:latin typeface="微软雅黑" panose="020B0503020204020204" charset="-122"/>
              <a:ea typeface="微软雅黑" panose="020B0503020204020204" charset="-122"/>
            </a:endParaRPr>
          </a:p>
          <a:p>
            <a:pPr marL="285750" lvl="0" indent="-285750" eaLnBrk="0" fontAlgn="auto" hangingPunct="0">
              <a:spcBef>
                <a:spcPts val="0"/>
              </a:spcBef>
              <a:spcAft>
                <a:spcPts val="0"/>
              </a:spcAft>
              <a:buFont typeface="Wingdings" panose="05000000000000000000" pitchFamily="2" charset="2"/>
              <a:buChar char="Ø"/>
              <a:tabLst>
                <a:tab pos="1492250" algn="ctr"/>
                <a:tab pos="4406900" algn="ctr"/>
                <a:tab pos="7435850" algn="ctr"/>
              </a:tabLst>
              <a:defRPr/>
            </a:pPr>
            <a:r>
              <a:rPr lang="zh-CN" altLang="en-US" sz="1100" b="0" kern="0" dirty="0">
                <a:solidFill>
                  <a:schemeClr val="bg1"/>
                </a:solidFill>
                <a:latin typeface="微软雅黑" panose="020B0503020204020204" charset="-122"/>
                <a:ea typeface="微软雅黑" panose="020B0503020204020204" charset="-122"/>
              </a:rPr>
              <a:t>分析某时间段内某服务提供者总体服务提供概况；</a:t>
            </a:r>
            <a:endParaRPr lang="en-US" altLang="zh-CN" sz="1100" b="0" dirty="0">
              <a:solidFill>
                <a:schemeClr val="bg1"/>
              </a:solidFill>
              <a:latin typeface="微软雅黑" panose="020B0503020204020204" charset="-122"/>
              <a:ea typeface="微软雅黑" panose="020B0503020204020204" charset="-122"/>
            </a:endParaRPr>
          </a:p>
        </p:txBody>
      </p:sp>
      <p:sp>
        <p:nvSpPr>
          <p:cNvPr id="32" name="Rectangle 27"/>
          <p:cNvSpPr>
            <a:spLocks noChangeArrowheads="1"/>
          </p:cNvSpPr>
          <p:nvPr/>
        </p:nvSpPr>
        <p:spPr bwMode="blackWhite">
          <a:xfrm>
            <a:off x="7686289" y="3719270"/>
            <a:ext cx="2714518" cy="287496"/>
          </a:xfrm>
          <a:prstGeom prst="rect">
            <a:avLst/>
          </a:prstGeom>
          <a:solidFill>
            <a:schemeClr val="accent5"/>
          </a:solidFill>
          <a:ln w="12700">
            <a:solidFill>
              <a:schemeClr val="tx2">
                <a:lumMod val="60000"/>
                <a:lumOff val="40000"/>
              </a:schemeClr>
            </a:solidFill>
            <a:round/>
          </a:ln>
        </p:spPr>
        <p:txBody>
          <a:bodyPr wrap="none" anchor="ctr"/>
          <a:lstStyle/>
          <a:p>
            <a:pPr marL="0" marR="0" lvl="0" indent="0" algn="ctr" defTabSz="914400" eaLnBrk="0" fontAlgn="auto" latinLnBrk="0" hangingPunct="0">
              <a:lnSpc>
                <a:spcPct val="100000"/>
              </a:lnSpc>
              <a:spcBef>
                <a:spcPct val="0"/>
              </a:spcBef>
              <a:spcAft>
                <a:spcPct val="0"/>
              </a:spcAft>
              <a:buClr>
                <a:srgbClr val="FF3300"/>
              </a:buClr>
              <a:buSzTx/>
              <a:buFontTx/>
              <a:buNone/>
              <a:defRPr/>
            </a:pPr>
            <a:r>
              <a:rPr kumimoji="0" lang="zh-CN" altLang="en-US" sz="10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 </a:t>
            </a:r>
            <a:r>
              <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服务提供者系统行为分析</a:t>
            </a:r>
            <a:endParaRPr kumimoji="0" lang="en-CA" altLang="zh-CN"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33" name="Rectangle 13"/>
          <p:cNvSpPr>
            <a:spLocks noChangeArrowheads="1"/>
          </p:cNvSpPr>
          <p:nvPr/>
        </p:nvSpPr>
        <p:spPr bwMode="auto">
          <a:xfrm>
            <a:off x="7212456" y="5476291"/>
            <a:ext cx="2988000" cy="1184940"/>
          </a:xfrm>
          <a:prstGeom prst="rect">
            <a:avLst/>
          </a:prstGeom>
          <a:noFill/>
          <a:ln w="9525">
            <a:solidFill>
              <a:schemeClr val="tx2">
                <a:lumMod val="60000"/>
                <a:lumOff val="40000"/>
              </a:schemeClr>
            </a:solidFill>
            <a:miter lim="800000"/>
          </a:ln>
        </p:spPr>
        <p:txBody>
          <a:bodyPr wrap="square" lIns="0" tIns="0" rIns="0" bIns="0">
            <a:spAutoFit/>
          </a:bodyPr>
          <a:lstStyle/>
          <a:p>
            <a:pPr marL="285750" marR="0" lvl="0" indent="-285750" defTabSz="914400" eaLnBrk="0" fontAlgn="auto" latinLnBrk="0" hangingPunct="0">
              <a:lnSpc>
                <a:spcPct val="10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kumimoji="0" lang="zh-CN" altLang="en-US"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分析某时间段内访问峰值较大的</a:t>
            </a:r>
            <a:r>
              <a:rPr kumimoji="0" lang="en-US" altLang="zh-CN"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TOP10</a:t>
            </a:r>
            <a:r>
              <a:rPr kumimoji="0" lang="zh-CN" altLang="en-US"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的服务消费者系统；</a:t>
            </a:r>
            <a:endParaRPr kumimoji="0" lang="en-US" altLang="zh-CN"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a:p>
            <a:pPr marL="285750" marR="0" lvl="0" indent="-285750" defTabSz="914400" eaLnBrk="0" fontAlgn="auto" latinLnBrk="0" hangingPunct="0">
              <a:lnSpc>
                <a:spcPct val="10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zh-CN" altLang="en-US" sz="1100" b="0" kern="0" dirty="0">
                <a:solidFill>
                  <a:schemeClr val="bg1"/>
                </a:solidFill>
                <a:latin typeface="微软雅黑" panose="020B0503020204020204" charset="-122"/>
                <a:ea typeface="微软雅黑" panose="020B0503020204020204" charset="-122"/>
              </a:rPr>
              <a:t>分析某时间段内某服务消费者系统访问量的变化趋势；</a:t>
            </a:r>
            <a:endParaRPr lang="en-US" altLang="zh-CN" sz="1100" b="0" kern="0" dirty="0">
              <a:solidFill>
                <a:schemeClr val="bg1"/>
              </a:solidFill>
              <a:latin typeface="微软雅黑" panose="020B0503020204020204" charset="-122"/>
              <a:ea typeface="微软雅黑" panose="020B0503020204020204" charset="-122"/>
            </a:endParaRPr>
          </a:p>
          <a:p>
            <a:pPr marL="285750" marR="0" lvl="0" indent="-285750" defTabSz="914400" eaLnBrk="0" fontAlgn="auto" latinLnBrk="0" hangingPunct="0">
              <a:lnSpc>
                <a:spcPct val="10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kumimoji="0" lang="zh-CN" altLang="en-US"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分析某时间段内某服务消费者系统失败访问次数；</a:t>
            </a:r>
            <a:endParaRPr kumimoji="0" lang="en-US" altLang="zh-CN"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a:p>
            <a:pPr marL="285750" marR="0" lvl="0" indent="-285750" defTabSz="914400" eaLnBrk="0" fontAlgn="auto" latinLnBrk="0" hangingPunct="0">
              <a:lnSpc>
                <a:spcPct val="10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en-US" altLang="zh-CN" sz="1100" b="0" kern="0" dirty="0">
                <a:solidFill>
                  <a:schemeClr val="bg1"/>
                </a:solidFill>
                <a:latin typeface="微软雅黑" panose="020B0503020204020204" charset="-122"/>
                <a:ea typeface="微软雅黑" panose="020B0503020204020204" charset="-122"/>
              </a:rPr>
              <a:t>……</a:t>
            </a:r>
            <a:endParaRPr kumimoji="0" lang="en-US" altLang="zh-CN"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34" name="Rectangle 27"/>
          <p:cNvSpPr>
            <a:spLocks noChangeArrowheads="1"/>
          </p:cNvSpPr>
          <p:nvPr/>
        </p:nvSpPr>
        <p:spPr bwMode="blackWhite">
          <a:xfrm>
            <a:off x="7197942" y="5188795"/>
            <a:ext cx="2988000" cy="287496"/>
          </a:xfrm>
          <a:prstGeom prst="rect">
            <a:avLst/>
          </a:prstGeom>
          <a:solidFill>
            <a:schemeClr val="accent5"/>
          </a:solidFill>
          <a:ln w="12700">
            <a:solidFill>
              <a:schemeClr val="tx2">
                <a:lumMod val="60000"/>
                <a:lumOff val="40000"/>
              </a:schemeClr>
            </a:solidFill>
            <a:round/>
          </a:ln>
        </p:spPr>
        <p:txBody>
          <a:bodyPr wrap="none" anchor="ctr"/>
          <a:lstStyle/>
          <a:p>
            <a:pPr marL="0" marR="0" lvl="0" indent="0" algn="ctr" defTabSz="914400" eaLnBrk="0" fontAlgn="auto" latinLnBrk="0" hangingPunct="0">
              <a:lnSpc>
                <a:spcPct val="100000"/>
              </a:lnSpc>
              <a:spcBef>
                <a:spcPct val="0"/>
              </a:spcBef>
              <a:spcAft>
                <a:spcPct val="0"/>
              </a:spcAft>
              <a:buClr>
                <a:srgbClr val="FF3300"/>
              </a:buClr>
              <a:buSzTx/>
              <a:buFontTx/>
              <a:buNone/>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服务消费者系统行为分析</a:t>
            </a:r>
            <a:endParaRPr kumimoji="0" lang="en-CA" altLang="zh-CN"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35" name="Rectangle 13"/>
          <p:cNvSpPr>
            <a:spLocks noChangeArrowheads="1"/>
          </p:cNvSpPr>
          <p:nvPr/>
        </p:nvSpPr>
        <p:spPr bwMode="auto">
          <a:xfrm>
            <a:off x="2423592" y="5725705"/>
            <a:ext cx="2988000" cy="1015663"/>
          </a:xfrm>
          <a:prstGeom prst="rect">
            <a:avLst/>
          </a:prstGeom>
          <a:noFill/>
          <a:ln w="9525">
            <a:solidFill>
              <a:schemeClr val="tx2">
                <a:lumMod val="60000"/>
                <a:lumOff val="40000"/>
              </a:schemeClr>
            </a:solidFill>
            <a:miter lim="800000"/>
          </a:ln>
        </p:spPr>
        <p:txBody>
          <a:bodyPr wrap="square" lIns="0" tIns="0" rIns="0" bIns="0">
            <a:spAutoFit/>
          </a:bodyPr>
          <a:lstStyle/>
          <a:p>
            <a:pPr marL="285750" marR="0" lvl="0" indent="-285750" defTabSz="914400" eaLnBrk="0" fontAlgn="auto" latinLnBrk="0" hangingPunct="0">
              <a:lnSpc>
                <a:spcPct val="10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zh-CN" altLang="en-US" sz="1100" b="0" dirty="0">
                <a:solidFill>
                  <a:schemeClr val="bg1"/>
                </a:solidFill>
                <a:latin typeface="微软雅黑" panose="020B0503020204020204" charset="-122"/>
                <a:ea typeface="微软雅黑" panose="020B0503020204020204" charset="-122"/>
              </a:rPr>
              <a:t>分析某时间段内服务运行的总体情况：成功率、失败率等</a:t>
            </a:r>
            <a:endParaRPr lang="en-US" altLang="zh-CN" sz="1100" b="0" dirty="0">
              <a:solidFill>
                <a:schemeClr val="bg1"/>
              </a:solidFill>
              <a:latin typeface="微软雅黑" panose="020B0503020204020204" charset="-122"/>
              <a:ea typeface="微软雅黑" panose="020B0503020204020204" charset="-122"/>
            </a:endParaRPr>
          </a:p>
          <a:p>
            <a:pPr marL="285750" marR="0" lvl="0" indent="-285750" defTabSz="914400" eaLnBrk="0" fontAlgn="auto" latinLnBrk="0" hangingPunct="0">
              <a:lnSpc>
                <a:spcPct val="10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zh-CN" altLang="en-US" sz="1100" b="0" dirty="0">
                <a:solidFill>
                  <a:schemeClr val="bg1"/>
                </a:solidFill>
                <a:latin typeface="微软雅黑" panose="020B0503020204020204" charset="-122"/>
                <a:ea typeface="微软雅黑" panose="020B0503020204020204" charset="-122"/>
              </a:rPr>
              <a:t>分析某时间段内</a:t>
            </a:r>
            <a:r>
              <a:rPr lang="en-US" altLang="zh-CN" sz="1100" b="0" dirty="0">
                <a:solidFill>
                  <a:schemeClr val="bg1"/>
                </a:solidFill>
                <a:latin typeface="微软雅黑" panose="020B0503020204020204" charset="-122"/>
                <a:ea typeface="微软雅黑" panose="020B0503020204020204" charset="-122"/>
              </a:rPr>
              <a:t>TOP10</a:t>
            </a:r>
            <a:r>
              <a:rPr lang="zh-CN" altLang="en-US" sz="1100" b="0" dirty="0">
                <a:solidFill>
                  <a:schemeClr val="bg1"/>
                </a:solidFill>
                <a:latin typeface="微软雅黑" panose="020B0503020204020204" charset="-122"/>
                <a:ea typeface="微软雅黑" panose="020B0503020204020204" charset="-122"/>
              </a:rPr>
              <a:t>性能较差的服务列表</a:t>
            </a:r>
            <a:endParaRPr lang="en-US" altLang="zh-CN" sz="1100" b="0" dirty="0">
              <a:solidFill>
                <a:schemeClr val="bg1"/>
              </a:solidFill>
              <a:latin typeface="微软雅黑" panose="020B0503020204020204" charset="-122"/>
              <a:ea typeface="微软雅黑" panose="020B0503020204020204" charset="-122"/>
            </a:endParaRPr>
          </a:p>
          <a:p>
            <a:pPr marL="285750" marR="0" lvl="0" indent="-285750" defTabSz="914400" eaLnBrk="0" fontAlgn="auto" latinLnBrk="0" hangingPunct="0">
              <a:lnSpc>
                <a:spcPct val="10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zh-CN" altLang="en-US" sz="1100" b="0" dirty="0">
                <a:solidFill>
                  <a:schemeClr val="bg1"/>
                </a:solidFill>
                <a:latin typeface="微软雅黑" panose="020B0503020204020204" charset="-122"/>
                <a:ea typeface="微软雅黑" panose="020B0503020204020204" charset="-122"/>
              </a:rPr>
              <a:t>分析某时间段内系统整体的性能变化走势分析</a:t>
            </a:r>
            <a:endParaRPr lang="en-US" altLang="zh-CN" sz="1100" b="0" dirty="0">
              <a:solidFill>
                <a:schemeClr val="bg1"/>
              </a:solidFill>
              <a:latin typeface="微软雅黑" panose="020B0503020204020204" charset="-122"/>
              <a:ea typeface="微软雅黑" panose="020B0503020204020204" charset="-122"/>
            </a:endParaRPr>
          </a:p>
          <a:p>
            <a:pPr marL="285750" marR="0" lvl="0" indent="-285750" defTabSz="914400" eaLnBrk="0" fontAlgn="auto" latinLnBrk="0" hangingPunct="0">
              <a:lnSpc>
                <a:spcPct val="10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en-US" altLang="zh-CN" sz="1100" b="0" dirty="0">
                <a:solidFill>
                  <a:schemeClr val="bg1"/>
                </a:solidFill>
                <a:latin typeface="微软雅黑" panose="020B0503020204020204" charset="-122"/>
                <a:ea typeface="微软雅黑" panose="020B0503020204020204" charset="-122"/>
              </a:rPr>
              <a:t>……</a:t>
            </a:r>
            <a:endParaRPr lang="zh-CN" altLang="en-US" sz="1100" b="0" dirty="0">
              <a:solidFill>
                <a:schemeClr val="bg1"/>
              </a:solidFill>
              <a:latin typeface="微软雅黑" panose="020B0503020204020204" charset="-122"/>
              <a:ea typeface="微软雅黑" panose="020B0503020204020204" charset="-122"/>
            </a:endParaRPr>
          </a:p>
        </p:txBody>
      </p:sp>
      <p:sp>
        <p:nvSpPr>
          <p:cNvPr id="36" name="Rectangle 27"/>
          <p:cNvSpPr>
            <a:spLocks noChangeArrowheads="1"/>
          </p:cNvSpPr>
          <p:nvPr/>
        </p:nvSpPr>
        <p:spPr bwMode="blackWhite">
          <a:xfrm>
            <a:off x="2423592" y="5415859"/>
            <a:ext cx="2988000" cy="287496"/>
          </a:xfrm>
          <a:prstGeom prst="rect">
            <a:avLst/>
          </a:prstGeom>
          <a:solidFill>
            <a:schemeClr val="accent5"/>
          </a:solidFill>
          <a:ln w="12700">
            <a:solidFill>
              <a:schemeClr val="tx2">
                <a:lumMod val="60000"/>
                <a:lumOff val="40000"/>
              </a:schemeClr>
            </a:solidFill>
            <a:round/>
          </a:ln>
        </p:spPr>
        <p:txBody>
          <a:bodyPr wrap="none" anchor="ctr"/>
          <a:lstStyle/>
          <a:p>
            <a:pPr marL="0" marR="0" lvl="0" indent="0" algn="ctr" defTabSz="914400" eaLnBrk="0" fontAlgn="auto" latinLnBrk="0" hangingPunct="0">
              <a:lnSpc>
                <a:spcPct val="100000"/>
              </a:lnSpc>
              <a:spcBef>
                <a:spcPct val="0"/>
              </a:spcBef>
              <a:spcAft>
                <a:spcPct val="0"/>
              </a:spcAft>
              <a:buClr>
                <a:srgbClr val="FF3300"/>
              </a:buClr>
              <a:buSzTx/>
              <a:buFontTx/>
              <a:buNone/>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接口服务行为分析</a:t>
            </a:r>
            <a:endParaRPr kumimoji="0" lang="en-CA" altLang="zh-CN"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cxnSp>
        <p:nvCxnSpPr>
          <p:cNvPr id="37" name="直接连接符 36"/>
          <p:cNvCxnSpPr>
            <a:stCxn id="21" idx="0"/>
          </p:cNvCxnSpPr>
          <p:nvPr/>
        </p:nvCxnSpPr>
        <p:spPr>
          <a:xfrm flipV="1">
            <a:off x="6896819" y="4273870"/>
            <a:ext cx="789470" cy="17402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202185" y="3830938"/>
            <a:ext cx="6066735" cy="795163"/>
          </a:xfrm>
          <a:prstGeom prst="roundRect">
            <a:avLst>
              <a:gd name="adj" fmla="val 9419"/>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dirty="0">
                <a:solidFill>
                  <a:schemeClr val="bg1"/>
                </a:solidFill>
                <a:latin typeface="微软雅黑" panose="020B0503020204020204" charset="-122"/>
                <a:ea typeface="微软雅黑" panose="020B0503020204020204" charset="-122"/>
              </a:rPr>
              <a:t>通过对</a:t>
            </a:r>
            <a:r>
              <a:rPr lang="zh-CN" altLang="en-US" sz="1400" dirty="0">
                <a:solidFill>
                  <a:srgbClr val="FFDA00"/>
                </a:solidFill>
                <a:latin typeface="微软雅黑" panose="020B0503020204020204" charset="-122"/>
                <a:ea typeface="微软雅黑" panose="020B0503020204020204" charset="-122"/>
              </a:rPr>
              <a:t>“接口服务”、“服务提供者”、“服务消费者”</a:t>
            </a:r>
            <a:r>
              <a:rPr lang="zh-CN" altLang="en-US" sz="1400" dirty="0">
                <a:solidFill>
                  <a:schemeClr val="bg1"/>
                </a:solidFill>
                <a:latin typeface="微软雅黑" panose="020B0503020204020204" charset="-122"/>
                <a:ea typeface="微软雅黑" panose="020B0503020204020204" charset="-122"/>
              </a:rPr>
              <a:t>等三个实体的行为模式监控，来为评价相关业务运行健康状况及相关业务决策提供参考分析数据 。</a:t>
            </a:r>
            <a:endParaRPr lang="zh-CN" altLang="en-US" sz="1400" dirty="0">
              <a:solidFill>
                <a:schemeClr val="bg1"/>
              </a:solidFill>
              <a:latin typeface="微软雅黑" panose="020B0503020204020204" charset="-122"/>
              <a:ea typeface="微软雅黑" panose="020B0503020204020204" charset="-122"/>
            </a:endParaRPr>
          </a:p>
        </p:txBody>
      </p:sp>
      <p:sp>
        <p:nvSpPr>
          <p:cNvPr id="39" name="圆角矩形 38"/>
          <p:cNvSpPr/>
          <p:nvPr/>
        </p:nvSpPr>
        <p:spPr>
          <a:xfrm>
            <a:off x="890259" y="1326944"/>
            <a:ext cx="3975521" cy="1934627"/>
          </a:xfrm>
          <a:prstGeom prst="roundRect">
            <a:avLst>
              <a:gd name="adj" fmla="val 2614"/>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a:solidFill>
                  <a:schemeClr val="bg1"/>
                </a:solidFill>
                <a:latin typeface="微软雅黑" panose="020B0503020204020204" charset="-122"/>
                <a:ea typeface="微软雅黑" panose="020B0503020204020204" charset="-122"/>
              </a:rPr>
              <a:t>服务资产全生命周期管理在企业信息系统中至关重要，其中接口服务资产的</a:t>
            </a:r>
            <a:r>
              <a:rPr lang="zh-CN" altLang="en-US" i="1" u="sng" dirty="0">
                <a:solidFill>
                  <a:srgbClr val="FFDA00"/>
                </a:solidFill>
                <a:latin typeface="微软雅黑" panose="020B0503020204020204" charset="-122"/>
                <a:ea typeface="微软雅黑" panose="020B0503020204020204" charset="-122"/>
              </a:rPr>
              <a:t>运行期监控</a:t>
            </a:r>
            <a:r>
              <a:rPr lang="zh-CN" altLang="en-US" dirty="0">
                <a:solidFill>
                  <a:schemeClr val="bg1"/>
                </a:solidFill>
                <a:latin typeface="微软雅黑" panose="020B0503020204020204" charset="-122"/>
                <a:ea typeface="微软雅黑" panose="020B0503020204020204" charset="-122"/>
              </a:rPr>
              <a:t>使得</a:t>
            </a:r>
            <a:r>
              <a:rPr lang="zh-CN" altLang="en-US" i="1" u="sng" dirty="0">
                <a:solidFill>
                  <a:srgbClr val="FFDA00"/>
                </a:solidFill>
                <a:latin typeface="微软雅黑" panose="020B0503020204020204" charset="-122"/>
                <a:ea typeface="微软雅黑" panose="020B0503020204020204" charset="-122"/>
              </a:rPr>
              <a:t>“资产使用情况透明化”</a:t>
            </a:r>
            <a:r>
              <a:rPr lang="zh-CN" altLang="en-US" dirty="0">
                <a:solidFill>
                  <a:schemeClr val="bg1"/>
                </a:solidFill>
                <a:latin typeface="微软雅黑" panose="020B0503020204020204" charset="-122"/>
                <a:ea typeface="微软雅黑" panose="020B0503020204020204" charset="-122"/>
              </a:rPr>
              <a:t>从而</a:t>
            </a:r>
            <a:r>
              <a:rPr lang="zh-CN" altLang="en-US" i="1" u="sng" dirty="0">
                <a:solidFill>
                  <a:schemeClr val="bg1"/>
                </a:solidFill>
                <a:latin typeface="微软雅黑" panose="020B0503020204020204" charset="-122"/>
                <a:ea typeface="微软雅黑" panose="020B0503020204020204" charset="-122"/>
              </a:rPr>
              <a:t>有效支撑集成架构的部署价值</a:t>
            </a:r>
            <a:endParaRPr lang="zh-CN" altLang="en-US" i="1" u="sng" dirty="0">
              <a:solidFill>
                <a:schemeClr val="bg1"/>
              </a:solidFill>
              <a:latin typeface="微软雅黑" panose="020B0503020204020204" charset="-122"/>
              <a:ea typeface="微软雅黑" panose="020B0503020204020204" charset="-122"/>
            </a:endParaRPr>
          </a:p>
        </p:txBody>
      </p:sp>
      <p:grpSp>
        <p:nvGrpSpPr>
          <p:cNvPr id="2" name="组合 1"/>
          <p:cNvGrpSpPr/>
          <p:nvPr/>
        </p:nvGrpSpPr>
        <p:grpSpPr>
          <a:xfrm>
            <a:off x="5024797" y="1445852"/>
            <a:ext cx="2264452" cy="1546099"/>
            <a:chOff x="4337287" y="908720"/>
            <a:chExt cx="2264452" cy="1546099"/>
          </a:xfrm>
        </p:grpSpPr>
        <p:sp>
          <p:nvSpPr>
            <p:cNvPr id="40" name="Freeform 82"/>
            <p:cNvSpPr/>
            <p:nvPr/>
          </p:nvSpPr>
          <p:spPr bwMode="auto">
            <a:xfrm>
              <a:off x="5445357" y="2224127"/>
              <a:ext cx="126485" cy="45719"/>
            </a:xfrm>
            <a:custGeom>
              <a:avLst/>
              <a:gdLst/>
              <a:ahLst/>
              <a:cxnLst>
                <a:cxn ang="0">
                  <a:pos x="30" y="25"/>
                </a:cxn>
                <a:cxn ang="0">
                  <a:pos x="37" y="25"/>
                </a:cxn>
                <a:cxn ang="0">
                  <a:pos x="43" y="25"/>
                </a:cxn>
                <a:cxn ang="0">
                  <a:pos x="48" y="23"/>
                </a:cxn>
                <a:cxn ang="0">
                  <a:pos x="53" y="22"/>
                </a:cxn>
                <a:cxn ang="0">
                  <a:pos x="57" y="20"/>
                </a:cxn>
                <a:cxn ang="0">
                  <a:pos x="60" y="18"/>
                </a:cxn>
                <a:cxn ang="0">
                  <a:pos x="61" y="16"/>
                </a:cxn>
                <a:cxn ang="0">
                  <a:pos x="63" y="13"/>
                </a:cxn>
                <a:cxn ang="0">
                  <a:pos x="61" y="10"/>
                </a:cxn>
                <a:cxn ang="0">
                  <a:pos x="60" y="8"/>
                </a:cxn>
                <a:cxn ang="0">
                  <a:pos x="57" y="6"/>
                </a:cxn>
                <a:cxn ang="0">
                  <a:pos x="54" y="4"/>
                </a:cxn>
                <a:cxn ang="0">
                  <a:pos x="49" y="2"/>
                </a:cxn>
                <a:cxn ang="0">
                  <a:pos x="44" y="1"/>
                </a:cxn>
                <a:cxn ang="0">
                  <a:pos x="38" y="0"/>
                </a:cxn>
                <a:cxn ang="0">
                  <a:pos x="32" y="0"/>
                </a:cxn>
                <a:cxn ang="0">
                  <a:pos x="25" y="0"/>
                </a:cxn>
                <a:cxn ang="0">
                  <a:pos x="19" y="0"/>
                </a:cxn>
                <a:cxn ang="0">
                  <a:pos x="14" y="1"/>
                </a:cxn>
                <a:cxn ang="0">
                  <a:pos x="9" y="2"/>
                </a:cxn>
                <a:cxn ang="0">
                  <a:pos x="5" y="4"/>
                </a:cxn>
                <a:cxn ang="0">
                  <a:pos x="3" y="6"/>
                </a:cxn>
                <a:cxn ang="0">
                  <a:pos x="1" y="8"/>
                </a:cxn>
                <a:cxn ang="0">
                  <a:pos x="0" y="11"/>
                </a:cxn>
                <a:cxn ang="0">
                  <a:pos x="1" y="14"/>
                </a:cxn>
                <a:cxn ang="0">
                  <a:pos x="2" y="16"/>
                </a:cxn>
                <a:cxn ang="0">
                  <a:pos x="5" y="18"/>
                </a:cxn>
                <a:cxn ang="0">
                  <a:pos x="8" y="20"/>
                </a:cxn>
                <a:cxn ang="0">
                  <a:pos x="13" y="22"/>
                </a:cxn>
                <a:cxn ang="0">
                  <a:pos x="18" y="23"/>
                </a:cxn>
                <a:cxn ang="0">
                  <a:pos x="25" y="25"/>
                </a:cxn>
                <a:cxn ang="0">
                  <a:pos x="30" y="25"/>
                </a:cxn>
              </a:cxnLst>
              <a:rect l="0" t="0" r="r" b="b"/>
              <a:pathLst>
                <a:path w="64" h="26">
                  <a:moveTo>
                    <a:pt x="30" y="25"/>
                  </a:moveTo>
                  <a:lnTo>
                    <a:pt x="37" y="25"/>
                  </a:lnTo>
                  <a:lnTo>
                    <a:pt x="43" y="25"/>
                  </a:lnTo>
                  <a:lnTo>
                    <a:pt x="48" y="23"/>
                  </a:lnTo>
                  <a:lnTo>
                    <a:pt x="53" y="22"/>
                  </a:lnTo>
                  <a:lnTo>
                    <a:pt x="57" y="20"/>
                  </a:lnTo>
                  <a:lnTo>
                    <a:pt x="60" y="18"/>
                  </a:lnTo>
                  <a:lnTo>
                    <a:pt x="61" y="16"/>
                  </a:lnTo>
                  <a:lnTo>
                    <a:pt x="63" y="13"/>
                  </a:lnTo>
                  <a:lnTo>
                    <a:pt x="61" y="10"/>
                  </a:lnTo>
                  <a:lnTo>
                    <a:pt x="60" y="8"/>
                  </a:lnTo>
                  <a:lnTo>
                    <a:pt x="57" y="6"/>
                  </a:lnTo>
                  <a:lnTo>
                    <a:pt x="54" y="4"/>
                  </a:lnTo>
                  <a:lnTo>
                    <a:pt x="49" y="2"/>
                  </a:lnTo>
                  <a:lnTo>
                    <a:pt x="44" y="1"/>
                  </a:lnTo>
                  <a:lnTo>
                    <a:pt x="38" y="0"/>
                  </a:lnTo>
                  <a:lnTo>
                    <a:pt x="32" y="0"/>
                  </a:lnTo>
                  <a:lnTo>
                    <a:pt x="25" y="0"/>
                  </a:lnTo>
                  <a:lnTo>
                    <a:pt x="19" y="0"/>
                  </a:lnTo>
                  <a:lnTo>
                    <a:pt x="14" y="1"/>
                  </a:lnTo>
                  <a:lnTo>
                    <a:pt x="9" y="2"/>
                  </a:lnTo>
                  <a:lnTo>
                    <a:pt x="5" y="4"/>
                  </a:lnTo>
                  <a:lnTo>
                    <a:pt x="3" y="6"/>
                  </a:lnTo>
                  <a:lnTo>
                    <a:pt x="1" y="8"/>
                  </a:lnTo>
                  <a:lnTo>
                    <a:pt x="0" y="11"/>
                  </a:lnTo>
                  <a:lnTo>
                    <a:pt x="1" y="14"/>
                  </a:lnTo>
                  <a:lnTo>
                    <a:pt x="2" y="16"/>
                  </a:lnTo>
                  <a:lnTo>
                    <a:pt x="5" y="18"/>
                  </a:lnTo>
                  <a:lnTo>
                    <a:pt x="8" y="20"/>
                  </a:lnTo>
                  <a:lnTo>
                    <a:pt x="13" y="22"/>
                  </a:lnTo>
                  <a:lnTo>
                    <a:pt x="18" y="23"/>
                  </a:lnTo>
                  <a:lnTo>
                    <a:pt x="25" y="25"/>
                  </a:lnTo>
                  <a:lnTo>
                    <a:pt x="30" y="25"/>
                  </a:lnTo>
                </a:path>
              </a:pathLst>
            </a:custGeom>
            <a:solidFill>
              <a:srgbClr val="7F7F7F"/>
            </a:solidFill>
            <a:ln w="9525" cap="rnd">
              <a:noFill/>
              <a:round/>
            </a:ln>
            <a:effectLst/>
          </p:spPr>
          <p:txBody>
            <a:bodyPr/>
            <a:lstStyle/>
            <a:p>
              <a:endParaRPr lang="zh-CN" altLang="en-US"/>
            </a:p>
          </p:txBody>
        </p:sp>
        <p:sp>
          <p:nvSpPr>
            <p:cNvPr id="41" name="Freeform 83"/>
            <p:cNvSpPr/>
            <p:nvPr/>
          </p:nvSpPr>
          <p:spPr bwMode="auto">
            <a:xfrm>
              <a:off x="5502747" y="2152577"/>
              <a:ext cx="45719" cy="103979"/>
            </a:xfrm>
            <a:custGeom>
              <a:avLst/>
              <a:gdLst/>
              <a:ahLst/>
              <a:cxnLst>
                <a:cxn ang="0">
                  <a:pos x="10" y="0"/>
                </a:cxn>
                <a:cxn ang="0">
                  <a:pos x="12" y="0"/>
                </a:cxn>
                <a:cxn ang="0">
                  <a:pos x="12" y="0"/>
                </a:cxn>
                <a:cxn ang="0">
                  <a:pos x="14" y="1"/>
                </a:cxn>
                <a:cxn ang="0">
                  <a:pos x="16" y="1"/>
                </a:cxn>
                <a:cxn ang="0">
                  <a:pos x="16" y="2"/>
                </a:cxn>
                <a:cxn ang="0">
                  <a:pos x="18" y="3"/>
                </a:cxn>
                <a:cxn ang="0">
                  <a:pos x="18" y="4"/>
                </a:cxn>
                <a:cxn ang="0">
                  <a:pos x="18" y="4"/>
                </a:cxn>
                <a:cxn ang="0">
                  <a:pos x="18" y="62"/>
                </a:cxn>
                <a:cxn ang="0">
                  <a:pos x="18" y="63"/>
                </a:cxn>
                <a:cxn ang="0">
                  <a:pos x="18" y="64"/>
                </a:cxn>
                <a:cxn ang="0">
                  <a:pos x="16" y="65"/>
                </a:cxn>
                <a:cxn ang="0">
                  <a:pos x="16" y="65"/>
                </a:cxn>
                <a:cxn ang="0">
                  <a:pos x="14" y="66"/>
                </a:cxn>
                <a:cxn ang="0">
                  <a:pos x="12" y="66"/>
                </a:cxn>
                <a:cxn ang="0">
                  <a:pos x="12" y="66"/>
                </a:cxn>
                <a:cxn ang="0">
                  <a:pos x="10" y="68"/>
                </a:cxn>
                <a:cxn ang="0">
                  <a:pos x="8" y="66"/>
                </a:cxn>
                <a:cxn ang="0">
                  <a:pos x="6" y="66"/>
                </a:cxn>
                <a:cxn ang="0">
                  <a:pos x="4" y="66"/>
                </a:cxn>
                <a:cxn ang="0">
                  <a:pos x="2" y="65"/>
                </a:cxn>
                <a:cxn ang="0">
                  <a:pos x="2" y="65"/>
                </a:cxn>
                <a:cxn ang="0">
                  <a:pos x="0" y="64"/>
                </a:cxn>
                <a:cxn ang="0">
                  <a:pos x="0" y="63"/>
                </a:cxn>
                <a:cxn ang="0">
                  <a:pos x="0" y="62"/>
                </a:cxn>
                <a:cxn ang="0">
                  <a:pos x="0" y="4"/>
                </a:cxn>
                <a:cxn ang="0">
                  <a:pos x="0" y="4"/>
                </a:cxn>
                <a:cxn ang="0">
                  <a:pos x="0" y="3"/>
                </a:cxn>
                <a:cxn ang="0">
                  <a:pos x="2" y="2"/>
                </a:cxn>
                <a:cxn ang="0">
                  <a:pos x="2" y="1"/>
                </a:cxn>
                <a:cxn ang="0">
                  <a:pos x="4" y="1"/>
                </a:cxn>
                <a:cxn ang="0">
                  <a:pos x="6" y="0"/>
                </a:cxn>
                <a:cxn ang="0">
                  <a:pos x="8" y="0"/>
                </a:cxn>
                <a:cxn ang="0">
                  <a:pos x="10" y="0"/>
                </a:cxn>
              </a:cxnLst>
              <a:rect l="0" t="0" r="r" b="b"/>
              <a:pathLst>
                <a:path w="19" h="69">
                  <a:moveTo>
                    <a:pt x="10" y="0"/>
                  </a:moveTo>
                  <a:lnTo>
                    <a:pt x="12" y="0"/>
                  </a:lnTo>
                  <a:lnTo>
                    <a:pt x="12" y="0"/>
                  </a:lnTo>
                  <a:lnTo>
                    <a:pt x="14" y="1"/>
                  </a:lnTo>
                  <a:lnTo>
                    <a:pt x="16" y="1"/>
                  </a:lnTo>
                  <a:lnTo>
                    <a:pt x="16" y="2"/>
                  </a:lnTo>
                  <a:lnTo>
                    <a:pt x="18" y="3"/>
                  </a:lnTo>
                  <a:lnTo>
                    <a:pt x="18" y="4"/>
                  </a:lnTo>
                  <a:lnTo>
                    <a:pt x="18" y="4"/>
                  </a:lnTo>
                  <a:lnTo>
                    <a:pt x="18" y="62"/>
                  </a:lnTo>
                  <a:lnTo>
                    <a:pt x="18" y="63"/>
                  </a:lnTo>
                  <a:lnTo>
                    <a:pt x="18" y="64"/>
                  </a:lnTo>
                  <a:lnTo>
                    <a:pt x="16" y="65"/>
                  </a:lnTo>
                  <a:lnTo>
                    <a:pt x="16" y="65"/>
                  </a:lnTo>
                  <a:lnTo>
                    <a:pt x="14" y="66"/>
                  </a:lnTo>
                  <a:lnTo>
                    <a:pt x="12" y="66"/>
                  </a:lnTo>
                  <a:lnTo>
                    <a:pt x="12" y="66"/>
                  </a:lnTo>
                  <a:lnTo>
                    <a:pt x="10" y="68"/>
                  </a:lnTo>
                  <a:lnTo>
                    <a:pt x="8" y="66"/>
                  </a:lnTo>
                  <a:lnTo>
                    <a:pt x="6" y="66"/>
                  </a:lnTo>
                  <a:lnTo>
                    <a:pt x="4" y="66"/>
                  </a:lnTo>
                  <a:lnTo>
                    <a:pt x="2" y="65"/>
                  </a:lnTo>
                  <a:lnTo>
                    <a:pt x="2" y="65"/>
                  </a:lnTo>
                  <a:lnTo>
                    <a:pt x="0" y="64"/>
                  </a:lnTo>
                  <a:lnTo>
                    <a:pt x="0" y="63"/>
                  </a:lnTo>
                  <a:lnTo>
                    <a:pt x="0" y="62"/>
                  </a:lnTo>
                  <a:lnTo>
                    <a:pt x="0" y="4"/>
                  </a:lnTo>
                  <a:lnTo>
                    <a:pt x="0" y="4"/>
                  </a:lnTo>
                  <a:lnTo>
                    <a:pt x="0" y="3"/>
                  </a:lnTo>
                  <a:lnTo>
                    <a:pt x="2" y="2"/>
                  </a:lnTo>
                  <a:lnTo>
                    <a:pt x="2" y="1"/>
                  </a:lnTo>
                  <a:lnTo>
                    <a:pt x="4" y="1"/>
                  </a:lnTo>
                  <a:lnTo>
                    <a:pt x="6" y="0"/>
                  </a:lnTo>
                  <a:lnTo>
                    <a:pt x="8" y="0"/>
                  </a:lnTo>
                  <a:lnTo>
                    <a:pt x="10" y="0"/>
                  </a:lnTo>
                </a:path>
              </a:pathLst>
            </a:custGeom>
            <a:solidFill>
              <a:srgbClr val="333333"/>
            </a:solidFill>
            <a:ln w="9525" cap="rnd">
              <a:noFill/>
              <a:round/>
            </a:ln>
            <a:effectLst/>
          </p:spPr>
          <p:txBody>
            <a:bodyPr/>
            <a:lstStyle/>
            <a:p>
              <a:endParaRPr lang="zh-CN" altLang="en-US"/>
            </a:p>
          </p:txBody>
        </p:sp>
        <p:sp>
          <p:nvSpPr>
            <p:cNvPr id="42" name="Freeform 84"/>
            <p:cNvSpPr/>
            <p:nvPr/>
          </p:nvSpPr>
          <p:spPr bwMode="auto">
            <a:xfrm>
              <a:off x="4769919" y="908720"/>
              <a:ext cx="1067221" cy="1071446"/>
            </a:xfrm>
            <a:custGeom>
              <a:avLst/>
              <a:gdLst/>
              <a:ahLst/>
              <a:cxnLst>
                <a:cxn ang="0">
                  <a:pos x="539" y="694"/>
                </a:cxn>
                <a:cxn ang="0">
                  <a:pos x="451" y="0"/>
                </a:cxn>
                <a:cxn ang="0">
                  <a:pos x="0" y="119"/>
                </a:cxn>
                <a:cxn ang="0">
                  <a:pos x="475" y="710"/>
                </a:cxn>
                <a:cxn ang="0">
                  <a:pos x="539" y="694"/>
                </a:cxn>
              </a:cxnLst>
              <a:rect l="0" t="0" r="r" b="b"/>
              <a:pathLst>
                <a:path w="540" h="711">
                  <a:moveTo>
                    <a:pt x="539" y="694"/>
                  </a:moveTo>
                  <a:lnTo>
                    <a:pt x="451" y="0"/>
                  </a:lnTo>
                  <a:lnTo>
                    <a:pt x="0" y="119"/>
                  </a:lnTo>
                  <a:lnTo>
                    <a:pt x="475" y="710"/>
                  </a:lnTo>
                  <a:lnTo>
                    <a:pt x="539" y="694"/>
                  </a:lnTo>
                </a:path>
              </a:pathLst>
            </a:custGeom>
            <a:solidFill>
              <a:srgbClr val="99FFFF"/>
            </a:solidFill>
            <a:ln w="9525" cap="rnd">
              <a:noFill/>
              <a:round/>
            </a:ln>
            <a:effectLst/>
          </p:spPr>
          <p:txBody>
            <a:bodyPr/>
            <a:lstStyle/>
            <a:p>
              <a:endParaRPr lang="zh-CN" altLang="en-US"/>
            </a:p>
          </p:txBody>
        </p:sp>
        <p:sp>
          <p:nvSpPr>
            <p:cNvPr id="43" name="Freeform 85"/>
            <p:cNvSpPr/>
            <p:nvPr/>
          </p:nvSpPr>
          <p:spPr bwMode="auto">
            <a:xfrm>
              <a:off x="4769919" y="1073834"/>
              <a:ext cx="942712" cy="952396"/>
            </a:xfrm>
            <a:custGeom>
              <a:avLst/>
              <a:gdLst/>
              <a:ahLst/>
              <a:cxnLst>
                <a:cxn ang="0">
                  <a:pos x="447" y="631"/>
                </a:cxn>
                <a:cxn ang="0">
                  <a:pos x="476" y="586"/>
                </a:cxn>
                <a:cxn ang="0">
                  <a:pos x="0" y="0"/>
                </a:cxn>
                <a:cxn ang="0">
                  <a:pos x="0" y="339"/>
                </a:cxn>
                <a:cxn ang="0">
                  <a:pos x="447" y="631"/>
                </a:cxn>
              </a:cxnLst>
              <a:rect l="0" t="0" r="r" b="b"/>
              <a:pathLst>
                <a:path w="477" h="632">
                  <a:moveTo>
                    <a:pt x="447" y="631"/>
                  </a:moveTo>
                  <a:lnTo>
                    <a:pt x="476" y="586"/>
                  </a:lnTo>
                  <a:lnTo>
                    <a:pt x="0" y="0"/>
                  </a:lnTo>
                  <a:lnTo>
                    <a:pt x="0" y="339"/>
                  </a:lnTo>
                  <a:lnTo>
                    <a:pt x="447" y="631"/>
                  </a:lnTo>
                </a:path>
              </a:pathLst>
            </a:custGeom>
            <a:solidFill>
              <a:srgbClr val="00CCCC"/>
            </a:solidFill>
            <a:ln w="9525" cap="rnd">
              <a:noFill/>
              <a:round/>
            </a:ln>
            <a:effectLst/>
          </p:spPr>
          <p:txBody>
            <a:bodyPr/>
            <a:lstStyle/>
            <a:p>
              <a:endParaRPr lang="zh-CN" altLang="en-US"/>
            </a:p>
          </p:txBody>
        </p:sp>
        <p:sp>
          <p:nvSpPr>
            <p:cNvPr id="44" name="Freeform 86"/>
            <p:cNvSpPr/>
            <p:nvPr/>
          </p:nvSpPr>
          <p:spPr bwMode="auto">
            <a:xfrm>
              <a:off x="5752175" y="1859501"/>
              <a:ext cx="326096" cy="233578"/>
            </a:xfrm>
            <a:custGeom>
              <a:avLst/>
              <a:gdLst/>
              <a:ahLst/>
              <a:cxnLst>
                <a:cxn ang="0">
                  <a:pos x="66" y="154"/>
                </a:cxn>
                <a:cxn ang="0">
                  <a:pos x="164" y="85"/>
                </a:cxn>
                <a:cxn ang="0">
                  <a:pos x="97" y="0"/>
                </a:cxn>
                <a:cxn ang="0">
                  <a:pos x="0" y="68"/>
                </a:cxn>
                <a:cxn ang="0">
                  <a:pos x="66" y="154"/>
                </a:cxn>
              </a:cxnLst>
              <a:rect l="0" t="0" r="r" b="b"/>
              <a:pathLst>
                <a:path w="165" h="155">
                  <a:moveTo>
                    <a:pt x="66" y="154"/>
                  </a:moveTo>
                  <a:lnTo>
                    <a:pt x="164" y="85"/>
                  </a:lnTo>
                  <a:lnTo>
                    <a:pt x="97" y="0"/>
                  </a:lnTo>
                  <a:lnTo>
                    <a:pt x="0" y="68"/>
                  </a:lnTo>
                  <a:lnTo>
                    <a:pt x="66" y="154"/>
                  </a:lnTo>
                </a:path>
              </a:pathLst>
            </a:custGeom>
            <a:solidFill>
              <a:srgbClr val="000000"/>
            </a:solidFill>
            <a:ln w="9525" cap="rnd">
              <a:noFill/>
              <a:round/>
            </a:ln>
            <a:effectLst/>
          </p:spPr>
          <p:txBody>
            <a:bodyPr/>
            <a:lstStyle/>
            <a:p>
              <a:endParaRPr lang="zh-CN" altLang="en-US"/>
            </a:p>
          </p:txBody>
        </p:sp>
        <p:sp>
          <p:nvSpPr>
            <p:cNvPr id="45" name="Freeform 87"/>
            <p:cNvSpPr/>
            <p:nvPr/>
          </p:nvSpPr>
          <p:spPr bwMode="auto">
            <a:xfrm>
              <a:off x="5743345" y="1833358"/>
              <a:ext cx="213444" cy="164258"/>
            </a:xfrm>
            <a:custGeom>
              <a:avLst/>
              <a:gdLst/>
              <a:ahLst/>
              <a:cxnLst>
                <a:cxn ang="0">
                  <a:pos x="54" y="105"/>
                </a:cxn>
                <a:cxn ang="0">
                  <a:pos x="43" y="108"/>
                </a:cxn>
                <a:cxn ang="0">
                  <a:pos x="33" y="108"/>
                </a:cxn>
                <a:cxn ang="0">
                  <a:pos x="23" y="105"/>
                </a:cxn>
                <a:cxn ang="0">
                  <a:pos x="15" y="101"/>
                </a:cxn>
                <a:cxn ang="0">
                  <a:pos x="8" y="94"/>
                </a:cxn>
                <a:cxn ang="0">
                  <a:pos x="4" y="87"/>
                </a:cxn>
                <a:cxn ang="0">
                  <a:pos x="1" y="78"/>
                </a:cxn>
                <a:cxn ang="0">
                  <a:pos x="0" y="68"/>
                </a:cxn>
                <a:cxn ang="0">
                  <a:pos x="1" y="57"/>
                </a:cxn>
                <a:cxn ang="0">
                  <a:pos x="4" y="46"/>
                </a:cxn>
                <a:cxn ang="0">
                  <a:pos x="8" y="36"/>
                </a:cxn>
                <a:cxn ang="0">
                  <a:pos x="15" y="27"/>
                </a:cxn>
                <a:cxn ang="0">
                  <a:pos x="23" y="18"/>
                </a:cxn>
                <a:cxn ang="0">
                  <a:pos x="33" y="11"/>
                </a:cxn>
                <a:cxn ang="0">
                  <a:pos x="43" y="5"/>
                </a:cxn>
                <a:cxn ang="0">
                  <a:pos x="54" y="1"/>
                </a:cxn>
                <a:cxn ang="0">
                  <a:pos x="63" y="0"/>
                </a:cxn>
                <a:cxn ang="0">
                  <a:pos x="75" y="0"/>
                </a:cxn>
                <a:cxn ang="0">
                  <a:pos x="83" y="2"/>
                </a:cxn>
                <a:cxn ang="0">
                  <a:pos x="91" y="6"/>
                </a:cxn>
                <a:cxn ang="0">
                  <a:pos x="98" y="13"/>
                </a:cxn>
                <a:cxn ang="0">
                  <a:pos x="103" y="19"/>
                </a:cxn>
                <a:cxn ang="0">
                  <a:pos x="105" y="29"/>
                </a:cxn>
                <a:cxn ang="0">
                  <a:pos x="107" y="39"/>
                </a:cxn>
                <a:cxn ang="0">
                  <a:pos x="105" y="50"/>
                </a:cxn>
                <a:cxn ang="0">
                  <a:pos x="103" y="60"/>
                </a:cxn>
                <a:cxn ang="0">
                  <a:pos x="98" y="71"/>
                </a:cxn>
                <a:cxn ang="0">
                  <a:pos x="91" y="80"/>
                </a:cxn>
                <a:cxn ang="0">
                  <a:pos x="83" y="89"/>
                </a:cxn>
                <a:cxn ang="0">
                  <a:pos x="75" y="96"/>
                </a:cxn>
                <a:cxn ang="0">
                  <a:pos x="63" y="102"/>
                </a:cxn>
                <a:cxn ang="0">
                  <a:pos x="54" y="105"/>
                </a:cxn>
              </a:cxnLst>
              <a:rect l="0" t="0" r="r" b="b"/>
              <a:pathLst>
                <a:path w="108" h="109">
                  <a:moveTo>
                    <a:pt x="54" y="105"/>
                  </a:moveTo>
                  <a:lnTo>
                    <a:pt x="43" y="108"/>
                  </a:lnTo>
                  <a:lnTo>
                    <a:pt x="33" y="108"/>
                  </a:lnTo>
                  <a:lnTo>
                    <a:pt x="23" y="105"/>
                  </a:lnTo>
                  <a:lnTo>
                    <a:pt x="15" y="101"/>
                  </a:lnTo>
                  <a:lnTo>
                    <a:pt x="8" y="94"/>
                  </a:lnTo>
                  <a:lnTo>
                    <a:pt x="4" y="87"/>
                  </a:lnTo>
                  <a:lnTo>
                    <a:pt x="1" y="78"/>
                  </a:lnTo>
                  <a:lnTo>
                    <a:pt x="0" y="68"/>
                  </a:lnTo>
                  <a:lnTo>
                    <a:pt x="1" y="57"/>
                  </a:lnTo>
                  <a:lnTo>
                    <a:pt x="4" y="46"/>
                  </a:lnTo>
                  <a:lnTo>
                    <a:pt x="8" y="36"/>
                  </a:lnTo>
                  <a:lnTo>
                    <a:pt x="15" y="27"/>
                  </a:lnTo>
                  <a:lnTo>
                    <a:pt x="23" y="18"/>
                  </a:lnTo>
                  <a:lnTo>
                    <a:pt x="33" y="11"/>
                  </a:lnTo>
                  <a:lnTo>
                    <a:pt x="43" y="5"/>
                  </a:lnTo>
                  <a:lnTo>
                    <a:pt x="54" y="1"/>
                  </a:lnTo>
                  <a:lnTo>
                    <a:pt x="63" y="0"/>
                  </a:lnTo>
                  <a:lnTo>
                    <a:pt x="75" y="0"/>
                  </a:lnTo>
                  <a:lnTo>
                    <a:pt x="83" y="2"/>
                  </a:lnTo>
                  <a:lnTo>
                    <a:pt x="91" y="6"/>
                  </a:lnTo>
                  <a:lnTo>
                    <a:pt x="98" y="13"/>
                  </a:lnTo>
                  <a:lnTo>
                    <a:pt x="103" y="19"/>
                  </a:lnTo>
                  <a:lnTo>
                    <a:pt x="105" y="29"/>
                  </a:lnTo>
                  <a:lnTo>
                    <a:pt x="107" y="39"/>
                  </a:lnTo>
                  <a:lnTo>
                    <a:pt x="105" y="50"/>
                  </a:lnTo>
                  <a:lnTo>
                    <a:pt x="103" y="60"/>
                  </a:lnTo>
                  <a:lnTo>
                    <a:pt x="98" y="71"/>
                  </a:lnTo>
                  <a:lnTo>
                    <a:pt x="91" y="80"/>
                  </a:lnTo>
                  <a:lnTo>
                    <a:pt x="83" y="89"/>
                  </a:lnTo>
                  <a:lnTo>
                    <a:pt x="75" y="96"/>
                  </a:lnTo>
                  <a:lnTo>
                    <a:pt x="63" y="102"/>
                  </a:lnTo>
                  <a:lnTo>
                    <a:pt x="54" y="105"/>
                  </a:lnTo>
                </a:path>
              </a:pathLst>
            </a:custGeom>
            <a:solidFill>
              <a:srgbClr val="000000"/>
            </a:solidFill>
            <a:ln w="9525" cap="rnd">
              <a:noFill/>
              <a:round/>
            </a:ln>
            <a:effectLst/>
          </p:spPr>
          <p:txBody>
            <a:bodyPr/>
            <a:lstStyle/>
            <a:p>
              <a:endParaRPr lang="zh-CN" altLang="en-US"/>
            </a:p>
          </p:txBody>
        </p:sp>
        <p:sp>
          <p:nvSpPr>
            <p:cNvPr id="46" name="Freeform 88"/>
            <p:cNvSpPr/>
            <p:nvPr/>
          </p:nvSpPr>
          <p:spPr bwMode="auto">
            <a:xfrm>
              <a:off x="5957454" y="2178721"/>
              <a:ext cx="644285" cy="265224"/>
            </a:xfrm>
            <a:custGeom>
              <a:avLst/>
              <a:gdLst/>
              <a:ahLst/>
              <a:cxnLst>
                <a:cxn ang="0">
                  <a:pos x="325" y="0"/>
                </a:cxn>
                <a:cxn ang="0">
                  <a:pos x="325" y="88"/>
                </a:cxn>
                <a:cxn ang="0">
                  <a:pos x="0" y="175"/>
                </a:cxn>
                <a:cxn ang="0">
                  <a:pos x="0" y="86"/>
                </a:cxn>
                <a:cxn ang="0">
                  <a:pos x="325" y="0"/>
                </a:cxn>
              </a:cxnLst>
              <a:rect l="0" t="0" r="r" b="b"/>
              <a:pathLst>
                <a:path w="326" h="176">
                  <a:moveTo>
                    <a:pt x="325" y="0"/>
                  </a:moveTo>
                  <a:lnTo>
                    <a:pt x="325" y="88"/>
                  </a:lnTo>
                  <a:lnTo>
                    <a:pt x="0" y="175"/>
                  </a:lnTo>
                  <a:lnTo>
                    <a:pt x="0" y="86"/>
                  </a:lnTo>
                  <a:lnTo>
                    <a:pt x="325" y="0"/>
                  </a:lnTo>
                </a:path>
              </a:pathLst>
            </a:custGeom>
            <a:solidFill>
              <a:srgbClr val="DDDDDD"/>
            </a:solidFill>
            <a:ln w="9525" cap="rnd">
              <a:noFill/>
              <a:round/>
            </a:ln>
            <a:effectLst/>
          </p:spPr>
          <p:txBody>
            <a:bodyPr/>
            <a:lstStyle/>
            <a:p>
              <a:endParaRPr lang="zh-CN" altLang="en-US"/>
            </a:p>
          </p:txBody>
        </p:sp>
        <p:sp>
          <p:nvSpPr>
            <p:cNvPr id="47" name="Freeform 89"/>
            <p:cNvSpPr/>
            <p:nvPr/>
          </p:nvSpPr>
          <p:spPr bwMode="auto">
            <a:xfrm>
              <a:off x="5476260" y="2064517"/>
              <a:ext cx="432818" cy="390302"/>
            </a:xfrm>
            <a:custGeom>
              <a:avLst/>
              <a:gdLst/>
              <a:ahLst/>
              <a:cxnLst>
                <a:cxn ang="0">
                  <a:pos x="0" y="0"/>
                </a:cxn>
                <a:cxn ang="0">
                  <a:pos x="0" y="87"/>
                </a:cxn>
                <a:cxn ang="0">
                  <a:pos x="218" y="258"/>
                </a:cxn>
                <a:cxn ang="0">
                  <a:pos x="218" y="169"/>
                </a:cxn>
                <a:cxn ang="0">
                  <a:pos x="0" y="0"/>
                </a:cxn>
              </a:cxnLst>
              <a:rect l="0" t="0" r="r" b="b"/>
              <a:pathLst>
                <a:path w="219" h="259">
                  <a:moveTo>
                    <a:pt x="0" y="0"/>
                  </a:moveTo>
                  <a:lnTo>
                    <a:pt x="0" y="87"/>
                  </a:lnTo>
                  <a:lnTo>
                    <a:pt x="218" y="258"/>
                  </a:lnTo>
                  <a:lnTo>
                    <a:pt x="218" y="169"/>
                  </a:lnTo>
                  <a:lnTo>
                    <a:pt x="0" y="0"/>
                  </a:lnTo>
                </a:path>
              </a:pathLst>
            </a:custGeom>
            <a:solidFill>
              <a:srgbClr val="5F5F5F"/>
            </a:solidFill>
            <a:ln w="9525" cap="rnd">
              <a:noFill/>
              <a:round/>
            </a:ln>
            <a:effectLst/>
          </p:spPr>
          <p:txBody>
            <a:bodyPr/>
            <a:lstStyle/>
            <a:p>
              <a:endParaRPr lang="zh-CN" altLang="en-US"/>
            </a:p>
          </p:txBody>
        </p:sp>
        <p:sp>
          <p:nvSpPr>
            <p:cNvPr id="48" name="Freeform 90"/>
            <p:cNvSpPr/>
            <p:nvPr/>
          </p:nvSpPr>
          <p:spPr bwMode="auto">
            <a:xfrm>
              <a:off x="5476260" y="1944810"/>
              <a:ext cx="1075126" cy="388795"/>
            </a:xfrm>
            <a:custGeom>
              <a:avLst/>
              <a:gdLst/>
              <a:ahLst/>
              <a:cxnLst>
                <a:cxn ang="0">
                  <a:pos x="326" y="0"/>
                </a:cxn>
                <a:cxn ang="0">
                  <a:pos x="543" y="169"/>
                </a:cxn>
                <a:cxn ang="0">
                  <a:pos x="218" y="257"/>
                </a:cxn>
                <a:cxn ang="0">
                  <a:pos x="0" y="87"/>
                </a:cxn>
                <a:cxn ang="0">
                  <a:pos x="326" y="0"/>
                </a:cxn>
              </a:cxnLst>
              <a:rect l="0" t="0" r="r" b="b"/>
              <a:pathLst>
                <a:path w="544" h="258">
                  <a:moveTo>
                    <a:pt x="326" y="0"/>
                  </a:moveTo>
                  <a:lnTo>
                    <a:pt x="543" y="169"/>
                  </a:lnTo>
                  <a:lnTo>
                    <a:pt x="218" y="257"/>
                  </a:lnTo>
                  <a:lnTo>
                    <a:pt x="0" y="87"/>
                  </a:lnTo>
                  <a:lnTo>
                    <a:pt x="326" y="0"/>
                  </a:lnTo>
                </a:path>
              </a:pathLst>
            </a:custGeom>
            <a:solidFill>
              <a:srgbClr val="B2B2B2"/>
            </a:solidFill>
            <a:ln w="9525" cap="rnd">
              <a:noFill/>
              <a:round/>
            </a:ln>
            <a:effectLst/>
          </p:spPr>
          <p:txBody>
            <a:bodyPr/>
            <a:lstStyle/>
            <a:p>
              <a:endParaRPr lang="zh-CN" altLang="en-US"/>
            </a:p>
          </p:txBody>
        </p:sp>
        <p:sp>
          <p:nvSpPr>
            <p:cNvPr id="49" name="Freeform 91"/>
            <p:cNvSpPr/>
            <p:nvPr/>
          </p:nvSpPr>
          <p:spPr bwMode="auto">
            <a:xfrm>
              <a:off x="5975113" y="2074149"/>
              <a:ext cx="515824" cy="210974"/>
            </a:xfrm>
            <a:custGeom>
              <a:avLst/>
              <a:gdLst/>
              <a:ahLst/>
              <a:cxnLst>
                <a:cxn ang="0">
                  <a:pos x="260" y="0"/>
                </a:cxn>
                <a:cxn ang="0">
                  <a:pos x="260" y="69"/>
                </a:cxn>
                <a:cxn ang="0">
                  <a:pos x="0" y="139"/>
                </a:cxn>
                <a:cxn ang="0">
                  <a:pos x="0" y="69"/>
                </a:cxn>
                <a:cxn ang="0">
                  <a:pos x="260" y="0"/>
                </a:cxn>
              </a:cxnLst>
              <a:rect l="0" t="0" r="r" b="b"/>
              <a:pathLst>
                <a:path w="261" h="140">
                  <a:moveTo>
                    <a:pt x="260" y="0"/>
                  </a:moveTo>
                  <a:lnTo>
                    <a:pt x="260" y="69"/>
                  </a:lnTo>
                  <a:lnTo>
                    <a:pt x="0" y="139"/>
                  </a:lnTo>
                  <a:lnTo>
                    <a:pt x="0" y="69"/>
                  </a:lnTo>
                  <a:lnTo>
                    <a:pt x="260" y="0"/>
                  </a:lnTo>
                </a:path>
              </a:pathLst>
            </a:custGeom>
            <a:solidFill>
              <a:srgbClr val="DDDDDD"/>
            </a:solidFill>
            <a:ln w="9525" cap="rnd">
              <a:noFill/>
              <a:round/>
            </a:ln>
            <a:effectLst/>
          </p:spPr>
          <p:txBody>
            <a:bodyPr/>
            <a:lstStyle/>
            <a:p>
              <a:endParaRPr lang="zh-CN" altLang="en-US"/>
            </a:p>
          </p:txBody>
        </p:sp>
        <p:sp>
          <p:nvSpPr>
            <p:cNvPr id="50" name="Freeform 92"/>
            <p:cNvSpPr/>
            <p:nvPr/>
          </p:nvSpPr>
          <p:spPr bwMode="auto">
            <a:xfrm>
              <a:off x="5591040" y="1969577"/>
              <a:ext cx="345859" cy="325502"/>
            </a:xfrm>
            <a:custGeom>
              <a:avLst/>
              <a:gdLst/>
              <a:ahLst/>
              <a:cxnLst>
                <a:cxn ang="0">
                  <a:pos x="0" y="0"/>
                </a:cxn>
                <a:cxn ang="0">
                  <a:pos x="0" y="69"/>
                </a:cxn>
                <a:cxn ang="0">
                  <a:pos x="174" y="215"/>
                </a:cxn>
                <a:cxn ang="0">
                  <a:pos x="174" y="145"/>
                </a:cxn>
                <a:cxn ang="0">
                  <a:pos x="0" y="0"/>
                </a:cxn>
              </a:cxnLst>
              <a:rect l="0" t="0" r="r" b="b"/>
              <a:pathLst>
                <a:path w="175" h="216">
                  <a:moveTo>
                    <a:pt x="0" y="0"/>
                  </a:moveTo>
                  <a:lnTo>
                    <a:pt x="0" y="69"/>
                  </a:lnTo>
                  <a:lnTo>
                    <a:pt x="174" y="215"/>
                  </a:lnTo>
                  <a:lnTo>
                    <a:pt x="174" y="145"/>
                  </a:lnTo>
                  <a:lnTo>
                    <a:pt x="0" y="0"/>
                  </a:lnTo>
                </a:path>
              </a:pathLst>
            </a:custGeom>
            <a:solidFill>
              <a:srgbClr val="5F5F5F"/>
            </a:solidFill>
            <a:ln w="9525" cap="rnd">
              <a:noFill/>
              <a:round/>
            </a:ln>
            <a:effectLst/>
          </p:spPr>
          <p:txBody>
            <a:bodyPr/>
            <a:lstStyle/>
            <a:p>
              <a:endParaRPr lang="zh-CN" altLang="en-US"/>
            </a:p>
          </p:txBody>
        </p:sp>
        <p:sp>
          <p:nvSpPr>
            <p:cNvPr id="51" name="Freeform 93"/>
            <p:cNvSpPr/>
            <p:nvPr/>
          </p:nvSpPr>
          <p:spPr bwMode="auto">
            <a:xfrm>
              <a:off x="5591041" y="1874636"/>
              <a:ext cx="859706" cy="322488"/>
            </a:xfrm>
            <a:custGeom>
              <a:avLst/>
              <a:gdLst/>
              <a:ahLst/>
              <a:cxnLst>
                <a:cxn ang="0">
                  <a:pos x="259" y="0"/>
                </a:cxn>
                <a:cxn ang="0">
                  <a:pos x="434" y="143"/>
                </a:cxn>
                <a:cxn ang="0">
                  <a:pos x="174" y="213"/>
                </a:cxn>
                <a:cxn ang="0">
                  <a:pos x="0" y="69"/>
                </a:cxn>
                <a:cxn ang="0">
                  <a:pos x="259" y="0"/>
                </a:cxn>
              </a:cxnLst>
              <a:rect l="0" t="0" r="r" b="b"/>
              <a:pathLst>
                <a:path w="435" h="214">
                  <a:moveTo>
                    <a:pt x="259" y="0"/>
                  </a:moveTo>
                  <a:lnTo>
                    <a:pt x="434" y="143"/>
                  </a:lnTo>
                  <a:lnTo>
                    <a:pt x="174" y="213"/>
                  </a:lnTo>
                  <a:lnTo>
                    <a:pt x="0" y="69"/>
                  </a:lnTo>
                  <a:lnTo>
                    <a:pt x="259" y="0"/>
                  </a:lnTo>
                </a:path>
              </a:pathLst>
            </a:custGeom>
            <a:solidFill>
              <a:srgbClr val="B2B2B2"/>
            </a:solidFill>
            <a:ln w="9525" cap="rnd">
              <a:noFill/>
              <a:round/>
            </a:ln>
            <a:effectLst/>
          </p:spPr>
          <p:txBody>
            <a:bodyPr/>
            <a:lstStyle/>
            <a:p>
              <a:endParaRPr lang="zh-CN" altLang="en-US"/>
            </a:p>
          </p:txBody>
        </p:sp>
        <p:sp>
          <p:nvSpPr>
            <p:cNvPr id="52" name="Freeform 94"/>
            <p:cNvSpPr/>
            <p:nvPr/>
          </p:nvSpPr>
          <p:spPr bwMode="auto">
            <a:xfrm>
              <a:off x="5734516" y="1913163"/>
              <a:ext cx="600806" cy="233578"/>
            </a:xfrm>
            <a:custGeom>
              <a:avLst/>
              <a:gdLst/>
              <a:ahLst/>
              <a:cxnLst>
                <a:cxn ang="0">
                  <a:pos x="184" y="0"/>
                </a:cxn>
                <a:cxn ang="0">
                  <a:pos x="303" y="106"/>
                </a:cxn>
                <a:cxn ang="0">
                  <a:pos x="125" y="154"/>
                </a:cxn>
                <a:cxn ang="0">
                  <a:pos x="0" y="49"/>
                </a:cxn>
                <a:cxn ang="0">
                  <a:pos x="184" y="0"/>
                </a:cxn>
              </a:cxnLst>
              <a:rect l="0" t="0" r="r" b="b"/>
              <a:pathLst>
                <a:path w="304" h="155">
                  <a:moveTo>
                    <a:pt x="184" y="0"/>
                  </a:moveTo>
                  <a:lnTo>
                    <a:pt x="303" y="106"/>
                  </a:lnTo>
                  <a:lnTo>
                    <a:pt x="125" y="154"/>
                  </a:lnTo>
                  <a:lnTo>
                    <a:pt x="0" y="49"/>
                  </a:lnTo>
                  <a:lnTo>
                    <a:pt x="184" y="0"/>
                  </a:lnTo>
                </a:path>
              </a:pathLst>
            </a:custGeom>
            <a:solidFill>
              <a:srgbClr val="5F5F5F"/>
            </a:solidFill>
            <a:ln w="9525" cap="rnd">
              <a:noFill/>
              <a:round/>
            </a:ln>
            <a:effectLst/>
          </p:spPr>
          <p:txBody>
            <a:bodyPr/>
            <a:lstStyle/>
            <a:p>
              <a:endParaRPr lang="zh-CN" altLang="en-US"/>
            </a:p>
          </p:txBody>
        </p:sp>
        <p:sp>
          <p:nvSpPr>
            <p:cNvPr id="53" name="Freeform 95"/>
            <p:cNvSpPr/>
            <p:nvPr/>
          </p:nvSpPr>
          <p:spPr bwMode="auto">
            <a:xfrm>
              <a:off x="5769832" y="1921418"/>
              <a:ext cx="541516" cy="215495"/>
            </a:xfrm>
            <a:custGeom>
              <a:avLst/>
              <a:gdLst/>
              <a:ahLst/>
              <a:cxnLst>
                <a:cxn ang="0">
                  <a:pos x="166" y="0"/>
                </a:cxn>
                <a:cxn ang="0">
                  <a:pos x="273" y="100"/>
                </a:cxn>
                <a:cxn ang="0">
                  <a:pos x="113" y="142"/>
                </a:cxn>
                <a:cxn ang="0">
                  <a:pos x="0" y="45"/>
                </a:cxn>
                <a:cxn ang="0">
                  <a:pos x="166" y="0"/>
                </a:cxn>
              </a:cxnLst>
              <a:rect l="0" t="0" r="r" b="b"/>
              <a:pathLst>
                <a:path w="274" h="143">
                  <a:moveTo>
                    <a:pt x="166" y="0"/>
                  </a:moveTo>
                  <a:lnTo>
                    <a:pt x="273" y="100"/>
                  </a:lnTo>
                  <a:lnTo>
                    <a:pt x="113" y="142"/>
                  </a:lnTo>
                  <a:lnTo>
                    <a:pt x="0" y="45"/>
                  </a:lnTo>
                  <a:lnTo>
                    <a:pt x="166" y="0"/>
                  </a:lnTo>
                </a:path>
              </a:pathLst>
            </a:custGeom>
            <a:solidFill>
              <a:srgbClr val="B2B2B2"/>
            </a:solidFill>
            <a:ln w="9525" cap="rnd">
              <a:noFill/>
              <a:round/>
            </a:ln>
            <a:effectLst/>
          </p:spPr>
          <p:txBody>
            <a:bodyPr/>
            <a:lstStyle/>
            <a:p>
              <a:endParaRPr lang="zh-CN" altLang="en-US"/>
            </a:p>
          </p:txBody>
        </p:sp>
        <p:sp>
          <p:nvSpPr>
            <p:cNvPr id="54" name="Freeform 96"/>
            <p:cNvSpPr/>
            <p:nvPr/>
          </p:nvSpPr>
          <p:spPr bwMode="auto">
            <a:xfrm>
              <a:off x="4769919" y="908720"/>
              <a:ext cx="893304" cy="693200"/>
            </a:xfrm>
            <a:custGeom>
              <a:avLst/>
              <a:gdLst/>
              <a:ahLst/>
              <a:cxnLst>
                <a:cxn ang="0">
                  <a:pos x="451" y="339"/>
                </a:cxn>
                <a:cxn ang="0">
                  <a:pos x="451" y="0"/>
                </a:cxn>
                <a:cxn ang="0">
                  <a:pos x="0" y="119"/>
                </a:cxn>
                <a:cxn ang="0">
                  <a:pos x="0" y="459"/>
                </a:cxn>
                <a:cxn ang="0">
                  <a:pos x="451" y="339"/>
                </a:cxn>
              </a:cxnLst>
              <a:rect l="0" t="0" r="r" b="b"/>
              <a:pathLst>
                <a:path w="452" h="460">
                  <a:moveTo>
                    <a:pt x="451" y="339"/>
                  </a:moveTo>
                  <a:lnTo>
                    <a:pt x="451" y="0"/>
                  </a:lnTo>
                  <a:lnTo>
                    <a:pt x="0" y="119"/>
                  </a:lnTo>
                  <a:lnTo>
                    <a:pt x="0" y="459"/>
                  </a:lnTo>
                  <a:lnTo>
                    <a:pt x="451" y="339"/>
                  </a:lnTo>
                </a:path>
              </a:pathLst>
            </a:custGeom>
            <a:solidFill>
              <a:srgbClr val="009999"/>
            </a:solidFill>
            <a:ln w="9525" cap="rnd">
              <a:noFill/>
              <a:round/>
            </a:ln>
            <a:effectLst/>
          </p:spPr>
          <p:txBody>
            <a:bodyPr/>
            <a:lstStyle/>
            <a:p>
              <a:endParaRPr lang="zh-CN" altLang="en-US"/>
            </a:p>
          </p:txBody>
        </p:sp>
        <p:sp>
          <p:nvSpPr>
            <p:cNvPr id="55" name="Freeform 97"/>
            <p:cNvSpPr/>
            <p:nvPr/>
          </p:nvSpPr>
          <p:spPr bwMode="auto">
            <a:xfrm>
              <a:off x="4769919" y="1073834"/>
              <a:ext cx="424912" cy="512365"/>
            </a:xfrm>
            <a:custGeom>
              <a:avLst/>
              <a:gdLst/>
              <a:ahLst/>
              <a:cxnLst>
                <a:cxn ang="0">
                  <a:pos x="44" y="325"/>
                </a:cxn>
                <a:cxn ang="0">
                  <a:pos x="214" y="280"/>
                </a:cxn>
                <a:cxn ang="0">
                  <a:pos x="0" y="0"/>
                </a:cxn>
                <a:cxn ang="0">
                  <a:pos x="0" y="339"/>
                </a:cxn>
                <a:cxn ang="0">
                  <a:pos x="44" y="325"/>
                </a:cxn>
              </a:cxnLst>
              <a:rect l="0" t="0" r="r" b="b"/>
              <a:pathLst>
                <a:path w="215" h="340">
                  <a:moveTo>
                    <a:pt x="44" y="325"/>
                  </a:moveTo>
                  <a:lnTo>
                    <a:pt x="214" y="280"/>
                  </a:lnTo>
                  <a:lnTo>
                    <a:pt x="0" y="0"/>
                  </a:lnTo>
                  <a:lnTo>
                    <a:pt x="0" y="339"/>
                  </a:lnTo>
                  <a:lnTo>
                    <a:pt x="44" y="325"/>
                  </a:lnTo>
                </a:path>
              </a:pathLst>
            </a:custGeom>
            <a:solidFill>
              <a:srgbClr val="008080"/>
            </a:solidFill>
            <a:ln w="9525" cap="rnd">
              <a:noFill/>
              <a:round/>
            </a:ln>
            <a:effectLst/>
          </p:spPr>
          <p:txBody>
            <a:bodyPr/>
            <a:lstStyle/>
            <a:p>
              <a:endParaRPr lang="zh-CN" altLang="en-US"/>
            </a:p>
          </p:txBody>
        </p:sp>
        <p:sp>
          <p:nvSpPr>
            <p:cNvPr id="56" name="Freeform 98"/>
            <p:cNvSpPr/>
            <p:nvPr/>
          </p:nvSpPr>
          <p:spPr bwMode="auto">
            <a:xfrm>
              <a:off x="4886907" y="956878"/>
              <a:ext cx="697647" cy="577164"/>
            </a:xfrm>
            <a:custGeom>
              <a:avLst/>
              <a:gdLst/>
              <a:ahLst/>
              <a:cxnLst>
                <a:cxn ang="0">
                  <a:pos x="352" y="288"/>
                </a:cxn>
                <a:cxn ang="0">
                  <a:pos x="352" y="0"/>
                </a:cxn>
                <a:cxn ang="0">
                  <a:pos x="0" y="93"/>
                </a:cxn>
                <a:cxn ang="0">
                  <a:pos x="0" y="382"/>
                </a:cxn>
                <a:cxn ang="0">
                  <a:pos x="352" y="288"/>
                </a:cxn>
              </a:cxnLst>
              <a:rect l="0" t="0" r="r" b="b"/>
              <a:pathLst>
                <a:path w="353" h="383">
                  <a:moveTo>
                    <a:pt x="352" y="288"/>
                  </a:moveTo>
                  <a:lnTo>
                    <a:pt x="352" y="0"/>
                  </a:lnTo>
                  <a:lnTo>
                    <a:pt x="0" y="93"/>
                  </a:lnTo>
                  <a:lnTo>
                    <a:pt x="0" y="382"/>
                  </a:lnTo>
                  <a:lnTo>
                    <a:pt x="352" y="288"/>
                  </a:lnTo>
                </a:path>
              </a:pathLst>
            </a:custGeom>
            <a:solidFill>
              <a:srgbClr val="EAEAEA"/>
            </a:solidFill>
            <a:ln w="9525" cap="rnd">
              <a:noFill/>
              <a:round/>
            </a:ln>
            <a:effectLst/>
          </p:spPr>
          <p:txBody>
            <a:bodyPr/>
            <a:lstStyle/>
            <a:p>
              <a:endParaRPr lang="zh-CN" altLang="en-US"/>
            </a:p>
          </p:txBody>
        </p:sp>
        <p:sp>
          <p:nvSpPr>
            <p:cNvPr id="57" name="Freeform 99"/>
            <p:cNvSpPr/>
            <p:nvPr/>
          </p:nvSpPr>
          <p:spPr bwMode="auto">
            <a:xfrm>
              <a:off x="5045834" y="1307745"/>
              <a:ext cx="57314" cy="125078"/>
            </a:xfrm>
            <a:custGeom>
              <a:avLst/>
              <a:gdLst/>
              <a:ahLst/>
              <a:cxnLst>
                <a:cxn ang="0">
                  <a:pos x="28" y="74"/>
                </a:cxn>
                <a:cxn ang="0">
                  <a:pos x="28" y="0"/>
                </a:cxn>
                <a:cxn ang="0">
                  <a:pos x="0" y="7"/>
                </a:cxn>
                <a:cxn ang="0">
                  <a:pos x="0" y="82"/>
                </a:cxn>
                <a:cxn ang="0">
                  <a:pos x="28" y="74"/>
                </a:cxn>
              </a:cxnLst>
              <a:rect l="0" t="0" r="r" b="b"/>
              <a:pathLst>
                <a:path w="29" h="83">
                  <a:moveTo>
                    <a:pt x="28" y="74"/>
                  </a:moveTo>
                  <a:lnTo>
                    <a:pt x="28" y="0"/>
                  </a:lnTo>
                  <a:lnTo>
                    <a:pt x="0" y="7"/>
                  </a:lnTo>
                  <a:lnTo>
                    <a:pt x="0" y="82"/>
                  </a:lnTo>
                  <a:lnTo>
                    <a:pt x="28" y="74"/>
                  </a:lnTo>
                </a:path>
              </a:pathLst>
            </a:custGeom>
            <a:solidFill>
              <a:srgbClr val="FFCC00"/>
            </a:solidFill>
            <a:ln w="9525" cap="rnd">
              <a:noFill/>
              <a:round/>
            </a:ln>
            <a:effectLst/>
          </p:spPr>
          <p:txBody>
            <a:bodyPr/>
            <a:lstStyle/>
            <a:p>
              <a:endParaRPr lang="zh-CN" altLang="en-US"/>
            </a:p>
          </p:txBody>
        </p:sp>
        <p:sp>
          <p:nvSpPr>
            <p:cNvPr id="58" name="Freeform 100"/>
            <p:cNvSpPr/>
            <p:nvPr/>
          </p:nvSpPr>
          <p:spPr bwMode="auto">
            <a:xfrm>
              <a:off x="5127505" y="1168774"/>
              <a:ext cx="55338" cy="262210"/>
            </a:xfrm>
            <a:custGeom>
              <a:avLst/>
              <a:gdLst/>
              <a:ahLst/>
              <a:cxnLst>
                <a:cxn ang="0">
                  <a:pos x="27" y="165"/>
                </a:cxn>
                <a:cxn ang="0">
                  <a:pos x="27" y="0"/>
                </a:cxn>
                <a:cxn ang="0">
                  <a:pos x="0" y="7"/>
                </a:cxn>
                <a:cxn ang="0">
                  <a:pos x="0" y="173"/>
                </a:cxn>
                <a:cxn ang="0">
                  <a:pos x="27" y="165"/>
                </a:cxn>
              </a:cxnLst>
              <a:rect l="0" t="0" r="r" b="b"/>
              <a:pathLst>
                <a:path w="28" h="174">
                  <a:moveTo>
                    <a:pt x="27" y="165"/>
                  </a:moveTo>
                  <a:lnTo>
                    <a:pt x="27" y="0"/>
                  </a:lnTo>
                  <a:lnTo>
                    <a:pt x="0" y="7"/>
                  </a:lnTo>
                  <a:lnTo>
                    <a:pt x="0" y="173"/>
                  </a:lnTo>
                  <a:lnTo>
                    <a:pt x="27" y="165"/>
                  </a:lnTo>
                </a:path>
              </a:pathLst>
            </a:custGeom>
            <a:solidFill>
              <a:srgbClr val="3399FF"/>
            </a:solidFill>
            <a:ln w="9525" cap="rnd">
              <a:noFill/>
              <a:round/>
            </a:ln>
            <a:effectLst/>
          </p:spPr>
          <p:txBody>
            <a:bodyPr/>
            <a:lstStyle/>
            <a:p>
              <a:endParaRPr lang="zh-CN" altLang="en-US"/>
            </a:p>
          </p:txBody>
        </p:sp>
        <p:sp>
          <p:nvSpPr>
            <p:cNvPr id="59" name="Freeform 101"/>
            <p:cNvSpPr/>
            <p:nvPr/>
          </p:nvSpPr>
          <p:spPr bwMode="auto">
            <a:xfrm>
              <a:off x="5206967" y="1229316"/>
              <a:ext cx="57314" cy="179328"/>
            </a:xfrm>
            <a:custGeom>
              <a:avLst/>
              <a:gdLst/>
              <a:ahLst/>
              <a:cxnLst>
                <a:cxn ang="0">
                  <a:pos x="28" y="110"/>
                </a:cxn>
                <a:cxn ang="0">
                  <a:pos x="28" y="0"/>
                </a:cxn>
                <a:cxn ang="0">
                  <a:pos x="0" y="7"/>
                </a:cxn>
                <a:cxn ang="0">
                  <a:pos x="0" y="118"/>
                </a:cxn>
                <a:cxn ang="0">
                  <a:pos x="28" y="110"/>
                </a:cxn>
              </a:cxnLst>
              <a:rect l="0" t="0" r="r" b="b"/>
              <a:pathLst>
                <a:path w="29" h="119">
                  <a:moveTo>
                    <a:pt x="28" y="110"/>
                  </a:moveTo>
                  <a:lnTo>
                    <a:pt x="28" y="0"/>
                  </a:lnTo>
                  <a:lnTo>
                    <a:pt x="0" y="7"/>
                  </a:lnTo>
                  <a:lnTo>
                    <a:pt x="0" y="118"/>
                  </a:lnTo>
                  <a:lnTo>
                    <a:pt x="28" y="110"/>
                  </a:lnTo>
                </a:path>
              </a:pathLst>
            </a:custGeom>
            <a:solidFill>
              <a:srgbClr val="CC3300"/>
            </a:solidFill>
            <a:ln w="9525" cap="rnd">
              <a:noFill/>
              <a:round/>
            </a:ln>
            <a:effectLst/>
          </p:spPr>
          <p:txBody>
            <a:bodyPr/>
            <a:lstStyle/>
            <a:p>
              <a:endParaRPr lang="zh-CN" altLang="en-US"/>
            </a:p>
          </p:txBody>
        </p:sp>
        <p:sp>
          <p:nvSpPr>
            <p:cNvPr id="60" name="Freeform 102"/>
            <p:cNvSpPr/>
            <p:nvPr/>
          </p:nvSpPr>
          <p:spPr bwMode="auto">
            <a:xfrm>
              <a:off x="5321749" y="1262339"/>
              <a:ext cx="55338" cy="125078"/>
            </a:xfrm>
            <a:custGeom>
              <a:avLst/>
              <a:gdLst/>
              <a:ahLst/>
              <a:cxnLst>
                <a:cxn ang="0">
                  <a:pos x="27" y="74"/>
                </a:cxn>
                <a:cxn ang="0">
                  <a:pos x="27" y="0"/>
                </a:cxn>
                <a:cxn ang="0">
                  <a:pos x="0" y="7"/>
                </a:cxn>
                <a:cxn ang="0">
                  <a:pos x="0" y="82"/>
                </a:cxn>
                <a:cxn ang="0">
                  <a:pos x="27" y="74"/>
                </a:cxn>
              </a:cxnLst>
              <a:rect l="0" t="0" r="r" b="b"/>
              <a:pathLst>
                <a:path w="28" h="83">
                  <a:moveTo>
                    <a:pt x="27" y="74"/>
                  </a:moveTo>
                  <a:lnTo>
                    <a:pt x="27" y="0"/>
                  </a:lnTo>
                  <a:lnTo>
                    <a:pt x="0" y="7"/>
                  </a:lnTo>
                  <a:lnTo>
                    <a:pt x="0" y="82"/>
                  </a:lnTo>
                  <a:lnTo>
                    <a:pt x="27" y="74"/>
                  </a:lnTo>
                </a:path>
              </a:pathLst>
            </a:custGeom>
            <a:solidFill>
              <a:srgbClr val="FFCC00"/>
            </a:solidFill>
            <a:ln w="9525" cap="rnd">
              <a:noFill/>
              <a:round/>
            </a:ln>
            <a:effectLst/>
          </p:spPr>
          <p:txBody>
            <a:bodyPr/>
            <a:lstStyle/>
            <a:p>
              <a:endParaRPr lang="zh-CN" altLang="en-US"/>
            </a:p>
          </p:txBody>
        </p:sp>
        <p:sp>
          <p:nvSpPr>
            <p:cNvPr id="61" name="Freeform 103"/>
            <p:cNvSpPr/>
            <p:nvPr/>
          </p:nvSpPr>
          <p:spPr bwMode="auto">
            <a:xfrm>
              <a:off x="5401211" y="1175654"/>
              <a:ext cx="57314" cy="203439"/>
            </a:xfrm>
            <a:custGeom>
              <a:avLst/>
              <a:gdLst/>
              <a:ahLst/>
              <a:cxnLst>
                <a:cxn ang="0">
                  <a:pos x="28" y="126"/>
                </a:cxn>
                <a:cxn ang="0">
                  <a:pos x="28" y="0"/>
                </a:cxn>
                <a:cxn ang="0">
                  <a:pos x="0" y="7"/>
                </a:cxn>
                <a:cxn ang="0">
                  <a:pos x="0" y="134"/>
                </a:cxn>
                <a:cxn ang="0">
                  <a:pos x="28" y="126"/>
                </a:cxn>
              </a:cxnLst>
              <a:rect l="0" t="0" r="r" b="b"/>
              <a:pathLst>
                <a:path w="29" h="135">
                  <a:moveTo>
                    <a:pt x="28" y="126"/>
                  </a:moveTo>
                  <a:lnTo>
                    <a:pt x="28" y="0"/>
                  </a:lnTo>
                  <a:lnTo>
                    <a:pt x="0" y="7"/>
                  </a:lnTo>
                  <a:lnTo>
                    <a:pt x="0" y="134"/>
                  </a:lnTo>
                  <a:lnTo>
                    <a:pt x="28" y="126"/>
                  </a:lnTo>
                </a:path>
              </a:pathLst>
            </a:custGeom>
            <a:solidFill>
              <a:srgbClr val="3399FF"/>
            </a:solidFill>
            <a:ln w="9525" cap="rnd">
              <a:noFill/>
              <a:round/>
            </a:ln>
            <a:effectLst/>
          </p:spPr>
          <p:txBody>
            <a:bodyPr/>
            <a:lstStyle/>
            <a:p>
              <a:endParaRPr lang="zh-CN" altLang="en-US"/>
            </a:p>
          </p:txBody>
        </p:sp>
        <p:sp>
          <p:nvSpPr>
            <p:cNvPr id="62" name="Freeform 104"/>
            <p:cNvSpPr/>
            <p:nvPr/>
          </p:nvSpPr>
          <p:spPr bwMode="auto">
            <a:xfrm>
              <a:off x="5480675" y="1117864"/>
              <a:ext cx="59290" cy="251661"/>
            </a:xfrm>
            <a:custGeom>
              <a:avLst/>
              <a:gdLst/>
              <a:ahLst/>
              <a:cxnLst>
                <a:cxn ang="0">
                  <a:pos x="29" y="158"/>
                </a:cxn>
                <a:cxn ang="0">
                  <a:pos x="29" y="0"/>
                </a:cxn>
                <a:cxn ang="0">
                  <a:pos x="0" y="7"/>
                </a:cxn>
                <a:cxn ang="0">
                  <a:pos x="0" y="166"/>
                </a:cxn>
                <a:cxn ang="0">
                  <a:pos x="29" y="158"/>
                </a:cxn>
              </a:cxnLst>
              <a:rect l="0" t="0" r="r" b="b"/>
              <a:pathLst>
                <a:path w="30" h="167">
                  <a:moveTo>
                    <a:pt x="29" y="158"/>
                  </a:moveTo>
                  <a:lnTo>
                    <a:pt x="29" y="0"/>
                  </a:lnTo>
                  <a:lnTo>
                    <a:pt x="0" y="7"/>
                  </a:lnTo>
                  <a:lnTo>
                    <a:pt x="0" y="166"/>
                  </a:lnTo>
                  <a:lnTo>
                    <a:pt x="29" y="158"/>
                  </a:lnTo>
                </a:path>
              </a:pathLst>
            </a:custGeom>
            <a:solidFill>
              <a:srgbClr val="CC3300"/>
            </a:solidFill>
            <a:ln w="9525" cap="rnd">
              <a:noFill/>
              <a:round/>
            </a:ln>
            <a:effectLst/>
          </p:spPr>
          <p:txBody>
            <a:bodyPr/>
            <a:lstStyle/>
            <a:p>
              <a:endParaRPr lang="zh-CN" altLang="en-US"/>
            </a:p>
          </p:txBody>
        </p:sp>
        <p:sp>
          <p:nvSpPr>
            <p:cNvPr id="63" name="Freeform 105"/>
            <p:cNvSpPr/>
            <p:nvPr/>
          </p:nvSpPr>
          <p:spPr bwMode="auto">
            <a:xfrm>
              <a:off x="4970785" y="1327009"/>
              <a:ext cx="553374" cy="137133"/>
            </a:xfrm>
            <a:custGeom>
              <a:avLst/>
              <a:gdLst/>
              <a:ahLst/>
              <a:cxnLst>
                <a:cxn ang="0">
                  <a:pos x="279" y="15"/>
                </a:cxn>
                <a:cxn ang="0">
                  <a:pos x="279" y="0"/>
                </a:cxn>
                <a:cxn ang="0">
                  <a:pos x="0" y="74"/>
                </a:cxn>
                <a:cxn ang="0">
                  <a:pos x="0" y="90"/>
                </a:cxn>
                <a:cxn ang="0">
                  <a:pos x="279" y="15"/>
                </a:cxn>
              </a:cxnLst>
              <a:rect l="0" t="0" r="r" b="b"/>
              <a:pathLst>
                <a:path w="280" h="91">
                  <a:moveTo>
                    <a:pt x="279" y="15"/>
                  </a:moveTo>
                  <a:lnTo>
                    <a:pt x="279" y="0"/>
                  </a:lnTo>
                  <a:lnTo>
                    <a:pt x="0" y="74"/>
                  </a:lnTo>
                  <a:lnTo>
                    <a:pt x="0" y="90"/>
                  </a:lnTo>
                  <a:lnTo>
                    <a:pt x="279" y="15"/>
                  </a:lnTo>
                </a:path>
              </a:pathLst>
            </a:custGeom>
            <a:solidFill>
              <a:schemeClr val="bg2"/>
            </a:solidFill>
            <a:ln w="9525" cap="rnd">
              <a:noFill/>
              <a:round/>
            </a:ln>
            <a:effectLst/>
          </p:spPr>
          <p:txBody>
            <a:bodyPr/>
            <a:lstStyle/>
            <a:p>
              <a:endParaRPr lang="zh-CN" altLang="en-US"/>
            </a:p>
          </p:txBody>
        </p:sp>
        <p:sp>
          <p:nvSpPr>
            <p:cNvPr id="64" name="Freeform 106"/>
            <p:cNvSpPr/>
            <p:nvPr/>
          </p:nvSpPr>
          <p:spPr bwMode="auto">
            <a:xfrm>
              <a:off x="4970785" y="1087592"/>
              <a:ext cx="45719" cy="399343"/>
            </a:xfrm>
            <a:custGeom>
              <a:avLst/>
              <a:gdLst/>
              <a:ahLst/>
              <a:cxnLst>
                <a:cxn ang="0">
                  <a:pos x="18" y="260"/>
                </a:cxn>
                <a:cxn ang="0">
                  <a:pos x="18" y="0"/>
                </a:cxn>
                <a:cxn ang="0">
                  <a:pos x="0" y="3"/>
                </a:cxn>
                <a:cxn ang="0">
                  <a:pos x="0" y="264"/>
                </a:cxn>
                <a:cxn ang="0">
                  <a:pos x="18" y="260"/>
                </a:cxn>
              </a:cxnLst>
              <a:rect l="0" t="0" r="r" b="b"/>
              <a:pathLst>
                <a:path w="19" h="265">
                  <a:moveTo>
                    <a:pt x="18" y="260"/>
                  </a:moveTo>
                  <a:lnTo>
                    <a:pt x="18" y="0"/>
                  </a:lnTo>
                  <a:lnTo>
                    <a:pt x="0" y="3"/>
                  </a:lnTo>
                  <a:lnTo>
                    <a:pt x="0" y="264"/>
                  </a:lnTo>
                  <a:lnTo>
                    <a:pt x="18" y="260"/>
                  </a:lnTo>
                </a:path>
              </a:pathLst>
            </a:custGeom>
            <a:solidFill>
              <a:schemeClr val="bg2"/>
            </a:solidFill>
            <a:ln w="9525" cap="rnd">
              <a:noFill/>
              <a:round/>
            </a:ln>
            <a:effectLst/>
          </p:spPr>
          <p:txBody>
            <a:bodyPr/>
            <a:lstStyle/>
            <a:p>
              <a:endParaRPr lang="zh-CN" altLang="en-US"/>
            </a:p>
          </p:txBody>
        </p:sp>
        <p:sp>
          <p:nvSpPr>
            <p:cNvPr id="65" name="Freeform 107"/>
            <p:cNvSpPr/>
            <p:nvPr/>
          </p:nvSpPr>
          <p:spPr bwMode="auto">
            <a:xfrm>
              <a:off x="4337287" y="1119239"/>
              <a:ext cx="450604" cy="1118161"/>
            </a:xfrm>
            <a:custGeom>
              <a:avLst/>
              <a:gdLst/>
              <a:ahLst/>
              <a:cxnLst>
                <a:cxn ang="0">
                  <a:pos x="42" y="417"/>
                </a:cxn>
                <a:cxn ang="0">
                  <a:pos x="20" y="307"/>
                </a:cxn>
                <a:cxn ang="0">
                  <a:pos x="1" y="251"/>
                </a:cxn>
                <a:cxn ang="0">
                  <a:pos x="6" y="229"/>
                </a:cxn>
                <a:cxn ang="0">
                  <a:pos x="15" y="197"/>
                </a:cxn>
                <a:cxn ang="0">
                  <a:pos x="26" y="167"/>
                </a:cxn>
                <a:cxn ang="0">
                  <a:pos x="39" y="147"/>
                </a:cxn>
                <a:cxn ang="0">
                  <a:pos x="60" y="131"/>
                </a:cxn>
                <a:cxn ang="0">
                  <a:pos x="81" y="116"/>
                </a:cxn>
                <a:cxn ang="0">
                  <a:pos x="96" y="107"/>
                </a:cxn>
                <a:cxn ang="0">
                  <a:pos x="96" y="88"/>
                </a:cxn>
                <a:cxn ang="0">
                  <a:pos x="85" y="64"/>
                </a:cxn>
                <a:cxn ang="0">
                  <a:pos x="83" y="56"/>
                </a:cxn>
                <a:cxn ang="0">
                  <a:pos x="83" y="42"/>
                </a:cxn>
                <a:cxn ang="0">
                  <a:pos x="87" y="28"/>
                </a:cxn>
                <a:cxn ang="0">
                  <a:pos x="94" y="16"/>
                </a:cxn>
                <a:cxn ang="0">
                  <a:pos x="98" y="7"/>
                </a:cxn>
                <a:cxn ang="0">
                  <a:pos x="103" y="2"/>
                </a:cxn>
                <a:cxn ang="0">
                  <a:pos x="114" y="0"/>
                </a:cxn>
                <a:cxn ang="0">
                  <a:pos x="136" y="0"/>
                </a:cxn>
                <a:cxn ang="0">
                  <a:pos x="148" y="1"/>
                </a:cxn>
                <a:cxn ang="0">
                  <a:pos x="152" y="5"/>
                </a:cxn>
                <a:cxn ang="0">
                  <a:pos x="157" y="11"/>
                </a:cxn>
                <a:cxn ang="0">
                  <a:pos x="166" y="20"/>
                </a:cxn>
                <a:cxn ang="0">
                  <a:pos x="169" y="35"/>
                </a:cxn>
                <a:cxn ang="0">
                  <a:pos x="167" y="49"/>
                </a:cxn>
                <a:cxn ang="0">
                  <a:pos x="165" y="59"/>
                </a:cxn>
                <a:cxn ang="0">
                  <a:pos x="149" y="93"/>
                </a:cxn>
                <a:cxn ang="0">
                  <a:pos x="150" y="107"/>
                </a:cxn>
                <a:cxn ang="0">
                  <a:pos x="167" y="118"/>
                </a:cxn>
                <a:cxn ang="0">
                  <a:pos x="190" y="133"/>
                </a:cxn>
                <a:cxn ang="0">
                  <a:pos x="207" y="147"/>
                </a:cxn>
                <a:cxn ang="0">
                  <a:pos x="210" y="158"/>
                </a:cxn>
                <a:cxn ang="0">
                  <a:pos x="213" y="192"/>
                </a:cxn>
                <a:cxn ang="0">
                  <a:pos x="219" y="236"/>
                </a:cxn>
                <a:cxn ang="0">
                  <a:pos x="223" y="273"/>
                </a:cxn>
                <a:cxn ang="0">
                  <a:pos x="224" y="290"/>
                </a:cxn>
                <a:cxn ang="0">
                  <a:pos x="225" y="320"/>
                </a:cxn>
                <a:cxn ang="0">
                  <a:pos x="227" y="360"/>
                </a:cxn>
                <a:cxn ang="0">
                  <a:pos x="225" y="396"/>
                </a:cxn>
                <a:cxn ang="0">
                  <a:pos x="221" y="412"/>
                </a:cxn>
                <a:cxn ang="0">
                  <a:pos x="213" y="418"/>
                </a:cxn>
                <a:cxn ang="0">
                  <a:pos x="206" y="419"/>
                </a:cxn>
                <a:cxn ang="0">
                  <a:pos x="200" y="418"/>
                </a:cxn>
                <a:cxn ang="0">
                  <a:pos x="201" y="408"/>
                </a:cxn>
                <a:cxn ang="0">
                  <a:pos x="191" y="409"/>
                </a:cxn>
                <a:cxn ang="0">
                  <a:pos x="195" y="541"/>
                </a:cxn>
                <a:cxn ang="0">
                  <a:pos x="200" y="683"/>
                </a:cxn>
                <a:cxn ang="0">
                  <a:pos x="168" y="701"/>
                </a:cxn>
                <a:cxn ang="0">
                  <a:pos x="122" y="703"/>
                </a:cxn>
                <a:cxn ang="0">
                  <a:pos x="115" y="713"/>
                </a:cxn>
                <a:cxn ang="0">
                  <a:pos x="105" y="726"/>
                </a:cxn>
                <a:cxn ang="0">
                  <a:pos x="95" y="737"/>
                </a:cxn>
                <a:cxn ang="0">
                  <a:pos x="87" y="741"/>
                </a:cxn>
                <a:cxn ang="0">
                  <a:pos x="77" y="739"/>
                </a:cxn>
                <a:cxn ang="0">
                  <a:pos x="68" y="738"/>
                </a:cxn>
                <a:cxn ang="0">
                  <a:pos x="62" y="736"/>
                </a:cxn>
                <a:cxn ang="0">
                  <a:pos x="70" y="709"/>
                </a:cxn>
                <a:cxn ang="0">
                  <a:pos x="56" y="550"/>
                </a:cxn>
                <a:cxn ang="0">
                  <a:pos x="46" y="384"/>
                </a:cxn>
              </a:cxnLst>
              <a:rect l="0" t="0" r="r" b="b"/>
              <a:pathLst>
                <a:path w="228" h="742">
                  <a:moveTo>
                    <a:pt x="46" y="384"/>
                  </a:moveTo>
                  <a:lnTo>
                    <a:pt x="42" y="417"/>
                  </a:lnTo>
                  <a:lnTo>
                    <a:pt x="13" y="376"/>
                  </a:lnTo>
                  <a:lnTo>
                    <a:pt x="20" y="307"/>
                  </a:lnTo>
                  <a:lnTo>
                    <a:pt x="0" y="254"/>
                  </a:lnTo>
                  <a:lnTo>
                    <a:pt x="1" y="251"/>
                  </a:lnTo>
                  <a:lnTo>
                    <a:pt x="3" y="242"/>
                  </a:lnTo>
                  <a:lnTo>
                    <a:pt x="6" y="229"/>
                  </a:lnTo>
                  <a:lnTo>
                    <a:pt x="9" y="213"/>
                  </a:lnTo>
                  <a:lnTo>
                    <a:pt x="15" y="197"/>
                  </a:lnTo>
                  <a:lnTo>
                    <a:pt x="19" y="180"/>
                  </a:lnTo>
                  <a:lnTo>
                    <a:pt x="26" y="167"/>
                  </a:lnTo>
                  <a:lnTo>
                    <a:pt x="31" y="156"/>
                  </a:lnTo>
                  <a:lnTo>
                    <a:pt x="39" y="147"/>
                  </a:lnTo>
                  <a:lnTo>
                    <a:pt x="49" y="139"/>
                  </a:lnTo>
                  <a:lnTo>
                    <a:pt x="60" y="131"/>
                  </a:lnTo>
                  <a:lnTo>
                    <a:pt x="71" y="123"/>
                  </a:lnTo>
                  <a:lnTo>
                    <a:pt x="81" y="116"/>
                  </a:lnTo>
                  <a:lnTo>
                    <a:pt x="90" y="111"/>
                  </a:lnTo>
                  <a:lnTo>
                    <a:pt x="96" y="107"/>
                  </a:lnTo>
                  <a:lnTo>
                    <a:pt x="99" y="106"/>
                  </a:lnTo>
                  <a:lnTo>
                    <a:pt x="96" y="88"/>
                  </a:lnTo>
                  <a:lnTo>
                    <a:pt x="85" y="66"/>
                  </a:lnTo>
                  <a:lnTo>
                    <a:pt x="85" y="64"/>
                  </a:lnTo>
                  <a:lnTo>
                    <a:pt x="84" y="61"/>
                  </a:lnTo>
                  <a:lnTo>
                    <a:pt x="83" y="56"/>
                  </a:lnTo>
                  <a:lnTo>
                    <a:pt x="83" y="49"/>
                  </a:lnTo>
                  <a:lnTo>
                    <a:pt x="83" y="42"/>
                  </a:lnTo>
                  <a:lnTo>
                    <a:pt x="84" y="35"/>
                  </a:lnTo>
                  <a:lnTo>
                    <a:pt x="87" y="28"/>
                  </a:lnTo>
                  <a:lnTo>
                    <a:pt x="90" y="22"/>
                  </a:lnTo>
                  <a:lnTo>
                    <a:pt x="94" y="16"/>
                  </a:lnTo>
                  <a:lnTo>
                    <a:pt x="96" y="12"/>
                  </a:lnTo>
                  <a:lnTo>
                    <a:pt x="98" y="7"/>
                  </a:lnTo>
                  <a:lnTo>
                    <a:pt x="100" y="4"/>
                  </a:lnTo>
                  <a:lnTo>
                    <a:pt x="103" y="2"/>
                  </a:lnTo>
                  <a:lnTo>
                    <a:pt x="107" y="1"/>
                  </a:lnTo>
                  <a:lnTo>
                    <a:pt x="114" y="0"/>
                  </a:lnTo>
                  <a:lnTo>
                    <a:pt x="125" y="0"/>
                  </a:lnTo>
                  <a:lnTo>
                    <a:pt x="136" y="0"/>
                  </a:lnTo>
                  <a:lnTo>
                    <a:pt x="144" y="0"/>
                  </a:lnTo>
                  <a:lnTo>
                    <a:pt x="148" y="1"/>
                  </a:lnTo>
                  <a:lnTo>
                    <a:pt x="150" y="3"/>
                  </a:lnTo>
                  <a:lnTo>
                    <a:pt x="152" y="5"/>
                  </a:lnTo>
                  <a:lnTo>
                    <a:pt x="154" y="7"/>
                  </a:lnTo>
                  <a:lnTo>
                    <a:pt x="157" y="11"/>
                  </a:lnTo>
                  <a:lnTo>
                    <a:pt x="161" y="16"/>
                  </a:lnTo>
                  <a:lnTo>
                    <a:pt x="166" y="20"/>
                  </a:lnTo>
                  <a:lnTo>
                    <a:pt x="168" y="27"/>
                  </a:lnTo>
                  <a:lnTo>
                    <a:pt x="169" y="35"/>
                  </a:lnTo>
                  <a:lnTo>
                    <a:pt x="168" y="42"/>
                  </a:lnTo>
                  <a:lnTo>
                    <a:pt x="167" y="49"/>
                  </a:lnTo>
                  <a:lnTo>
                    <a:pt x="166" y="55"/>
                  </a:lnTo>
                  <a:lnTo>
                    <a:pt x="165" y="59"/>
                  </a:lnTo>
                  <a:lnTo>
                    <a:pt x="164" y="61"/>
                  </a:lnTo>
                  <a:lnTo>
                    <a:pt x="149" y="93"/>
                  </a:lnTo>
                  <a:lnTo>
                    <a:pt x="147" y="106"/>
                  </a:lnTo>
                  <a:lnTo>
                    <a:pt x="150" y="107"/>
                  </a:lnTo>
                  <a:lnTo>
                    <a:pt x="157" y="112"/>
                  </a:lnTo>
                  <a:lnTo>
                    <a:pt x="167" y="118"/>
                  </a:lnTo>
                  <a:lnTo>
                    <a:pt x="178" y="125"/>
                  </a:lnTo>
                  <a:lnTo>
                    <a:pt x="190" y="133"/>
                  </a:lnTo>
                  <a:lnTo>
                    <a:pt x="200" y="140"/>
                  </a:lnTo>
                  <a:lnTo>
                    <a:pt x="207" y="147"/>
                  </a:lnTo>
                  <a:lnTo>
                    <a:pt x="209" y="151"/>
                  </a:lnTo>
                  <a:lnTo>
                    <a:pt x="210" y="158"/>
                  </a:lnTo>
                  <a:lnTo>
                    <a:pt x="211" y="172"/>
                  </a:lnTo>
                  <a:lnTo>
                    <a:pt x="213" y="192"/>
                  </a:lnTo>
                  <a:lnTo>
                    <a:pt x="217" y="214"/>
                  </a:lnTo>
                  <a:lnTo>
                    <a:pt x="219" y="236"/>
                  </a:lnTo>
                  <a:lnTo>
                    <a:pt x="221" y="256"/>
                  </a:lnTo>
                  <a:lnTo>
                    <a:pt x="223" y="273"/>
                  </a:lnTo>
                  <a:lnTo>
                    <a:pt x="223" y="282"/>
                  </a:lnTo>
                  <a:lnTo>
                    <a:pt x="224" y="290"/>
                  </a:lnTo>
                  <a:lnTo>
                    <a:pt x="224" y="303"/>
                  </a:lnTo>
                  <a:lnTo>
                    <a:pt x="225" y="320"/>
                  </a:lnTo>
                  <a:lnTo>
                    <a:pt x="227" y="340"/>
                  </a:lnTo>
                  <a:lnTo>
                    <a:pt x="227" y="360"/>
                  </a:lnTo>
                  <a:lnTo>
                    <a:pt x="227" y="378"/>
                  </a:lnTo>
                  <a:lnTo>
                    <a:pt x="225" y="396"/>
                  </a:lnTo>
                  <a:lnTo>
                    <a:pt x="223" y="408"/>
                  </a:lnTo>
                  <a:lnTo>
                    <a:pt x="221" y="412"/>
                  </a:lnTo>
                  <a:lnTo>
                    <a:pt x="218" y="416"/>
                  </a:lnTo>
                  <a:lnTo>
                    <a:pt x="213" y="418"/>
                  </a:lnTo>
                  <a:lnTo>
                    <a:pt x="209" y="418"/>
                  </a:lnTo>
                  <a:lnTo>
                    <a:pt x="206" y="419"/>
                  </a:lnTo>
                  <a:lnTo>
                    <a:pt x="202" y="419"/>
                  </a:lnTo>
                  <a:lnTo>
                    <a:pt x="200" y="418"/>
                  </a:lnTo>
                  <a:lnTo>
                    <a:pt x="199" y="418"/>
                  </a:lnTo>
                  <a:lnTo>
                    <a:pt x="201" y="408"/>
                  </a:lnTo>
                  <a:lnTo>
                    <a:pt x="211" y="399"/>
                  </a:lnTo>
                  <a:lnTo>
                    <a:pt x="191" y="409"/>
                  </a:lnTo>
                  <a:lnTo>
                    <a:pt x="198" y="509"/>
                  </a:lnTo>
                  <a:lnTo>
                    <a:pt x="195" y="541"/>
                  </a:lnTo>
                  <a:lnTo>
                    <a:pt x="167" y="656"/>
                  </a:lnTo>
                  <a:lnTo>
                    <a:pt x="200" y="683"/>
                  </a:lnTo>
                  <a:lnTo>
                    <a:pt x="204" y="702"/>
                  </a:lnTo>
                  <a:lnTo>
                    <a:pt x="168" y="701"/>
                  </a:lnTo>
                  <a:lnTo>
                    <a:pt x="123" y="702"/>
                  </a:lnTo>
                  <a:lnTo>
                    <a:pt x="122" y="703"/>
                  </a:lnTo>
                  <a:lnTo>
                    <a:pt x="120" y="707"/>
                  </a:lnTo>
                  <a:lnTo>
                    <a:pt x="115" y="713"/>
                  </a:lnTo>
                  <a:lnTo>
                    <a:pt x="111" y="720"/>
                  </a:lnTo>
                  <a:lnTo>
                    <a:pt x="105" y="726"/>
                  </a:lnTo>
                  <a:lnTo>
                    <a:pt x="101" y="733"/>
                  </a:lnTo>
                  <a:lnTo>
                    <a:pt x="95" y="737"/>
                  </a:lnTo>
                  <a:lnTo>
                    <a:pt x="91" y="739"/>
                  </a:lnTo>
                  <a:lnTo>
                    <a:pt x="87" y="741"/>
                  </a:lnTo>
                  <a:lnTo>
                    <a:pt x="81" y="741"/>
                  </a:lnTo>
                  <a:lnTo>
                    <a:pt x="77" y="739"/>
                  </a:lnTo>
                  <a:lnTo>
                    <a:pt x="72" y="739"/>
                  </a:lnTo>
                  <a:lnTo>
                    <a:pt x="68" y="738"/>
                  </a:lnTo>
                  <a:lnTo>
                    <a:pt x="65" y="737"/>
                  </a:lnTo>
                  <a:lnTo>
                    <a:pt x="62" y="736"/>
                  </a:lnTo>
                  <a:lnTo>
                    <a:pt x="62" y="736"/>
                  </a:lnTo>
                  <a:lnTo>
                    <a:pt x="70" y="709"/>
                  </a:lnTo>
                  <a:lnTo>
                    <a:pt x="82" y="679"/>
                  </a:lnTo>
                  <a:lnTo>
                    <a:pt x="56" y="550"/>
                  </a:lnTo>
                  <a:lnTo>
                    <a:pt x="50" y="428"/>
                  </a:lnTo>
                  <a:lnTo>
                    <a:pt x="46" y="384"/>
                  </a:lnTo>
                </a:path>
              </a:pathLst>
            </a:custGeom>
            <a:solidFill>
              <a:srgbClr val="4C4C4C"/>
            </a:solidFill>
            <a:ln w="9525" cap="rnd">
              <a:noFill/>
              <a:round/>
            </a:ln>
            <a:effectLst/>
          </p:spPr>
          <p:txBody>
            <a:bodyPr/>
            <a:lstStyle/>
            <a:p>
              <a:endParaRPr lang="zh-CN" altLang="en-US"/>
            </a:p>
          </p:txBody>
        </p:sp>
        <p:sp>
          <p:nvSpPr>
            <p:cNvPr id="66" name="Freeform 108"/>
            <p:cNvSpPr/>
            <p:nvPr/>
          </p:nvSpPr>
          <p:spPr bwMode="auto">
            <a:xfrm>
              <a:off x="4352738" y="1109609"/>
              <a:ext cx="446652" cy="1119668"/>
            </a:xfrm>
            <a:custGeom>
              <a:avLst/>
              <a:gdLst/>
              <a:ahLst/>
              <a:cxnLst>
                <a:cxn ang="0">
                  <a:pos x="41" y="417"/>
                </a:cxn>
                <a:cxn ang="0">
                  <a:pos x="19" y="307"/>
                </a:cxn>
                <a:cxn ang="0">
                  <a:pos x="0" y="251"/>
                </a:cxn>
                <a:cxn ang="0">
                  <a:pos x="5" y="229"/>
                </a:cxn>
                <a:cxn ang="0">
                  <a:pos x="14" y="197"/>
                </a:cxn>
                <a:cxn ang="0">
                  <a:pos x="25" y="167"/>
                </a:cxn>
                <a:cxn ang="0">
                  <a:pos x="39" y="147"/>
                </a:cxn>
                <a:cxn ang="0">
                  <a:pos x="59" y="131"/>
                </a:cxn>
                <a:cxn ang="0">
                  <a:pos x="81" y="116"/>
                </a:cxn>
                <a:cxn ang="0">
                  <a:pos x="95" y="108"/>
                </a:cxn>
                <a:cxn ang="0">
                  <a:pos x="95" y="88"/>
                </a:cxn>
                <a:cxn ang="0">
                  <a:pos x="84" y="65"/>
                </a:cxn>
                <a:cxn ang="0">
                  <a:pos x="83" y="56"/>
                </a:cxn>
                <a:cxn ang="0">
                  <a:pos x="82" y="42"/>
                </a:cxn>
                <a:cxn ang="0">
                  <a:pos x="85" y="28"/>
                </a:cxn>
                <a:cxn ang="0">
                  <a:pos x="93" y="16"/>
                </a:cxn>
                <a:cxn ang="0">
                  <a:pos x="97" y="7"/>
                </a:cxn>
                <a:cxn ang="0">
                  <a:pos x="102" y="2"/>
                </a:cxn>
                <a:cxn ang="0">
                  <a:pos x="114" y="0"/>
                </a:cxn>
                <a:cxn ang="0">
                  <a:pos x="136" y="0"/>
                </a:cxn>
                <a:cxn ang="0">
                  <a:pos x="147" y="1"/>
                </a:cxn>
                <a:cxn ang="0">
                  <a:pos x="151" y="5"/>
                </a:cxn>
                <a:cxn ang="0">
                  <a:pos x="155" y="12"/>
                </a:cxn>
                <a:cxn ang="0">
                  <a:pos x="165" y="20"/>
                </a:cxn>
                <a:cxn ang="0">
                  <a:pos x="167" y="35"/>
                </a:cxn>
                <a:cxn ang="0">
                  <a:pos x="165" y="49"/>
                </a:cxn>
                <a:cxn ang="0">
                  <a:pos x="163" y="59"/>
                </a:cxn>
                <a:cxn ang="0">
                  <a:pos x="149" y="93"/>
                </a:cxn>
                <a:cxn ang="0">
                  <a:pos x="149" y="108"/>
                </a:cxn>
                <a:cxn ang="0">
                  <a:pos x="166" y="119"/>
                </a:cxn>
                <a:cxn ang="0">
                  <a:pos x="188" y="133"/>
                </a:cxn>
                <a:cxn ang="0">
                  <a:pos x="205" y="147"/>
                </a:cxn>
                <a:cxn ang="0">
                  <a:pos x="208" y="158"/>
                </a:cxn>
                <a:cxn ang="0">
                  <a:pos x="212" y="192"/>
                </a:cxn>
                <a:cxn ang="0">
                  <a:pos x="218" y="237"/>
                </a:cxn>
                <a:cxn ang="0">
                  <a:pos x="221" y="273"/>
                </a:cxn>
                <a:cxn ang="0">
                  <a:pos x="222" y="291"/>
                </a:cxn>
                <a:cxn ang="0">
                  <a:pos x="223" y="320"/>
                </a:cxn>
                <a:cxn ang="0">
                  <a:pos x="225" y="360"/>
                </a:cxn>
                <a:cxn ang="0">
                  <a:pos x="223" y="396"/>
                </a:cxn>
                <a:cxn ang="0">
                  <a:pos x="219" y="413"/>
                </a:cxn>
                <a:cxn ang="0">
                  <a:pos x="212" y="418"/>
                </a:cxn>
                <a:cxn ang="0">
                  <a:pos x="204" y="420"/>
                </a:cxn>
                <a:cxn ang="0">
                  <a:pos x="198" y="418"/>
                </a:cxn>
                <a:cxn ang="0">
                  <a:pos x="200" y="409"/>
                </a:cxn>
                <a:cxn ang="0">
                  <a:pos x="190" y="410"/>
                </a:cxn>
                <a:cxn ang="0">
                  <a:pos x="193" y="542"/>
                </a:cxn>
                <a:cxn ang="0">
                  <a:pos x="198" y="684"/>
                </a:cxn>
                <a:cxn ang="0">
                  <a:pos x="166" y="702"/>
                </a:cxn>
                <a:cxn ang="0">
                  <a:pos x="121" y="704"/>
                </a:cxn>
                <a:cxn ang="0">
                  <a:pos x="115" y="714"/>
                </a:cxn>
                <a:cxn ang="0">
                  <a:pos x="105" y="727"/>
                </a:cxn>
                <a:cxn ang="0">
                  <a:pos x="94" y="738"/>
                </a:cxn>
                <a:cxn ang="0">
                  <a:pos x="85" y="742"/>
                </a:cxn>
                <a:cxn ang="0">
                  <a:pos x="75" y="740"/>
                </a:cxn>
                <a:cxn ang="0">
                  <a:pos x="68" y="739"/>
                </a:cxn>
                <a:cxn ang="0">
                  <a:pos x="62" y="737"/>
                </a:cxn>
                <a:cxn ang="0">
                  <a:pos x="70" y="711"/>
                </a:cxn>
                <a:cxn ang="0">
                  <a:pos x="54" y="551"/>
                </a:cxn>
                <a:cxn ang="0">
                  <a:pos x="45" y="384"/>
                </a:cxn>
              </a:cxnLst>
              <a:rect l="0" t="0" r="r" b="b"/>
              <a:pathLst>
                <a:path w="226" h="743">
                  <a:moveTo>
                    <a:pt x="45" y="384"/>
                  </a:moveTo>
                  <a:lnTo>
                    <a:pt x="41" y="417"/>
                  </a:lnTo>
                  <a:lnTo>
                    <a:pt x="13" y="377"/>
                  </a:lnTo>
                  <a:lnTo>
                    <a:pt x="19" y="307"/>
                  </a:lnTo>
                  <a:lnTo>
                    <a:pt x="0" y="254"/>
                  </a:lnTo>
                  <a:lnTo>
                    <a:pt x="0" y="251"/>
                  </a:lnTo>
                  <a:lnTo>
                    <a:pt x="2" y="242"/>
                  </a:lnTo>
                  <a:lnTo>
                    <a:pt x="5" y="229"/>
                  </a:lnTo>
                  <a:lnTo>
                    <a:pt x="9" y="213"/>
                  </a:lnTo>
                  <a:lnTo>
                    <a:pt x="14" y="197"/>
                  </a:lnTo>
                  <a:lnTo>
                    <a:pt x="19" y="180"/>
                  </a:lnTo>
                  <a:lnTo>
                    <a:pt x="25" y="167"/>
                  </a:lnTo>
                  <a:lnTo>
                    <a:pt x="31" y="156"/>
                  </a:lnTo>
                  <a:lnTo>
                    <a:pt x="39" y="147"/>
                  </a:lnTo>
                  <a:lnTo>
                    <a:pt x="48" y="140"/>
                  </a:lnTo>
                  <a:lnTo>
                    <a:pt x="59" y="131"/>
                  </a:lnTo>
                  <a:lnTo>
                    <a:pt x="70" y="123"/>
                  </a:lnTo>
                  <a:lnTo>
                    <a:pt x="81" y="116"/>
                  </a:lnTo>
                  <a:lnTo>
                    <a:pt x="90" y="111"/>
                  </a:lnTo>
                  <a:lnTo>
                    <a:pt x="95" y="108"/>
                  </a:lnTo>
                  <a:lnTo>
                    <a:pt x="97" y="106"/>
                  </a:lnTo>
                  <a:lnTo>
                    <a:pt x="95" y="88"/>
                  </a:lnTo>
                  <a:lnTo>
                    <a:pt x="85" y="66"/>
                  </a:lnTo>
                  <a:lnTo>
                    <a:pt x="84" y="65"/>
                  </a:lnTo>
                  <a:lnTo>
                    <a:pt x="84" y="61"/>
                  </a:lnTo>
                  <a:lnTo>
                    <a:pt x="83" y="56"/>
                  </a:lnTo>
                  <a:lnTo>
                    <a:pt x="82" y="49"/>
                  </a:lnTo>
                  <a:lnTo>
                    <a:pt x="82" y="42"/>
                  </a:lnTo>
                  <a:lnTo>
                    <a:pt x="83" y="35"/>
                  </a:lnTo>
                  <a:lnTo>
                    <a:pt x="85" y="28"/>
                  </a:lnTo>
                  <a:lnTo>
                    <a:pt x="90" y="22"/>
                  </a:lnTo>
                  <a:lnTo>
                    <a:pt x="93" y="16"/>
                  </a:lnTo>
                  <a:lnTo>
                    <a:pt x="95" y="12"/>
                  </a:lnTo>
                  <a:lnTo>
                    <a:pt x="97" y="7"/>
                  </a:lnTo>
                  <a:lnTo>
                    <a:pt x="99" y="4"/>
                  </a:lnTo>
                  <a:lnTo>
                    <a:pt x="102" y="2"/>
                  </a:lnTo>
                  <a:lnTo>
                    <a:pt x="106" y="1"/>
                  </a:lnTo>
                  <a:lnTo>
                    <a:pt x="114" y="0"/>
                  </a:lnTo>
                  <a:lnTo>
                    <a:pt x="124" y="0"/>
                  </a:lnTo>
                  <a:lnTo>
                    <a:pt x="136" y="0"/>
                  </a:lnTo>
                  <a:lnTo>
                    <a:pt x="142" y="1"/>
                  </a:lnTo>
                  <a:lnTo>
                    <a:pt x="147" y="1"/>
                  </a:lnTo>
                  <a:lnTo>
                    <a:pt x="149" y="3"/>
                  </a:lnTo>
                  <a:lnTo>
                    <a:pt x="151" y="5"/>
                  </a:lnTo>
                  <a:lnTo>
                    <a:pt x="152" y="7"/>
                  </a:lnTo>
                  <a:lnTo>
                    <a:pt x="155" y="12"/>
                  </a:lnTo>
                  <a:lnTo>
                    <a:pt x="161" y="16"/>
                  </a:lnTo>
                  <a:lnTo>
                    <a:pt x="165" y="20"/>
                  </a:lnTo>
                  <a:lnTo>
                    <a:pt x="166" y="27"/>
                  </a:lnTo>
                  <a:lnTo>
                    <a:pt x="167" y="35"/>
                  </a:lnTo>
                  <a:lnTo>
                    <a:pt x="166" y="42"/>
                  </a:lnTo>
                  <a:lnTo>
                    <a:pt x="165" y="49"/>
                  </a:lnTo>
                  <a:lnTo>
                    <a:pt x="164" y="55"/>
                  </a:lnTo>
                  <a:lnTo>
                    <a:pt x="163" y="59"/>
                  </a:lnTo>
                  <a:lnTo>
                    <a:pt x="163" y="61"/>
                  </a:lnTo>
                  <a:lnTo>
                    <a:pt x="149" y="93"/>
                  </a:lnTo>
                  <a:lnTo>
                    <a:pt x="147" y="106"/>
                  </a:lnTo>
                  <a:lnTo>
                    <a:pt x="149" y="108"/>
                  </a:lnTo>
                  <a:lnTo>
                    <a:pt x="156" y="112"/>
                  </a:lnTo>
                  <a:lnTo>
                    <a:pt x="166" y="119"/>
                  </a:lnTo>
                  <a:lnTo>
                    <a:pt x="177" y="125"/>
                  </a:lnTo>
                  <a:lnTo>
                    <a:pt x="188" y="133"/>
                  </a:lnTo>
                  <a:lnTo>
                    <a:pt x="198" y="141"/>
                  </a:lnTo>
                  <a:lnTo>
                    <a:pt x="205" y="147"/>
                  </a:lnTo>
                  <a:lnTo>
                    <a:pt x="208" y="152"/>
                  </a:lnTo>
                  <a:lnTo>
                    <a:pt x="208" y="158"/>
                  </a:lnTo>
                  <a:lnTo>
                    <a:pt x="210" y="173"/>
                  </a:lnTo>
                  <a:lnTo>
                    <a:pt x="212" y="192"/>
                  </a:lnTo>
                  <a:lnTo>
                    <a:pt x="215" y="214"/>
                  </a:lnTo>
                  <a:lnTo>
                    <a:pt x="218" y="237"/>
                  </a:lnTo>
                  <a:lnTo>
                    <a:pt x="220" y="256"/>
                  </a:lnTo>
                  <a:lnTo>
                    <a:pt x="221" y="273"/>
                  </a:lnTo>
                  <a:lnTo>
                    <a:pt x="222" y="283"/>
                  </a:lnTo>
                  <a:lnTo>
                    <a:pt x="222" y="291"/>
                  </a:lnTo>
                  <a:lnTo>
                    <a:pt x="223" y="304"/>
                  </a:lnTo>
                  <a:lnTo>
                    <a:pt x="223" y="320"/>
                  </a:lnTo>
                  <a:lnTo>
                    <a:pt x="225" y="340"/>
                  </a:lnTo>
                  <a:lnTo>
                    <a:pt x="225" y="360"/>
                  </a:lnTo>
                  <a:lnTo>
                    <a:pt x="225" y="379"/>
                  </a:lnTo>
                  <a:lnTo>
                    <a:pt x="223" y="396"/>
                  </a:lnTo>
                  <a:lnTo>
                    <a:pt x="221" y="409"/>
                  </a:lnTo>
                  <a:lnTo>
                    <a:pt x="219" y="413"/>
                  </a:lnTo>
                  <a:lnTo>
                    <a:pt x="216" y="416"/>
                  </a:lnTo>
                  <a:lnTo>
                    <a:pt x="212" y="418"/>
                  </a:lnTo>
                  <a:lnTo>
                    <a:pt x="208" y="418"/>
                  </a:lnTo>
                  <a:lnTo>
                    <a:pt x="204" y="420"/>
                  </a:lnTo>
                  <a:lnTo>
                    <a:pt x="200" y="420"/>
                  </a:lnTo>
                  <a:lnTo>
                    <a:pt x="198" y="418"/>
                  </a:lnTo>
                  <a:lnTo>
                    <a:pt x="197" y="418"/>
                  </a:lnTo>
                  <a:lnTo>
                    <a:pt x="200" y="409"/>
                  </a:lnTo>
                  <a:lnTo>
                    <a:pt x="210" y="400"/>
                  </a:lnTo>
                  <a:lnTo>
                    <a:pt x="190" y="410"/>
                  </a:lnTo>
                  <a:lnTo>
                    <a:pt x="196" y="510"/>
                  </a:lnTo>
                  <a:lnTo>
                    <a:pt x="193" y="542"/>
                  </a:lnTo>
                  <a:lnTo>
                    <a:pt x="165" y="657"/>
                  </a:lnTo>
                  <a:lnTo>
                    <a:pt x="198" y="684"/>
                  </a:lnTo>
                  <a:lnTo>
                    <a:pt x="204" y="703"/>
                  </a:lnTo>
                  <a:lnTo>
                    <a:pt x="166" y="702"/>
                  </a:lnTo>
                  <a:lnTo>
                    <a:pt x="121" y="703"/>
                  </a:lnTo>
                  <a:lnTo>
                    <a:pt x="121" y="704"/>
                  </a:lnTo>
                  <a:lnTo>
                    <a:pt x="118" y="708"/>
                  </a:lnTo>
                  <a:lnTo>
                    <a:pt x="115" y="714"/>
                  </a:lnTo>
                  <a:lnTo>
                    <a:pt x="110" y="721"/>
                  </a:lnTo>
                  <a:lnTo>
                    <a:pt x="105" y="727"/>
                  </a:lnTo>
                  <a:lnTo>
                    <a:pt x="99" y="734"/>
                  </a:lnTo>
                  <a:lnTo>
                    <a:pt x="94" y="738"/>
                  </a:lnTo>
                  <a:lnTo>
                    <a:pt x="90" y="740"/>
                  </a:lnTo>
                  <a:lnTo>
                    <a:pt x="85" y="742"/>
                  </a:lnTo>
                  <a:lnTo>
                    <a:pt x="81" y="742"/>
                  </a:lnTo>
                  <a:lnTo>
                    <a:pt x="75" y="740"/>
                  </a:lnTo>
                  <a:lnTo>
                    <a:pt x="71" y="740"/>
                  </a:lnTo>
                  <a:lnTo>
                    <a:pt x="68" y="739"/>
                  </a:lnTo>
                  <a:lnTo>
                    <a:pt x="64" y="738"/>
                  </a:lnTo>
                  <a:lnTo>
                    <a:pt x="62" y="737"/>
                  </a:lnTo>
                  <a:lnTo>
                    <a:pt x="61" y="737"/>
                  </a:lnTo>
                  <a:lnTo>
                    <a:pt x="70" y="711"/>
                  </a:lnTo>
                  <a:lnTo>
                    <a:pt x="81" y="680"/>
                  </a:lnTo>
                  <a:lnTo>
                    <a:pt x="54" y="551"/>
                  </a:lnTo>
                  <a:lnTo>
                    <a:pt x="49" y="428"/>
                  </a:lnTo>
                  <a:lnTo>
                    <a:pt x="45" y="384"/>
                  </a:lnTo>
                </a:path>
              </a:pathLst>
            </a:custGeom>
            <a:solidFill>
              <a:srgbClr val="33CCFF"/>
            </a:solidFill>
            <a:ln w="9525" cap="rnd">
              <a:noFill/>
              <a:round/>
            </a:ln>
            <a:effectLst/>
          </p:spPr>
          <p:txBody>
            <a:bodyPr/>
            <a:lstStyle/>
            <a:p>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anose="020B0503020204020204" charset="-122"/>
                <a:ea typeface="微软雅黑" panose="020B0503020204020204" charset="-122"/>
              </a:rPr>
              <a:t>平台支撑：</a:t>
            </a:r>
            <a:r>
              <a:rPr lang="zh-CN" altLang="en-US" dirty="0"/>
              <a:t>支持混合架构与微服务框架无缝对接</a:t>
            </a:r>
            <a:endParaRPr lang="zh-CN" altLang="en-US" dirty="0"/>
          </a:p>
        </p:txBody>
      </p:sp>
      <p:sp>
        <p:nvSpPr>
          <p:cNvPr id="3" name="Rectangle 12"/>
          <p:cNvSpPr/>
          <p:nvPr/>
        </p:nvSpPr>
        <p:spPr>
          <a:xfrm>
            <a:off x="911424" y="836633"/>
            <a:ext cx="11065227" cy="155122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lvl="1">
              <a:lnSpc>
                <a:spcPct val="150000"/>
              </a:lnSpc>
            </a:pPr>
            <a:r>
              <a:rPr lang="zh-CN" altLang="en-US" dirty="0">
                <a:solidFill>
                  <a:schemeClr val="bg1"/>
                </a:solidFill>
                <a:latin typeface="微软雅黑" panose="020B0503020204020204" charset="-122"/>
                <a:ea typeface="微软雅黑" panose="020B0503020204020204" charset="-122"/>
              </a:rPr>
              <a:t>面向新一代的微服务架构，企业服务总线需具备以下能力：</a:t>
            </a:r>
            <a:endParaRPr lang="en-US" altLang="zh-CN" dirty="0">
              <a:solidFill>
                <a:schemeClr val="bg1"/>
              </a:solidFill>
              <a:latin typeface="微软雅黑" panose="020B0503020204020204" charset="-122"/>
              <a:ea typeface="微软雅黑" panose="020B0503020204020204" charset="-122"/>
            </a:endParaRPr>
          </a:p>
          <a:p>
            <a:pPr marL="0" lvl="1">
              <a:lnSpc>
                <a:spcPct val="150000"/>
              </a:lnSpc>
            </a:pPr>
            <a:r>
              <a:rPr lang="zh-CN" altLang="en-US" b="1" dirty="0">
                <a:solidFill>
                  <a:srgbClr val="FFDA00"/>
                </a:solidFill>
                <a:latin typeface="微软雅黑" panose="020B0503020204020204" charset="-122"/>
                <a:ea typeface="微软雅黑" panose="020B0503020204020204" charset="-122"/>
              </a:rPr>
              <a:t>支持微服务架构下与异构系统的无缝对接</a:t>
            </a:r>
            <a:r>
              <a:rPr lang="zh-CN" altLang="en-US" dirty="0">
                <a:solidFill>
                  <a:schemeClr val="bg1"/>
                </a:solidFill>
                <a:latin typeface="微软雅黑" panose="020B0503020204020204" charset="-122"/>
                <a:ea typeface="微软雅黑" panose="020B0503020204020204" charset="-122"/>
              </a:rPr>
              <a:t>，支持对接微服务架构中的注册中心，自动识别服务路由地址；</a:t>
            </a:r>
            <a:endParaRPr lang="en-US" altLang="zh-CN" dirty="0">
              <a:solidFill>
                <a:schemeClr val="bg1"/>
              </a:solidFill>
              <a:latin typeface="微软雅黑" panose="020B0503020204020204" charset="-122"/>
              <a:ea typeface="微软雅黑" panose="020B0503020204020204" charset="-122"/>
            </a:endParaRPr>
          </a:p>
          <a:p>
            <a:pPr marL="0" lvl="1">
              <a:lnSpc>
                <a:spcPct val="150000"/>
              </a:lnSpc>
            </a:pPr>
            <a:r>
              <a:rPr lang="zh-CN" altLang="en-US" dirty="0">
                <a:solidFill>
                  <a:schemeClr val="bg1"/>
                </a:solidFill>
                <a:latin typeface="微软雅黑" panose="020B0503020204020204" charset="-122"/>
                <a:ea typeface="微软雅黑" panose="020B0503020204020204" charset="-122"/>
              </a:rPr>
              <a:t>能够</a:t>
            </a:r>
            <a:r>
              <a:rPr lang="zh-CN" altLang="en-US" b="1" dirty="0">
                <a:solidFill>
                  <a:srgbClr val="FFDA00"/>
                </a:solidFill>
                <a:latin typeface="微软雅黑" panose="020B0503020204020204" charset="-122"/>
                <a:ea typeface="微软雅黑" panose="020B0503020204020204" charset="-122"/>
              </a:rPr>
              <a:t>作为遗留系统等其他非微服务架构下的代理服务</a:t>
            </a:r>
            <a:r>
              <a:rPr lang="zh-CN" altLang="en-US" dirty="0">
                <a:solidFill>
                  <a:schemeClr val="bg1"/>
                </a:solidFill>
                <a:latin typeface="微软雅黑" panose="020B0503020204020204" charset="-122"/>
                <a:ea typeface="微软雅黑" panose="020B0503020204020204" charset="-122"/>
              </a:rPr>
              <a:t>，将其注册到微服务注册中心，供其他微服务实例对接调用。</a:t>
            </a:r>
            <a:endParaRPr lang="en-US" altLang="zh-CN" dirty="0">
              <a:solidFill>
                <a:schemeClr val="bg1"/>
              </a:solidFill>
              <a:latin typeface="微软雅黑" panose="020B0503020204020204" charset="-122"/>
              <a:ea typeface="微软雅黑" panose="020B0503020204020204" charset="-122"/>
            </a:endParaRPr>
          </a:p>
        </p:txBody>
      </p:sp>
      <p:sp>
        <p:nvSpPr>
          <p:cNvPr id="4" name="矩形 3"/>
          <p:cNvSpPr/>
          <p:nvPr/>
        </p:nvSpPr>
        <p:spPr>
          <a:xfrm>
            <a:off x="3210193" y="2353511"/>
            <a:ext cx="2491548" cy="4346072"/>
          </a:xfrm>
          <a:prstGeom prst="rect">
            <a:avLst/>
          </a:prstGeom>
          <a:solidFill>
            <a:srgbClr val="0070C0">
              <a:alpha val="7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600" dirty="0">
                <a:solidFill>
                  <a:prstClr val="white"/>
                </a:solidFill>
                <a:latin typeface="微软雅黑" panose="020B0503020204020204" charset="-122"/>
                <a:ea typeface="微软雅黑" panose="020B0503020204020204" charset="-122"/>
              </a:rPr>
              <a:t>企业服务总线</a:t>
            </a:r>
            <a:r>
              <a:rPr lang="en-US" altLang="zh-CN" sz="1600" dirty="0">
                <a:solidFill>
                  <a:prstClr val="white"/>
                </a:solidFill>
                <a:latin typeface="微软雅黑" panose="020B0503020204020204" charset="-122"/>
                <a:ea typeface="微软雅黑" panose="020B0503020204020204" charset="-122"/>
              </a:rPr>
              <a:t> ESB</a:t>
            </a:r>
            <a:endParaRPr lang="zh-CN" altLang="en-US" sz="1600" dirty="0">
              <a:solidFill>
                <a:prstClr val="white"/>
              </a:solidFill>
              <a:latin typeface="微软雅黑" panose="020B0503020204020204" charset="-122"/>
              <a:ea typeface="微软雅黑" panose="020B0503020204020204" charset="-122"/>
            </a:endParaRPr>
          </a:p>
        </p:txBody>
      </p:sp>
      <p:sp>
        <p:nvSpPr>
          <p:cNvPr id="5" name="圆角矩形 74"/>
          <p:cNvSpPr/>
          <p:nvPr/>
        </p:nvSpPr>
        <p:spPr>
          <a:xfrm>
            <a:off x="3442129" y="2820021"/>
            <a:ext cx="2027676" cy="456508"/>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solidFill>
                  <a:schemeClr val="tx1"/>
                </a:solidFill>
                <a:latin typeface="微软雅黑" panose="020B0503020204020204" charset="-122"/>
                <a:ea typeface="微软雅黑" panose="020B0503020204020204" charset="-122"/>
              </a:rPr>
              <a:t>服务路由</a:t>
            </a:r>
            <a:endParaRPr lang="zh-CN" altLang="en-US" sz="1400" dirty="0">
              <a:solidFill>
                <a:schemeClr val="tx1"/>
              </a:solidFill>
              <a:latin typeface="微软雅黑" panose="020B0503020204020204" charset="-122"/>
              <a:ea typeface="微软雅黑" panose="020B0503020204020204" charset="-122"/>
            </a:endParaRPr>
          </a:p>
        </p:txBody>
      </p:sp>
      <p:sp>
        <p:nvSpPr>
          <p:cNvPr id="6" name="圆角矩形 74"/>
          <p:cNvSpPr/>
          <p:nvPr/>
        </p:nvSpPr>
        <p:spPr>
          <a:xfrm>
            <a:off x="3442129" y="3911601"/>
            <a:ext cx="2027676" cy="456508"/>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数据转换</a:t>
            </a:r>
            <a:endParaRPr lang="zh-CN" altLang="en-US" sz="1400" dirty="0">
              <a:solidFill>
                <a:schemeClr val="tx1"/>
              </a:solidFill>
              <a:latin typeface="微软雅黑" panose="020B0503020204020204" charset="-122"/>
              <a:ea typeface="微软雅黑" panose="020B0503020204020204" charset="-122"/>
            </a:endParaRPr>
          </a:p>
        </p:txBody>
      </p:sp>
      <p:sp>
        <p:nvSpPr>
          <p:cNvPr id="7" name="圆角矩形 74"/>
          <p:cNvSpPr/>
          <p:nvPr/>
        </p:nvSpPr>
        <p:spPr>
          <a:xfrm>
            <a:off x="3442129" y="4457391"/>
            <a:ext cx="2027676" cy="456508"/>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事件管理</a:t>
            </a:r>
            <a:endParaRPr lang="zh-CN" altLang="en-US" sz="1400" dirty="0">
              <a:solidFill>
                <a:schemeClr val="tx1"/>
              </a:solidFill>
              <a:latin typeface="微软雅黑" panose="020B0503020204020204" charset="-122"/>
              <a:ea typeface="微软雅黑" panose="020B0503020204020204" charset="-122"/>
            </a:endParaRPr>
          </a:p>
        </p:txBody>
      </p:sp>
      <p:sp>
        <p:nvSpPr>
          <p:cNvPr id="8" name="圆角矩形 74"/>
          <p:cNvSpPr/>
          <p:nvPr/>
        </p:nvSpPr>
        <p:spPr>
          <a:xfrm>
            <a:off x="3442129" y="5003181"/>
            <a:ext cx="2027676" cy="456508"/>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服务管理</a:t>
            </a:r>
            <a:endParaRPr lang="zh-CN" altLang="en-US" sz="1400" dirty="0">
              <a:solidFill>
                <a:schemeClr val="tx1"/>
              </a:solidFill>
              <a:latin typeface="微软雅黑" panose="020B0503020204020204" charset="-122"/>
              <a:ea typeface="微软雅黑" panose="020B0503020204020204" charset="-122"/>
            </a:endParaRPr>
          </a:p>
        </p:txBody>
      </p:sp>
      <p:sp>
        <p:nvSpPr>
          <p:cNvPr id="9" name="圆角矩形 74"/>
          <p:cNvSpPr/>
          <p:nvPr/>
        </p:nvSpPr>
        <p:spPr>
          <a:xfrm>
            <a:off x="3456968" y="5548970"/>
            <a:ext cx="2027676" cy="456508"/>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服务注册</a:t>
            </a:r>
            <a:endParaRPr lang="zh-CN" altLang="en-US" sz="1400" dirty="0">
              <a:solidFill>
                <a:schemeClr val="tx1"/>
              </a:solidFill>
              <a:latin typeface="微软雅黑" panose="020B0503020204020204" charset="-122"/>
              <a:ea typeface="微软雅黑" panose="020B0503020204020204" charset="-122"/>
            </a:endParaRPr>
          </a:p>
        </p:txBody>
      </p:sp>
      <p:sp>
        <p:nvSpPr>
          <p:cNvPr id="10" name="圆角矩形 74"/>
          <p:cNvSpPr/>
          <p:nvPr/>
        </p:nvSpPr>
        <p:spPr>
          <a:xfrm>
            <a:off x="3442129" y="3365811"/>
            <a:ext cx="2027676" cy="456508"/>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协议转换</a:t>
            </a:r>
            <a:endParaRPr lang="zh-CN" altLang="en-US" sz="1400" dirty="0">
              <a:solidFill>
                <a:schemeClr val="tx1"/>
              </a:solidFill>
              <a:latin typeface="微软雅黑" panose="020B0503020204020204" charset="-122"/>
              <a:ea typeface="微软雅黑" panose="020B0503020204020204" charset="-122"/>
            </a:endParaRPr>
          </a:p>
        </p:txBody>
      </p:sp>
      <p:sp>
        <p:nvSpPr>
          <p:cNvPr id="11" name="矩形: 圆角 68"/>
          <p:cNvSpPr/>
          <p:nvPr/>
        </p:nvSpPr>
        <p:spPr>
          <a:xfrm>
            <a:off x="911425" y="3323212"/>
            <a:ext cx="1186801" cy="446892"/>
          </a:xfrm>
          <a:prstGeom prst="roundRect">
            <a:avLst/>
          </a:prstGeom>
          <a:solidFill>
            <a:srgbClr val="0070C0">
              <a:alpha val="7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Arial" panose="020B0604020202020204"/>
                <a:ea typeface="微软雅黑" panose="020B0503020204020204" charset="-122"/>
              </a:rPr>
              <a:t>遗留系统</a:t>
            </a:r>
            <a:endParaRPr lang="zh-CN" altLang="en-US" sz="1400" dirty="0">
              <a:solidFill>
                <a:prstClr val="white"/>
              </a:solidFill>
              <a:latin typeface="Arial" panose="020B0604020202020204"/>
              <a:ea typeface="微软雅黑" panose="020B0503020204020204" charset="-122"/>
            </a:endParaRPr>
          </a:p>
        </p:txBody>
      </p:sp>
      <p:sp>
        <p:nvSpPr>
          <p:cNvPr id="12" name="矩形: 圆角 69"/>
          <p:cNvSpPr/>
          <p:nvPr/>
        </p:nvSpPr>
        <p:spPr>
          <a:xfrm>
            <a:off x="911424" y="4144865"/>
            <a:ext cx="1186801" cy="446892"/>
          </a:xfrm>
          <a:prstGeom prst="roundRect">
            <a:avLst/>
          </a:prstGeom>
          <a:solidFill>
            <a:srgbClr val="0070C0">
              <a:alpha val="7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Arial" panose="020B0604020202020204"/>
                <a:ea typeface="微软雅黑" panose="020B0503020204020204" charset="-122"/>
              </a:rPr>
              <a:t>异构系统</a:t>
            </a:r>
            <a:endParaRPr lang="zh-CN" altLang="en-US" sz="1400" dirty="0">
              <a:solidFill>
                <a:prstClr val="white"/>
              </a:solidFill>
              <a:latin typeface="Arial" panose="020B0604020202020204"/>
              <a:ea typeface="微软雅黑" panose="020B0503020204020204" charset="-122"/>
            </a:endParaRPr>
          </a:p>
        </p:txBody>
      </p:sp>
      <p:sp>
        <p:nvSpPr>
          <p:cNvPr id="13" name="矩形: 圆角 70"/>
          <p:cNvSpPr/>
          <p:nvPr/>
        </p:nvSpPr>
        <p:spPr>
          <a:xfrm>
            <a:off x="911424" y="4956547"/>
            <a:ext cx="1186801" cy="446892"/>
          </a:xfrm>
          <a:prstGeom prst="roundRect">
            <a:avLst/>
          </a:prstGeom>
          <a:solidFill>
            <a:srgbClr val="0070C0">
              <a:alpha val="7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Arial" panose="020B0604020202020204"/>
                <a:ea typeface="微软雅黑" panose="020B0503020204020204" charset="-122"/>
              </a:rPr>
              <a:t>外部系统</a:t>
            </a:r>
            <a:endParaRPr lang="zh-CN" altLang="en-US" sz="1400" dirty="0">
              <a:solidFill>
                <a:prstClr val="white"/>
              </a:solidFill>
              <a:latin typeface="Arial" panose="020B0604020202020204"/>
              <a:ea typeface="微软雅黑" panose="020B0503020204020204" charset="-122"/>
            </a:endParaRPr>
          </a:p>
        </p:txBody>
      </p:sp>
      <p:sp>
        <p:nvSpPr>
          <p:cNvPr id="14" name="箭头: 左右 71"/>
          <p:cNvSpPr/>
          <p:nvPr/>
        </p:nvSpPr>
        <p:spPr>
          <a:xfrm>
            <a:off x="2256860" y="5001535"/>
            <a:ext cx="794697" cy="287451"/>
          </a:xfrm>
          <a:prstGeom prst="leftRightArrow">
            <a:avLst/>
          </a:prstGeom>
          <a:solidFill>
            <a:srgbClr val="FFDA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左右 72"/>
          <p:cNvSpPr/>
          <p:nvPr/>
        </p:nvSpPr>
        <p:spPr>
          <a:xfrm>
            <a:off x="2229875" y="4189853"/>
            <a:ext cx="794697" cy="287451"/>
          </a:xfrm>
          <a:prstGeom prst="leftRightArrow">
            <a:avLst/>
          </a:prstGeom>
          <a:solidFill>
            <a:srgbClr val="FFDA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左右 73"/>
          <p:cNvSpPr/>
          <p:nvPr/>
        </p:nvSpPr>
        <p:spPr>
          <a:xfrm>
            <a:off x="2233164" y="3368200"/>
            <a:ext cx="794697" cy="287451"/>
          </a:xfrm>
          <a:prstGeom prst="leftRightArrow">
            <a:avLst/>
          </a:prstGeom>
          <a:solidFill>
            <a:srgbClr val="FFDA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左右 74"/>
          <p:cNvSpPr/>
          <p:nvPr/>
        </p:nvSpPr>
        <p:spPr>
          <a:xfrm>
            <a:off x="5822700" y="3894461"/>
            <a:ext cx="794697" cy="287451"/>
          </a:xfrm>
          <a:prstGeom prst="leftRightArrow">
            <a:avLst/>
          </a:prstGeom>
          <a:solidFill>
            <a:srgbClr val="FFDA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74"/>
          <p:cNvSpPr/>
          <p:nvPr/>
        </p:nvSpPr>
        <p:spPr>
          <a:xfrm>
            <a:off x="3456968" y="6094759"/>
            <a:ext cx="2027676" cy="456508"/>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服务路由</a:t>
            </a:r>
            <a:endParaRPr lang="zh-CN" altLang="en-US" sz="1400" dirty="0">
              <a:solidFill>
                <a:schemeClr val="tx1"/>
              </a:solidFill>
              <a:latin typeface="微软雅黑" panose="020B0503020204020204" charset="-122"/>
              <a:ea typeface="微软雅黑" panose="020B0503020204020204" charset="-122"/>
            </a:endParaRPr>
          </a:p>
        </p:txBody>
      </p:sp>
      <p:grpSp>
        <p:nvGrpSpPr>
          <p:cNvPr id="19" name="组合 18"/>
          <p:cNvGrpSpPr/>
          <p:nvPr/>
        </p:nvGrpSpPr>
        <p:grpSpPr>
          <a:xfrm>
            <a:off x="6738356" y="2484353"/>
            <a:ext cx="4661226" cy="3521125"/>
            <a:chOff x="6710974" y="1153551"/>
            <a:chExt cx="4661226" cy="3521125"/>
          </a:xfrm>
        </p:grpSpPr>
        <p:sp>
          <p:nvSpPr>
            <p:cNvPr id="20" name="云形 19"/>
            <p:cNvSpPr/>
            <p:nvPr/>
          </p:nvSpPr>
          <p:spPr>
            <a:xfrm>
              <a:off x="6710974" y="1153551"/>
              <a:ext cx="4661226" cy="3521125"/>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矩形 20"/>
            <p:cNvSpPr/>
            <p:nvPr/>
          </p:nvSpPr>
          <p:spPr>
            <a:xfrm>
              <a:off x="8101983" y="3670733"/>
              <a:ext cx="1537840" cy="4046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Eureka Server</a:t>
              </a:r>
              <a:endParaRPr lang="zh-CN" altLang="en-US" dirty="0"/>
            </a:p>
          </p:txBody>
        </p:sp>
        <p:grpSp>
          <p:nvGrpSpPr>
            <p:cNvPr id="22" name="组合 21"/>
            <p:cNvGrpSpPr/>
            <p:nvPr/>
          </p:nvGrpSpPr>
          <p:grpSpPr>
            <a:xfrm>
              <a:off x="7062638" y="2473270"/>
              <a:ext cx="1825440" cy="686479"/>
              <a:chOff x="6665843" y="3484700"/>
              <a:chExt cx="1934611" cy="742536"/>
            </a:xfrm>
          </p:grpSpPr>
          <p:sp>
            <p:nvSpPr>
              <p:cNvPr id="29" name="矩形 28"/>
              <p:cNvSpPr/>
              <p:nvPr/>
            </p:nvSpPr>
            <p:spPr>
              <a:xfrm>
                <a:off x="6665843" y="3484700"/>
                <a:ext cx="1629811" cy="4377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0" name="矩形 29"/>
              <p:cNvSpPr/>
              <p:nvPr/>
            </p:nvSpPr>
            <p:spPr>
              <a:xfrm>
                <a:off x="6818243" y="3637100"/>
                <a:ext cx="1629811" cy="4377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1" name="矩形 30"/>
              <p:cNvSpPr/>
              <p:nvPr/>
            </p:nvSpPr>
            <p:spPr>
              <a:xfrm>
                <a:off x="6970643" y="3789500"/>
                <a:ext cx="1629811" cy="4377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MS Service</a:t>
                </a:r>
                <a:endParaRPr lang="zh-CN" altLang="en-US" dirty="0"/>
              </a:p>
            </p:txBody>
          </p:sp>
        </p:grpSp>
        <p:cxnSp>
          <p:nvCxnSpPr>
            <p:cNvPr id="23" name="直接箭头连接符 22"/>
            <p:cNvCxnSpPr>
              <a:stCxn id="31" idx="2"/>
              <a:endCxn id="21" idx="0"/>
            </p:cNvCxnSpPr>
            <p:nvPr/>
          </p:nvCxnSpPr>
          <p:spPr>
            <a:xfrm>
              <a:off x="8119158" y="3159749"/>
              <a:ext cx="751745" cy="510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9073498" y="1717473"/>
              <a:ext cx="1825440" cy="686479"/>
              <a:chOff x="6665843" y="3484700"/>
              <a:chExt cx="1934611" cy="742536"/>
            </a:xfrm>
          </p:grpSpPr>
          <p:sp>
            <p:nvSpPr>
              <p:cNvPr id="26" name="矩形 25"/>
              <p:cNvSpPr/>
              <p:nvPr/>
            </p:nvSpPr>
            <p:spPr>
              <a:xfrm>
                <a:off x="6665843" y="3484700"/>
                <a:ext cx="1629811" cy="4377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7" name="矩形 26"/>
              <p:cNvSpPr/>
              <p:nvPr/>
            </p:nvSpPr>
            <p:spPr>
              <a:xfrm>
                <a:off x="6818243" y="3637100"/>
                <a:ext cx="1629811" cy="4377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8" name="矩形 27"/>
              <p:cNvSpPr/>
              <p:nvPr/>
            </p:nvSpPr>
            <p:spPr>
              <a:xfrm>
                <a:off x="6970643" y="3789500"/>
                <a:ext cx="1629811" cy="4377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MS Service</a:t>
                </a:r>
                <a:endParaRPr lang="zh-CN" altLang="en-US" dirty="0"/>
              </a:p>
            </p:txBody>
          </p:sp>
        </p:grpSp>
        <p:cxnSp>
          <p:nvCxnSpPr>
            <p:cNvPr id="25" name="直接箭头连接符 24"/>
            <p:cNvCxnSpPr>
              <a:stCxn id="28" idx="2"/>
              <a:endCxn id="21" idx="0"/>
            </p:cNvCxnSpPr>
            <p:nvPr/>
          </p:nvCxnSpPr>
          <p:spPr>
            <a:xfrm flipH="1">
              <a:off x="8870903" y="2403952"/>
              <a:ext cx="1259115" cy="1266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2" name="直接箭头连接符 31"/>
          <p:cNvCxnSpPr>
            <a:endCxn id="21" idx="1"/>
          </p:cNvCxnSpPr>
          <p:nvPr/>
        </p:nvCxnSpPr>
        <p:spPr>
          <a:xfrm flipV="1">
            <a:off x="5701741" y="5203880"/>
            <a:ext cx="2427624" cy="890879"/>
          </a:xfrm>
          <a:prstGeom prst="straightConnector1">
            <a:avLst/>
          </a:prstGeom>
          <a:ln w="28575" cap="flat" cmpd="sng" algn="ctr">
            <a:solidFill>
              <a:schemeClr val="accent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组织保障：企业服务总线落地需要组织级保障</a:t>
            </a:r>
            <a:endParaRPr lang="zh-CN" altLang="en-US" dirty="0"/>
          </a:p>
        </p:txBody>
      </p:sp>
      <p:sp>
        <p:nvSpPr>
          <p:cNvPr id="4" name="TextBox 4"/>
          <p:cNvSpPr txBox="1"/>
          <p:nvPr/>
        </p:nvSpPr>
        <p:spPr bwMode="auto">
          <a:xfrm>
            <a:off x="2007742" y="1901492"/>
            <a:ext cx="1647112" cy="307777"/>
          </a:xfrm>
          <a:prstGeom prst="rect">
            <a:avLst/>
          </a:prstGeom>
          <a:noFill/>
        </p:spPr>
        <p:txBody>
          <a:bodyPr wrap="square">
            <a:spAutoFit/>
          </a:bodyPr>
          <a:lstStyle/>
          <a:p>
            <a:pPr algn="ctr" fontAlgn="t">
              <a:defRPr/>
            </a:pPr>
            <a:r>
              <a:rPr lang="zh-CN" altLang="en-US" sz="1400" kern="0" dirty="0">
                <a:solidFill>
                  <a:schemeClr val="bg1"/>
                </a:solidFill>
                <a:latin typeface="微软雅黑" panose="020B0503020204020204" charset="-122"/>
                <a:ea typeface="微软雅黑" panose="020B0503020204020204" charset="-122"/>
              </a:rPr>
              <a:t>治理小组</a:t>
            </a:r>
            <a:endParaRPr lang="zh-CN" altLang="en-US" sz="1400" kern="0" dirty="0">
              <a:solidFill>
                <a:schemeClr val="bg1"/>
              </a:solidFill>
              <a:latin typeface="微软雅黑" panose="020B0503020204020204" charset="-122"/>
              <a:ea typeface="微软雅黑" panose="020B0503020204020204" charset="-122"/>
            </a:endParaRPr>
          </a:p>
        </p:txBody>
      </p:sp>
      <p:grpSp>
        <p:nvGrpSpPr>
          <p:cNvPr id="5" name="组合 140"/>
          <p:cNvGrpSpPr/>
          <p:nvPr/>
        </p:nvGrpSpPr>
        <p:grpSpPr bwMode="auto">
          <a:xfrm>
            <a:off x="2134046" y="2452809"/>
            <a:ext cx="1447800" cy="533400"/>
            <a:chOff x="6120000" y="4938723"/>
            <a:chExt cx="1037250" cy="642938"/>
          </a:xfrm>
          <a:solidFill>
            <a:schemeClr val="accent3">
              <a:lumMod val="20000"/>
              <a:lumOff val="80000"/>
            </a:schemeClr>
          </a:solidFill>
        </p:grpSpPr>
        <p:sp>
          <p:nvSpPr>
            <p:cNvPr id="6" name="折角形 5"/>
            <p:cNvSpPr/>
            <p:nvPr/>
          </p:nvSpPr>
          <p:spPr bwMode="auto">
            <a:xfrm>
              <a:off x="6120000" y="4938723"/>
              <a:ext cx="857789" cy="500063"/>
            </a:xfrm>
            <a:prstGeom prst="foldedCorner">
              <a:avLst/>
            </a:prstGeom>
            <a:grpFill/>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7" name="折角形 6"/>
            <p:cNvSpPr/>
            <p:nvPr/>
          </p:nvSpPr>
          <p:spPr bwMode="auto">
            <a:xfrm>
              <a:off x="6191619" y="5010161"/>
              <a:ext cx="857789" cy="500063"/>
            </a:xfrm>
            <a:prstGeom prst="foldedCorner">
              <a:avLst/>
            </a:prstGeom>
            <a:grpFill/>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zh-CN" altLang="en-US" sz="1600" kern="0" dirty="0">
                <a:solidFill>
                  <a:sysClr val="windowText" lastClr="000000"/>
                </a:solidFill>
                <a:latin typeface="微软雅黑" panose="020B0503020204020204" charset="-122"/>
                <a:ea typeface="微软雅黑" panose="020B0503020204020204" charset="-122"/>
              </a:endParaRPr>
            </a:p>
          </p:txBody>
        </p:sp>
        <p:sp>
          <p:nvSpPr>
            <p:cNvPr id="8" name="折角形 7"/>
            <p:cNvSpPr/>
            <p:nvPr/>
          </p:nvSpPr>
          <p:spPr bwMode="auto">
            <a:xfrm>
              <a:off x="6299461" y="5081598"/>
              <a:ext cx="857789" cy="500063"/>
            </a:xfrm>
            <a:prstGeom prst="foldedCorner">
              <a:avLst/>
            </a:prstGeom>
            <a:grpFill/>
          </p:spPr>
          <p:style>
            <a:lnRef idx="2">
              <a:schemeClr val="accent3"/>
            </a:lnRef>
            <a:fillRef idx="1">
              <a:schemeClr val="lt1"/>
            </a:fillRef>
            <a:effectRef idx="0">
              <a:schemeClr val="accent3"/>
            </a:effectRef>
            <a:fontRef idx="minor">
              <a:schemeClr val="dk1"/>
            </a:fontRef>
          </p:style>
          <p:txBody>
            <a:bodyPr lIns="72000" rIns="72000" anchor="ctr"/>
            <a:lstStyle/>
            <a:p>
              <a:pPr algn="ctr" fontAlgn="auto">
                <a:spcBef>
                  <a:spcPts val="0"/>
                </a:spcBef>
                <a:spcAft>
                  <a:spcPts val="0"/>
                </a:spcAft>
                <a:defRPr/>
              </a:pPr>
              <a:r>
                <a:rPr lang="zh-CN" altLang="en-US" sz="1600" kern="0" dirty="0">
                  <a:solidFill>
                    <a:sysClr val="windowText" lastClr="000000"/>
                  </a:solidFill>
                  <a:latin typeface="微软雅黑" panose="020B0503020204020204" charset="-122"/>
                  <a:ea typeface="微软雅黑" panose="020B0503020204020204" charset="-122"/>
                </a:rPr>
                <a:t>服务规划</a:t>
              </a:r>
              <a:endParaRPr lang="zh-CN" altLang="en-US" sz="1600" kern="0" dirty="0">
                <a:solidFill>
                  <a:sysClr val="windowText" lastClr="000000"/>
                </a:solidFill>
                <a:latin typeface="微软雅黑" panose="020B0503020204020204" charset="-122"/>
                <a:ea typeface="微软雅黑" panose="020B0503020204020204" charset="-122"/>
              </a:endParaRPr>
            </a:p>
          </p:txBody>
        </p:sp>
      </p:grpSp>
      <p:cxnSp>
        <p:nvCxnSpPr>
          <p:cNvPr id="9" name="直接箭头连接符 8"/>
          <p:cNvCxnSpPr/>
          <p:nvPr/>
        </p:nvCxnSpPr>
        <p:spPr>
          <a:xfrm>
            <a:off x="2845942" y="2137831"/>
            <a:ext cx="0" cy="28255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128"/>
          <p:cNvGrpSpPr/>
          <p:nvPr/>
        </p:nvGrpSpPr>
        <p:grpSpPr bwMode="auto">
          <a:xfrm>
            <a:off x="2130854" y="3839424"/>
            <a:ext cx="1143000" cy="1150281"/>
            <a:chOff x="4146" y="982"/>
            <a:chExt cx="1015" cy="1064"/>
          </a:xfrm>
        </p:grpSpPr>
        <p:grpSp>
          <p:nvGrpSpPr>
            <p:cNvPr id="11" name="Group 83"/>
            <p:cNvGrpSpPr/>
            <p:nvPr/>
          </p:nvGrpSpPr>
          <p:grpSpPr bwMode="auto">
            <a:xfrm>
              <a:off x="4450" y="982"/>
              <a:ext cx="711" cy="979"/>
              <a:chOff x="4450" y="982"/>
              <a:chExt cx="711" cy="979"/>
            </a:xfrm>
          </p:grpSpPr>
          <p:sp>
            <p:nvSpPr>
              <p:cNvPr id="56" name="Freeform 71"/>
              <p:cNvSpPr/>
              <p:nvPr/>
            </p:nvSpPr>
            <p:spPr bwMode="auto">
              <a:xfrm>
                <a:off x="4765" y="1161"/>
                <a:ext cx="338" cy="800"/>
              </a:xfrm>
              <a:custGeom>
                <a:avLst/>
                <a:gdLst>
                  <a:gd name="T0" fmla="*/ 337 w 338"/>
                  <a:gd name="T1" fmla="*/ 0 h 800"/>
                  <a:gd name="T2" fmla="*/ 337 w 338"/>
                  <a:gd name="T3" fmla="*/ 710 h 800"/>
                  <a:gd name="T4" fmla="*/ 0 w 338"/>
                  <a:gd name="T5" fmla="*/ 799 h 800"/>
                  <a:gd name="T6" fmla="*/ 0 w 338"/>
                  <a:gd name="T7" fmla="*/ 88 h 800"/>
                  <a:gd name="T8" fmla="*/ 337 w 338"/>
                  <a:gd name="T9" fmla="*/ 0 h 800"/>
                  <a:gd name="T10" fmla="*/ 0 60000 65536"/>
                  <a:gd name="T11" fmla="*/ 0 60000 65536"/>
                  <a:gd name="T12" fmla="*/ 0 60000 65536"/>
                  <a:gd name="T13" fmla="*/ 0 60000 65536"/>
                  <a:gd name="T14" fmla="*/ 0 60000 65536"/>
                  <a:gd name="T15" fmla="*/ 0 w 338"/>
                  <a:gd name="T16" fmla="*/ 0 h 800"/>
                  <a:gd name="T17" fmla="*/ 338 w 338"/>
                  <a:gd name="T18" fmla="*/ 800 h 800"/>
                </a:gdLst>
                <a:ahLst/>
                <a:cxnLst>
                  <a:cxn ang="T10">
                    <a:pos x="T0" y="T1"/>
                  </a:cxn>
                  <a:cxn ang="T11">
                    <a:pos x="T2" y="T3"/>
                  </a:cxn>
                  <a:cxn ang="T12">
                    <a:pos x="T4" y="T5"/>
                  </a:cxn>
                  <a:cxn ang="T13">
                    <a:pos x="T6" y="T7"/>
                  </a:cxn>
                  <a:cxn ang="T14">
                    <a:pos x="T8" y="T9"/>
                  </a:cxn>
                </a:cxnLst>
                <a:rect l="T15" t="T16" r="T17" b="T18"/>
                <a:pathLst>
                  <a:path w="338" h="800">
                    <a:moveTo>
                      <a:pt x="337" y="0"/>
                    </a:moveTo>
                    <a:lnTo>
                      <a:pt x="337" y="710"/>
                    </a:lnTo>
                    <a:lnTo>
                      <a:pt x="0" y="799"/>
                    </a:lnTo>
                    <a:lnTo>
                      <a:pt x="0" y="88"/>
                    </a:lnTo>
                    <a:lnTo>
                      <a:pt x="337" y="0"/>
                    </a:lnTo>
                  </a:path>
                </a:pathLst>
              </a:custGeom>
              <a:solidFill>
                <a:srgbClr val="FFFFCC"/>
              </a:solidFill>
              <a:ln w="9525" cap="rnd">
                <a:noFill/>
                <a:round/>
              </a:ln>
            </p:spPr>
            <p:txBody>
              <a:bodyPr/>
              <a:lstStyle/>
              <a:p>
                <a:endParaRPr lang="zh-CN" altLang="en-US" sz="2000"/>
              </a:p>
            </p:txBody>
          </p:sp>
          <p:sp>
            <p:nvSpPr>
              <p:cNvPr id="57" name="Freeform 72"/>
              <p:cNvSpPr/>
              <p:nvPr/>
            </p:nvSpPr>
            <p:spPr bwMode="auto">
              <a:xfrm>
                <a:off x="4450" y="1069"/>
                <a:ext cx="317" cy="892"/>
              </a:xfrm>
              <a:custGeom>
                <a:avLst/>
                <a:gdLst>
                  <a:gd name="T0" fmla="*/ 0 w 317"/>
                  <a:gd name="T1" fmla="*/ 0 h 892"/>
                  <a:gd name="T2" fmla="*/ 0 w 317"/>
                  <a:gd name="T3" fmla="*/ 710 h 892"/>
                  <a:gd name="T4" fmla="*/ 316 w 317"/>
                  <a:gd name="T5" fmla="*/ 891 h 892"/>
                  <a:gd name="T6" fmla="*/ 316 w 317"/>
                  <a:gd name="T7" fmla="*/ 180 h 892"/>
                  <a:gd name="T8" fmla="*/ 0 w 317"/>
                  <a:gd name="T9" fmla="*/ 0 h 892"/>
                  <a:gd name="T10" fmla="*/ 0 60000 65536"/>
                  <a:gd name="T11" fmla="*/ 0 60000 65536"/>
                  <a:gd name="T12" fmla="*/ 0 60000 65536"/>
                  <a:gd name="T13" fmla="*/ 0 60000 65536"/>
                  <a:gd name="T14" fmla="*/ 0 60000 65536"/>
                  <a:gd name="T15" fmla="*/ 0 w 317"/>
                  <a:gd name="T16" fmla="*/ 0 h 892"/>
                  <a:gd name="T17" fmla="*/ 317 w 317"/>
                  <a:gd name="T18" fmla="*/ 892 h 892"/>
                </a:gdLst>
                <a:ahLst/>
                <a:cxnLst>
                  <a:cxn ang="T10">
                    <a:pos x="T0" y="T1"/>
                  </a:cxn>
                  <a:cxn ang="T11">
                    <a:pos x="T2" y="T3"/>
                  </a:cxn>
                  <a:cxn ang="T12">
                    <a:pos x="T4" y="T5"/>
                  </a:cxn>
                  <a:cxn ang="T13">
                    <a:pos x="T6" y="T7"/>
                  </a:cxn>
                  <a:cxn ang="T14">
                    <a:pos x="T8" y="T9"/>
                  </a:cxn>
                </a:cxnLst>
                <a:rect l="T15" t="T16" r="T17" b="T18"/>
                <a:pathLst>
                  <a:path w="317" h="892">
                    <a:moveTo>
                      <a:pt x="0" y="0"/>
                    </a:moveTo>
                    <a:lnTo>
                      <a:pt x="0" y="710"/>
                    </a:lnTo>
                    <a:lnTo>
                      <a:pt x="316" y="891"/>
                    </a:lnTo>
                    <a:lnTo>
                      <a:pt x="316" y="180"/>
                    </a:lnTo>
                    <a:lnTo>
                      <a:pt x="0" y="0"/>
                    </a:lnTo>
                  </a:path>
                </a:pathLst>
              </a:custGeom>
              <a:solidFill>
                <a:srgbClr val="FF9933"/>
              </a:solidFill>
              <a:ln w="9525" cap="rnd">
                <a:noFill/>
                <a:round/>
              </a:ln>
            </p:spPr>
            <p:txBody>
              <a:bodyPr/>
              <a:lstStyle/>
              <a:p>
                <a:endParaRPr lang="zh-CN" altLang="en-US" sz="2000"/>
              </a:p>
            </p:txBody>
          </p:sp>
          <p:sp>
            <p:nvSpPr>
              <p:cNvPr id="58" name="Freeform 73"/>
              <p:cNvSpPr/>
              <p:nvPr/>
            </p:nvSpPr>
            <p:spPr bwMode="auto">
              <a:xfrm>
                <a:off x="4450" y="982"/>
                <a:ext cx="653" cy="271"/>
              </a:xfrm>
              <a:custGeom>
                <a:avLst/>
                <a:gdLst>
                  <a:gd name="T0" fmla="*/ 336 w 653"/>
                  <a:gd name="T1" fmla="*/ 0 h 271"/>
                  <a:gd name="T2" fmla="*/ 652 w 653"/>
                  <a:gd name="T3" fmla="*/ 181 h 271"/>
                  <a:gd name="T4" fmla="*/ 314 w 653"/>
                  <a:gd name="T5" fmla="*/ 270 h 271"/>
                  <a:gd name="T6" fmla="*/ 0 w 653"/>
                  <a:gd name="T7" fmla="*/ 88 h 271"/>
                  <a:gd name="T8" fmla="*/ 336 w 653"/>
                  <a:gd name="T9" fmla="*/ 0 h 271"/>
                  <a:gd name="T10" fmla="*/ 0 60000 65536"/>
                  <a:gd name="T11" fmla="*/ 0 60000 65536"/>
                  <a:gd name="T12" fmla="*/ 0 60000 65536"/>
                  <a:gd name="T13" fmla="*/ 0 60000 65536"/>
                  <a:gd name="T14" fmla="*/ 0 60000 65536"/>
                  <a:gd name="T15" fmla="*/ 0 w 653"/>
                  <a:gd name="T16" fmla="*/ 0 h 271"/>
                  <a:gd name="T17" fmla="*/ 653 w 653"/>
                  <a:gd name="T18" fmla="*/ 271 h 271"/>
                </a:gdLst>
                <a:ahLst/>
                <a:cxnLst>
                  <a:cxn ang="T10">
                    <a:pos x="T0" y="T1"/>
                  </a:cxn>
                  <a:cxn ang="T11">
                    <a:pos x="T2" y="T3"/>
                  </a:cxn>
                  <a:cxn ang="T12">
                    <a:pos x="T4" y="T5"/>
                  </a:cxn>
                  <a:cxn ang="T13">
                    <a:pos x="T6" y="T7"/>
                  </a:cxn>
                  <a:cxn ang="T14">
                    <a:pos x="T8" y="T9"/>
                  </a:cxn>
                </a:cxnLst>
                <a:rect l="T15" t="T16" r="T17" b="T18"/>
                <a:pathLst>
                  <a:path w="653" h="271">
                    <a:moveTo>
                      <a:pt x="336" y="0"/>
                    </a:moveTo>
                    <a:lnTo>
                      <a:pt x="652" y="181"/>
                    </a:lnTo>
                    <a:lnTo>
                      <a:pt x="314" y="270"/>
                    </a:lnTo>
                    <a:lnTo>
                      <a:pt x="0" y="88"/>
                    </a:lnTo>
                    <a:lnTo>
                      <a:pt x="336" y="0"/>
                    </a:lnTo>
                  </a:path>
                </a:pathLst>
              </a:custGeom>
              <a:solidFill>
                <a:srgbClr val="FFCC99"/>
              </a:solidFill>
              <a:ln w="9525" cap="rnd">
                <a:noFill/>
                <a:round/>
              </a:ln>
            </p:spPr>
            <p:txBody>
              <a:bodyPr/>
              <a:lstStyle/>
              <a:p>
                <a:endParaRPr lang="zh-CN" altLang="en-US" sz="2000"/>
              </a:p>
            </p:txBody>
          </p:sp>
          <p:sp>
            <p:nvSpPr>
              <p:cNvPr id="59" name="Freeform 74"/>
              <p:cNvSpPr/>
              <p:nvPr/>
            </p:nvSpPr>
            <p:spPr bwMode="auto">
              <a:xfrm>
                <a:off x="4796" y="1207"/>
                <a:ext cx="273" cy="710"/>
              </a:xfrm>
              <a:custGeom>
                <a:avLst/>
                <a:gdLst>
                  <a:gd name="T0" fmla="*/ 272 w 273"/>
                  <a:gd name="T1" fmla="*/ 0 h 710"/>
                  <a:gd name="T2" fmla="*/ 0 w 273"/>
                  <a:gd name="T3" fmla="*/ 75 h 710"/>
                  <a:gd name="T4" fmla="*/ 0 w 273"/>
                  <a:gd name="T5" fmla="*/ 709 h 710"/>
                  <a:gd name="T6" fmla="*/ 272 w 273"/>
                  <a:gd name="T7" fmla="*/ 635 h 710"/>
                  <a:gd name="T8" fmla="*/ 272 w 273"/>
                  <a:gd name="T9" fmla="*/ 0 h 710"/>
                  <a:gd name="T10" fmla="*/ 0 60000 65536"/>
                  <a:gd name="T11" fmla="*/ 0 60000 65536"/>
                  <a:gd name="T12" fmla="*/ 0 60000 65536"/>
                  <a:gd name="T13" fmla="*/ 0 60000 65536"/>
                  <a:gd name="T14" fmla="*/ 0 60000 65536"/>
                  <a:gd name="T15" fmla="*/ 0 w 273"/>
                  <a:gd name="T16" fmla="*/ 0 h 710"/>
                  <a:gd name="T17" fmla="*/ 273 w 273"/>
                  <a:gd name="T18" fmla="*/ 710 h 710"/>
                </a:gdLst>
                <a:ahLst/>
                <a:cxnLst>
                  <a:cxn ang="T10">
                    <a:pos x="T0" y="T1"/>
                  </a:cxn>
                  <a:cxn ang="T11">
                    <a:pos x="T2" y="T3"/>
                  </a:cxn>
                  <a:cxn ang="T12">
                    <a:pos x="T4" y="T5"/>
                  </a:cxn>
                  <a:cxn ang="T13">
                    <a:pos x="T6" y="T7"/>
                  </a:cxn>
                  <a:cxn ang="T14">
                    <a:pos x="T8" y="T9"/>
                  </a:cxn>
                </a:cxnLst>
                <a:rect l="T15" t="T16" r="T17" b="T18"/>
                <a:pathLst>
                  <a:path w="273" h="710">
                    <a:moveTo>
                      <a:pt x="272" y="0"/>
                    </a:moveTo>
                    <a:lnTo>
                      <a:pt x="0" y="75"/>
                    </a:lnTo>
                    <a:lnTo>
                      <a:pt x="0" y="709"/>
                    </a:lnTo>
                    <a:lnTo>
                      <a:pt x="272" y="635"/>
                    </a:lnTo>
                    <a:lnTo>
                      <a:pt x="272" y="0"/>
                    </a:lnTo>
                  </a:path>
                </a:pathLst>
              </a:custGeom>
              <a:solidFill>
                <a:schemeClr val="bg2"/>
              </a:solidFill>
              <a:ln w="9525" cap="rnd">
                <a:noFill/>
                <a:round/>
              </a:ln>
            </p:spPr>
            <p:txBody>
              <a:bodyPr/>
              <a:lstStyle/>
              <a:p>
                <a:endParaRPr lang="zh-CN" altLang="en-US" sz="2000"/>
              </a:p>
            </p:txBody>
          </p:sp>
          <p:sp>
            <p:nvSpPr>
              <p:cNvPr id="60" name="Freeform 75"/>
              <p:cNvSpPr/>
              <p:nvPr/>
            </p:nvSpPr>
            <p:spPr bwMode="auto">
              <a:xfrm>
                <a:off x="4794" y="1529"/>
                <a:ext cx="261" cy="374"/>
              </a:xfrm>
              <a:custGeom>
                <a:avLst/>
                <a:gdLst>
                  <a:gd name="T0" fmla="*/ 69 w 261"/>
                  <a:gd name="T1" fmla="*/ 50 h 374"/>
                  <a:gd name="T2" fmla="*/ 0 w 261"/>
                  <a:gd name="T3" fmla="*/ 69 h 374"/>
                  <a:gd name="T4" fmla="*/ 0 w 261"/>
                  <a:gd name="T5" fmla="*/ 373 h 374"/>
                  <a:gd name="T6" fmla="*/ 260 w 261"/>
                  <a:gd name="T7" fmla="*/ 304 h 374"/>
                  <a:gd name="T8" fmla="*/ 260 w 261"/>
                  <a:gd name="T9" fmla="*/ 0 h 374"/>
                  <a:gd name="T10" fmla="*/ 69 w 261"/>
                  <a:gd name="T11" fmla="*/ 50 h 374"/>
                  <a:gd name="T12" fmla="*/ 0 60000 65536"/>
                  <a:gd name="T13" fmla="*/ 0 60000 65536"/>
                  <a:gd name="T14" fmla="*/ 0 60000 65536"/>
                  <a:gd name="T15" fmla="*/ 0 60000 65536"/>
                  <a:gd name="T16" fmla="*/ 0 60000 65536"/>
                  <a:gd name="T17" fmla="*/ 0 60000 65536"/>
                  <a:gd name="T18" fmla="*/ 0 w 261"/>
                  <a:gd name="T19" fmla="*/ 0 h 374"/>
                  <a:gd name="T20" fmla="*/ 261 w 261"/>
                  <a:gd name="T21" fmla="*/ 374 h 374"/>
                </a:gdLst>
                <a:ahLst/>
                <a:cxnLst>
                  <a:cxn ang="T12">
                    <a:pos x="T0" y="T1"/>
                  </a:cxn>
                  <a:cxn ang="T13">
                    <a:pos x="T2" y="T3"/>
                  </a:cxn>
                  <a:cxn ang="T14">
                    <a:pos x="T4" y="T5"/>
                  </a:cxn>
                  <a:cxn ang="T15">
                    <a:pos x="T6" y="T7"/>
                  </a:cxn>
                  <a:cxn ang="T16">
                    <a:pos x="T8" y="T9"/>
                  </a:cxn>
                  <a:cxn ang="T17">
                    <a:pos x="T10" y="T11"/>
                  </a:cxn>
                </a:cxnLst>
                <a:rect l="T18" t="T19" r="T20" b="T21"/>
                <a:pathLst>
                  <a:path w="261" h="374">
                    <a:moveTo>
                      <a:pt x="69" y="50"/>
                    </a:moveTo>
                    <a:lnTo>
                      <a:pt x="0" y="69"/>
                    </a:lnTo>
                    <a:lnTo>
                      <a:pt x="0" y="373"/>
                    </a:lnTo>
                    <a:lnTo>
                      <a:pt x="260" y="304"/>
                    </a:lnTo>
                    <a:lnTo>
                      <a:pt x="260" y="0"/>
                    </a:lnTo>
                    <a:lnTo>
                      <a:pt x="69" y="50"/>
                    </a:lnTo>
                  </a:path>
                </a:pathLst>
              </a:custGeom>
              <a:solidFill>
                <a:srgbClr val="FFFFCC"/>
              </a:solidFill>
              <a:ln w="9525" cap="rnd">
                <a:noFill/>
                <a:round/>
              </a:ln>
            </p:spPr>
            <p:txBody>
              <a:bodyPr/>
              <a:lstStyle/>
              <a:p>
                <a:endParaRPr lang="zh-CN" altLang="en-US" sz="2000"/>
              </a:p>
            </p:txBody>
          </p:sp>
          <p:sp>
            <p:nvSpPr>
              <p:cNvPr id="61" name="Freeform 76"/>
              <p:cNvSpPr/>
              <p:nvPr/>
            </p:nvSpPr>
            <p:spPr bwMode="auto">
              <a:xfrm>
                <a:off x="4795" y="1232"/>
                <a:ext cx="366" cy="365"/>
              </a:xfrm>
              <a:custGeom>
                <a:avLst/>
                <a:gdLst>
                  <a:gd name="T0" fmla="*/ 1 w 366"/>
                  <a:gd name="T1" fmla="*/ 296 h 365"/>
                  <a:gd name="T2" fmla="*/ 0 w 366"/>
                  <a:gd name="T3" fmla="*/ 123 h 365"/>
                  <a:gd name="T4" fmla="*/ 106 w 366"/>
                  <a:gd name="T5" fmla="*/ 188 h 365"/>
                  <a:gd name="T6" fmla="*/ 106 w 366"/>
                  <a:gd name="T7" fmla="*/ 65 h 365"/>
                  <a:gd name="T8" fmla="*/ 347 w 366"/>
                  <a:gd name="T9" fmla="*/ 0 h 365"/>
                  <a:gd name="T10" fmla="*/ 365 w 366"/>
                  <a:gd name="T11" fmla="*/ 4 h 365"/>
                  <a:gd name="T12" fmla="*/ 120 w 366"/>
                  <a:gd name="T13" fmla="*/ 68 h 365"/>
                  <a:gd name="T14" fmla="*/ 120 w 366"/>
                  <a:gd name="T15" fmla="*/ 364 h 365"/>
                  <a:gd name="T16" fmla="*/ 1 w 366"/>
                  <a:gd name="T17" fmla="*/ 296 h 3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6"/>
                  <a:gd name="T28" fmla="*/ 0 h 365"/>
                  <a:gd name="T29" fmla="*/ 366 w 366"/>
                  <a:gd name="T30" fmla="*/ 365 h 3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6" h="365">
                    <a:moveTo>
                      <a:pt x="1" y="296"/>
                    </a:moveTo>
                    <a:lnTo>
                      <a:pt x="0" y="123"/>
                    </a:lnTo>
                    <a:lnTo>
                      <a:pt x="106" y="188"/>
                    </a:lnTo>
                    <a:lnTo>
                      <a:pt x="106" y="65"/>
                    </a:lnTo>
                    <a:lnTo>
                      <a:pt x="347" y="0"/>
                    </a:lnTo>
                    <a:lnTo>
                      <a:pt x="365" y="4"/>
                    </a:lnTo>
                    <a:lnTo>
                      <a:pt x="120" y="68"/>
                    </a:lnTo>
                    <a:lnTo>
                      <a:pt x="120" y="364"/>
                    </a:lnTo>
                    <a:lnTo>
                      <a:pt x="1" y="296"/>
                    </a:lnTo>
                  </a:path>
                </a:pathLst>
              </a:custGeom>
              <a:solidFill>
                <a:srgbClr val="B2B2B2"/>
              </a:solidFill>
              <a:ln w="9525" cap="rnd">
                <a:noFill/>
                <a:round/>
              </a:ln>
            </p:spPr>
            <p:txBody>
              <a:bodyPr/>
              <a:lstStyle/>
              <a:p>
                <a:endParaRPr lang="zh-CN" altLang="en-US" sz="2000"/>
              </a:p>
            </p:txBody>
          </p:sp>
          <p:sp>
            <p:nvSpPr>
              <p:cNvPr id="62" name="Freeform 77"/>
              <p:cNvSpPr/>
              <p:nvPr/>
            </p:nvSpPr>
            <p:spPr bwMode="auto">
              <a:xfrm>
                <a:off x="4797" y="1254"/>
                <a:ext cx="242" cy="168"/>
              </a:xfrm>
              <a:custGeom>
                <a:avLst/>
                <a:gdLst>
                  <a:gd name="T0" fmla="*/ 241 w 242"/>
                  <a:gd name="T1" fmla="*/ 8 h 168"/>
                  <a:gd name="T2" fmla="*/ 241 w 242"/>
                  <a:gd name="T3" fmla="*/ 0 h 168"/>
                  <a:gd name="T4" fmla="*/ 143 w 242"/>
                  <a:gd name="T5" fmla="*/ 23 h 168"/>
                  <a:gd name="T6" fmla="*/ 141 w 242"/>
                  <a:gd name="T7" fmla="*/ 14 h 168"/>
                  <a:gd name="T8" fmla="*/ 41 w 242"/>
                  <a:gd name="T9" fmla="*/ 37 h 168"/>
                  <a:gd name="T10" fmla="*/ 41 w 242"/>
                  <a:gd name="T11" fmla="*/ 54 h 168"/>
                  <a:gd name="T12" fmla="*/ 0 w 242"/>
                  <a:gd name="T13" fmla="*/ 67 h 168"/>
                  <a:gd name="T14" fmla="*/ 0 w 242"/>
                  <a:gd name="T15" fmla="*/ 104 h 168"/>
                  <a:gd name="T16" fmla="*/ 105 w 242"/>
                  <a:gd name="T17" fmla="*/ 167 h 168"/>
                  <a:gd name="T18" fmla="*/ 105 w 242"/>
                  <a:gd name="T19" fmla="*/ 44 h 168"/>
                  <a:gd name="T20" fmla="*/ 241 w 242"/>
                  <a:gd name="T21" fmla="*/ 8 h 1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2"/>
                  <a:gd name="T34" fmla="*/ 0 h 168"/>
                  <a:gd name="T35" fmla="*/ 242 w 242"/>
                  <a:gd name="T36" fmla="*/ 168 h 1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2" h="168">
                    <a:moveTo>
                      <a:pt x="241" y="8"/>
                    </a:moveTo>
                    <a:lnTo>
                      <a:pt x="241" y="0"/>
                    </a:lnTo>
                    <a:lnTo>
                      <a:pt x="143" y="23"/>
                    </a:lnTo>
                    <a:lnTo>
                      <a:pt x="141" y="14"/>
                    </a:lnTo>
                    <a:lnTo>
                      <a:pt x="41" y="37"/>
                    </a:lnTo>
                    <a:lnTo>
                      <a:pt x="41" y="54"/>
                    </a:lnTo>
                    <a:lnTo>
                      <a:pt x="0" y="67"/>
                    </a:lnTo>
                    <a:lnTo>
                      <a:pt x="0" y="104"/>
                    </a:lnTo>
                    <a:lnTo>
                      <a:pt x="105" y="167"/>
                    </a:lnTo>
                    <a:lnTo>
                      <a:pt x="105" y="44"/>
                    </a:lnTo>
                    <a:lnTo>
                      <a:pt x="241" y="8"/>
                    </a:lnTo>
                  </a:path>
                </a:pathLst>
              </a:custGeom>
              <a:solidFill>
                <a:srgbClr val="DDDDDD"/>
              </a:solidFill>
              <a:ln w="9525" cap="rnd">
                <a:noFill/>
                <a:round/>
              </a:ln>
            </p:spPr>
            <p:txBody>
              <a:bodyPr/>
              <a:lstStyle/>
              <a:p>
                <a:endParaRPr lang="zh-CN" altLang="en-US" sz="2000"/>
              </a:p>
            </p:txBody>
          </p:sp>
          <p:sp>
            <p:nvSpPr>
              <p:cNvPr id="63" name="Freeform 78"/>
              <p:cNvSpPr/>
              <p:nvPr/>
            </p:nvSpPr>
            <p:spPr bwMode="auto">
              <a:xfrm>
                <a:off x="4915" y="1238"/>
                <a:ext cx="246" cy="359"/>
              </a:xfrm>
              <a:custGeom>
                <a:avLst/>
                <a:gdLst>
                  <a:gd name="T0" fmla="*/ 245 w 246"/>
                  <a:gd name="T1" fmla="*/ 295 h 359"/>
                  <a:gd name="T2" fmla="*/ 245 w 246"/>
                  <a:gd name="T3" fmla="*/ 0 h 359"/>
                  <a:gd name="T4" fmla="*/ 0 w 246"/>
                  <a:gd name="T5" fmla="*/ 63 h 359"/>
                  <a:gd name="T6" fmla="*/ 0 w 246"/>
                  <a:gd name="T7" fmla="*/ 358 h 359"/>
                  <a:gd name="T8" fmla="*/ 245 w 246"/>
                  <a:gd name="T9" fmla="*/ 295 h 359"/>
                  <a:gd name="T10" fmla="*/ 0 60000 65536"/>
                  <a:gd name="T11" fmla="*/ 0 60000 65536"/>
                  <a:gd name="T12" fmla="*/ 0 60000 65536"/>
                  <a:gd name="T13" fmla="*/ 0 60000 65536"/>
                  <a:gd name="T14" fmla="*/ 0 60000 65536"/>
                  <a:gd name="T15" fmla="*/ 0 w 246"/>
                  <a:gd name="T16" fmla="*/ 0 h 359"/>
                  <a:gd name="T17" fmla="*/ 246 w 246"/>
                  <a:gd name="T18" fmla="*/ 359 h 359"/>
                </a:gdLst>
                <a:ahLst/>
                <a:cxnLst>
                  <a:cxn ang="T10">
                    <a:pos x="T0" y="T1"/>
                  </a:cxn>
                  <a:cxn ang="T11">
                    <a:pos x="T2" y="T3"/>
                  </a:cxn>
                  <a:cxn ang="T12">
                    <a:pos x="T4" y="T5"/>
                  </a:cxn>
                  <a:cxn ang="T13">
                    <a:pos x="T6" y="T7"/>
                  </a:cxn>
                  <a:cxn ang="T14">
                    <a:pos x="T8" y="T9"/>
                  </a:cxn>
                </a:cxnLst>
                <a:rect l="T15" t="T16" r="T17" b="T18"/>
                <a:pathLst>
                  <a:path w="246" h="359">
                    <a:moveTo>
                      <a:pt x="245" y="295"/>
                    </a:moveTo>
                    <a:lnTo>
                      <a:pt x="245" y="0"/>
                    </a:lnTo>
                    <a:lnTo>
                      <a:pt x="0" y="63"/>
                    </a:lnTo>
                    <a:lnTo>
                      <a:pt x="0" y="358"/>
                    </a:lnTo>
                    <a:lnTo>
                      <a:pt x="245" y="295"/>
                    </a:lnTo>
                  </a:path>
                </a:pathLst>
              </a:custGeom>
              <a:solidFill>
                <a:srgbClr val="FFFFCC"/>
              </a:solidFill>
              <a:ln w="9525" cap="rnd">
                <a:noFill/>
                <a:round/>
              </a:ln>
            </p:spPr>
            <p:txBody>
              <a:bodyPr/>
              <a:lstStyle/>
              <a:p>
                <a:endParaRPr lang="zh-CN" altLang="en-US" sz="2000"/>
              </a:p>
            </p:txBody>
          </p:sp>
          <p:sp>
            <p:nvSpPr>
              <p:cNvPr id="64" name="Freeform 79"/>
              <p:cNvSpPr/>
              <p:nvPr/>
            </p:nvSpPr>
            <p:spPr bwMode="auto">
              <a:xfrm>
                <a:off x="4882" y="1734"/>
                <a:ext cx="103" cy="102"/>
              </a:xfrm>
              <a:custGeom>
                <a:avLst/>
                <a:gdLst>
                  <a:gd name="T0" fmla="*/ 102 w 103"/>
                  <a:gd name="T1" fmla="*/ 74 h 102"/>
                  <a:gd name="T2" fmla="*/ 0 w 103"/>
                  <a:gd name="T3" fmla="*/ 101 h 102"/>
                  <a:gd name="T4" fmla="*/ 0 w 103"/>
                  <a:gd name="T5" fmla="*/ 26 h 102"/>
                  <a:gd name="T6" fmla="*/ 102 w 103"/>
                  <a:gd name="T7" fmla="*/ 0 h 102"/>
                  <a:gd name="T8" fmla="*/ 102 w 103"/>
                  <a:gd name="T9" fmla="*/ 74 h 102"/>
                  <a:gd name="T10" fmla="*/ 0 60000 65536"/>
                  <a:gd name="T11" fmla="*/ 0 60000 65536"/>
                  <a:gd name="T12" fmla="*/ 0 60000 65536"/>
                  <a:gd name="T13" fmla="*/ 0 60000 65536"/>
                  <a:gd name="T14" fmla="*/ 0 60000 65536"/>
                  <a:gd name="T15" fmla="*/ 0 w 103"/>
                  <a:gd name="T16" fmla="*/ 0 h 102"/>
                  <a:gd name="T17" fmla="*/ 103 w 103"/>
                  <a:gd name="T18" fmla="*/ 102 h 102"/>
                </a:gdLst>
                <a:ahLst/>
                <a:cxnLst>
                  <a:cxn ang="T10">
                    <a:pos x="T0" y="T1"/>
                  </a:cxn>
                  <a:cxn ang="T11">
                    <a:pos x="T2" y="T3"/>
                  </a:cxn>
                  <a:cxn ang="T12">
                    <a:pos x="T4" y="T5"/>
                  </a:cxn>
                  <a:cxn ang="T13">
                    <a:pos x="T6" y="T7"/>
                  </a:cxn>
                  <a:cxn ang="T14">
                    <a:pos x="T8" y="T9"/>
                  </a:cxn>
                </a:cxnLst>
                <a:rect l="T15" t="T16" r="T17" b="T18"/>
                <a:pathLst>
                  <a:path w="103" h="102">
                    <a:moveTo>
                      <a:pt x="102" y="74"/>
                    </a:moveTo>
                    <a:lnTo>
                      <a:pt x="0" y="101"/>
                    </a:lnTo>
                    <a:lnTo>
                      <a:pt x="0" y="26"/>
                    </a:lnTo>
                    <a:lnTo>
                      <a:pt x="102" y="0"/>
                    </a:lnTo>
                    <a:lnTo>
                      <a:pt x="102" y="74"/>
                    </a:lnTo>
                  </a:path>
                </a:pathLst>
              </a:custGeom>
              <a:solidFill>
                <a:srgbClr val="B2B2B2"/>
              </a:solidFill>
              <a:ln w="9525" cap="rnd">
                <a:noFill/>
                <a:round/>
              </a:ln>
            </p:spPr>
            <p:txBody>
              <a:bodyPr/>
              <a:lstStyle/>
              <a:p>
                <a:endParaRPr lang="zh-CN" altLang="en-US" sz="2000"/>
              </a:p>
            </p:txBody>
          </p:sp>
          <p:sp>
            <p:nvSpPr>
              <p:cNvPr id="65" name="Freeform 80"/>
              <p:cNvSpPr/>
              <p:nvPr/>
            </p:nvSpPr>
            <p:spPr bwMode="auto">
              <a:xfrm>
                <a:off x="4880" y="1640"/>
                <a:ext cx="102" cy="47"/>
              </a:xfrm>
              <a:custGeom>
                <a:avLst/>
                <a:gdLst>
                  <a:gd name="T0" fmla="*/ 89 w 102"/>
                  <a:gd name="T1" fmla="*/ 25 h 47"/>
                  <a:gd name="T2" fmla="*/ 91 w 102"/>
                  <a:gd name="T3" fmla="*/ 24 h 47"/>
                  <a:gd name="T4" fmla="*/ 93 w 102"/>
                  <a:gd name="T5" fmla="*/ 23 h 47"/>
                  <a:gd name="T6" fmla="*/ 95 w 102"/>
                  <a:gd name="T7" fmla="*/ 20 h 47"/>
                  <a:gd name="T8" fmla="*/ 97 w 102"/>
                  <a:gd name="T9" fmla="*/ 18 h 47"/>
                  <a:gd name="T10" fmla="*/ 98 w 102"/>
                  <a:gd name="T11" fmla="*/ 16 h 47"/>
                  <a:gd name="T12" fmla="*/ 99 w 102"/>
                  <a:gd name="T13" fmla="*/ 14 h 47"/>
                  <a:gd name="T14" fmla="*/ 101 w 102"/>
                  <a:gd name="T15" fmla="*/ 11 h 47"/>
                  <a:gd name="T16" fmla="*/ 101 w 102"/>
                  <a:gd name="T17" fmla="*/ 9 h 47"/>
                  <a:gd name="T18" fmla="*/ 101 w 102"/>
                  <a:gd name="T19" fmla="*/ 7 h 47"/>
                  <a:gd name="T20" fmla="*/ 99 w 102"/>
                  <a:gd name="T21" fmla="*/ 5 h 47"/>
                  <a:gd name="T22" fmla="*/ 98 w 102"/>
                  <a:gd name="T23" fmla="*/ 3 h 47"/>
                  <a:gd name="T24" fmla="*/ 97 w 102"/>
                  <a:gd name="T25" fmla="*/ 2 h 47"/>
                  <a:gd name="T26" fmla="*/ 95 w 102"/>
                  <a:gd name="T27" fmla="*/ 1 h 47"/>
                  <a:gd name="T28" fmla="*/ 93 w 102"/>
                  <a:gd name="T29" fmla="*/ 0 h 47"/>
                  <a:gd name="T30" fmla="*/ 91 w 102"/>
                  <a:gd name="T31" fmla="*/ 0 h 47"/>
                  <a:gd name="T32" fmla="*/ 89 w 102"/>
                  <a:gd name="T33" fmla="*/ 1 h 47"/>
                  <a:gd name="T34" fmla="*/ 12 w 102"/>
                  <a:gd name="T35" fmla="*/ 21 h 47"/>
                  <a:gd name="T36" fmla="*/ 9 w 102"/>
                  <a:gd name="T37" fmla="*/ 23 h 47"/>
                  <a:gd name="T38" fmla="*/ 7 w 102"/>
                  <a:gd name="T39" fmla="*/ 24 h 47"/>
                  <a:gd name="T40" fmla="*/ 5 w 102"/>
                  <a:gd name="T41" fmla="*/ 26 h 47"/>
                  <a:gd name="T42" fmla="*/ 3 w 102"/>
                  <a:gd name="T43" fmla="*/ 27 h 47"/>
                  <a:gd name="T44" fmla="*/ 2 w 102"/>
                  <a:gd name="T45" fmla="*/ 29 h 47"/>
                  <a:gd name="T46" fmla="*/ 1 w 102"/>
                  <a:gd name="T47" fmla="*/ 32 h 47"/>
                  <a:gd name="T48" fmla="*/ 0 w 102"/>
                  <a:gd name="T49" fmla="*/ 34 h 47"/>
                  <a:gd name="T50" fmla="*/ 0 w 102"/>
                  <a:gd name="T51" fmla="*/ 36 h 47"/>
                  <a:gd name="T52" fmla="*/ 0 w 102"/>
                  <a:gd name="T53" fmla="*/ 39 h 47"/>
                  <a:gd name="T54" fmla="*/ 1 w 102"/>
                  <a:gd name="T55" fmla="*/ 41 h 47"/>
                  <a:gd name="T56" fmla="*/ 2 w 102"/>
                  <a:gd name="T57" fmla="*/ 42 h 47"/>
                  <a:gd name="T58" fmla="*/ 3 w 102"/>
                  <a:gd name="T59" fmla="*/ 44 h 47"/>
                  <a:gd name="T60" fmla="*/ 5 w 102"/>
                  <a:gd name="T61" fmla="*/ 46 h 47"/>
                  <a:gd name="T62" fmla="*/ 7 w 102"/>
                  <a:gd name="T63" fmla="*/ 46 h 47"/>
                  <a:gd name="T64" fmla="*/ 9 w 102"/>
                  <a:gd name="T65" fmla="*/ 46 h 47"/>
                  <a:gd name="T66" fmla="*/ 12 w 102"/>
                  <a:gd name="T67" fmla="*/ 46 h 47"/>
                  <a:gd name="T68" fmla="*/ 89 w 102"/>
                  <a:gd name="T69" fmla="*/ 25 h 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2"/>
                  <a:gd name="T106" fmla="*/ 0 h 47"/>
                  <a:gd name="T107" fmla="*/ 102 w 102"/>
                  <a:gd name="T108" fmla="*/ 47 h 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2" h="47">
                    <a:moveTo>
                      <a:pt x="89" y="25"/>
                    </a:moveTo>
                    <a:lnTo>
                      <a:pt x="91" y="24"/>
                    </a:lnTo>
                    <a:lnTo>
                      <a:pt x="93" y="23"/>
                    </a:lnTo>
                    <a:lnTo>
                      <a:pt x="95" y="20"/>
                    </a:lnTo>
                    <a:lnTo>
                      <a:pt x="97" y="18"/>
                    </a:lnTo>
                    <a:lnTo>
                      <a:pt x="98" y="16"/>
                    </a:lnTo>
                    <a:lnTo>
                      <a:pt x="99" y="14"/>
                    </a:lnTo>
                    <a:lnTo>
                      <a:pt x="101" y="11"/>
                    </a:lnTo>
                    <a:lnTo>
                      <a:pt x="101" y="9"/>
                    </a:lnTo>
                    <a:lnTo>
                      <a:pt x="101" y="7"/>
                    </a:lnTo>
                    <a:lnTo>
                      <a:pt x="99" y="5"/>
                    </a:lnTo>
                    <a:lnTo>
                      <a:pt x="98" y="3"/>
                    </a:lnTo>
                    <a:lnTo>
                      <a:pt x="97" y="2"/>
                    </a:lnTo>
                    <a:lnTo>
                      <a:pt x="95" y="1"/>
                    </a:lnTo>
                    <a:lnTo>
                      <a:pt x="93" y="0"/>
                    </a:lnTo>
                    <a:lnTo>
                      <a:pt x="91" y="0"/>
                    </a:lnTo>
                    <a:lnTo>
                      <a:pt x="89" y="1"/>
                    </a:lnTo>
                    <a:lnTo>
                      <a:pt x="12" y="21"/>
                    </a:lnTo>
                    <a:lnTo>
                      <a:pt x="9" y="23"/>
                    </a:lnTo>
                    <a:lnTo>
                      <a:pt x="7" y="24"/>
                    </a:lnTo>
                    <a:lnTo>
                      <a:pt x="5" y="26"/>
                    </a:lnTo>
                    <a:lnTo>
                      <a:pt x="3" y="27"/>
                    </a:lnTo>
                    <a:lnTo>
                      <a:pt x="2" y="29"/>
                    </a:lnTo>
                    <a:lnTo>
                      <a:pt x="1" y="32"/>
                    </a:lnTo>
                    <a:lnTo>
                      <a:pt x="0" y="34"/>
                    </a:lnTo>
                    <a:lnTo>
                      <a:pt x="0" y="36"/>
                    </a:lnTo>
                    <a:lnTo>
                      <a:pt x="0" y="39"/>
                    </a:lnTo>
                    <a:lnTo>
                      <a:pt x="1" y="41"/>
                    </a:lnTo>
                    <a:lnTo>
                      <a:pt x="2" y="42"/>
                    </a:lnTo>
                    <a:lnTo>
                      <a:pt x="3" y="44"/>
                    </a:lnTo>
                    <a:lnTo>
                      <a:pt x="5" y="46"/>
                    </a:lnTo>
                    <a:lnTo>
                      <a:pt x="7" y="46"/>
                    </a:lnTo>
                    <a:lnTo>
                      <a:pt x="9" y="46"/>
                    </a:lnTo>
                    <a:lnTo>
                      <a:pt x="12" y="46"/>
                    </a:lnTo>
                    <a:lnTo>
                      <a:pt x="89" y="25"/>
                    </a:lnTo>
                  </a:path>
                </a:pathLst>
              </a:custGeom>
              <a:solidFill>
                <a:schemeClr val="bg2"/>
              </a:solidFill>
              <a:ln w="9525" cap="rnd">
                <a:noFill/>
                <a:round/>
              </a:ln>
            </p:spPr>
            <p:txBody>
              <a:bodyPr/>
              <a:lstStyle/>
              <a:p>
                <a:endParaRPr lang="zh-CN" altLang="en-US" sz="2000"/>
              </a:p>
            </p:txBody>
          </p:sp>
          <p:sp>
            <p:nvSpPr>
              <p:cNvPr id="66" name="Freeform 81"/>
              <p:cNvSpPr/>
              <p:nvPr/>
            </p:nvSpPr>
            <p:spPr bwMode="auto">
              <a:xfrm>
                <a:off x="5000" y="1424"/>
                <a:ext cx="101" cy="101"/>
              </a:xfrm>
              <a:custGeom>
                <a:avLst/>
                <a:gdLst>
                  <a:gd name="T0" fmla="*/ 100 w 101"/>
                  <a:gd name="T1" fmla="*/ 73 h 101"/>
                  <a:gd name="T2" fmla="*/ 0 w 101"/>
                  <a:gd name="T3" fmla="*/ 100 h 101"/>
                  <a:gd name="T4" fmla="*/ 0 w 101"/>
                  <a:gd name="T5" fmla="*/ 26 h 101"/>
                  <a:gd name="T6" fmla="*/ 100 w 101"/>
                  <a:gd name="T7" fmla="*/ 0 h 101"/>
                  <a:gd name="T8" fmla="*/ 100 w 101"/>
                  <a:gd name="T9" fmla="*/ 73 h 101"/>
                  <a:gd name="T10" fmla="*/ 0 60000 65536"/>
                  <a:gd name="T11" fmla="*/ 0 60000 65536"/>
                  <a:gd name="T12" fmla="*/ 0 60000 65536"/>
                  <a:gd name="T13" fmla="*/ 0 60000 65536"/>
                  <a:gd name="T14" fmla="*/ 0 60000 65536"/>
                  <a:gd name="T15" fmla="*/ 0 w 101"/>
                  <a:gd name="T16" fmla="*/ 0 h 101"/>
                  <a:gd name="T17" fmla="*/ 101 w 101"/>
                  <a:gd name="T18" fmla="*/ 101 h 101"/>
                </a:gdLst>
                <a:ahLst/>
                <a:cxnLst>
                  <a:cxn ang="T10">
                    <a:pos x="T0" y="T1"/>
                  </a:cxn>
                  <a:cxn ang="T11">
                    <a:pos x="T2" y="T3"/>
                  </a:cxn>
                  <a:cxn ang="T12">
                    <a:pos x="T4" y="T5"/>
                  </a:cxn>
                  <a:cxn ang="T13">
                    <a:pos x="T6" y="T7"/>
                  </a:cxn>
                  <a:cxn ang="T14">
                    <a:pos x="T8" y="T9"/>
                  </a:cxn>
                </a:cxnLst>
                <a:rect l="T15" t="T16" r="T17" b="T18"/>
                <a:pathLst>
                  <a:path w="101" h="101">
                    <a:moveTo>
                      <a:pt x="100" y="73"/>
                    </a:moveTo>
                    <a:lnTo>
                      <a:pt x="0" y="100"/>
                    </a:lnTo>
                    <a:lnTo>
                      <a:pt x="0" y="26"/>
                    </a:lnTo>
                    <a:lnTo>
                      <a:pt x="100" y="0"/>
                    </a:lnTo>
                    <a:lnTo>
                      <a:pt x="100" y="73"/>
                    </a:lnTo>
                  </a:path>
                </a:pathLst>
              </a:custGeom>
              <a:solidFill>
                <a:srgbClr val="B2B2B2"/>
              </a:solidFill>
              <a:ln w="9525" cap="rnd">
                <a:noFill/>
                <a:round/>
              </a:ln>
            </p:spPr>
            <p:txBody>
              <a:bodyPr/>
              <a:lstStyle/>
              <a:p>
                <a:endParaRPr lang="zh-CN" altLang="en-US" sz="2000"/>
              </a:p>
            </p:txBody>
          </p:sp>
          <p:sp>
            <p:nvSpPr>
              <p:cNvPr id="67" name="Freeform 82"/>
              <p:cNvSpPr/>
              <p:nvPr/>
            </p:nvSpPr>
            <p:spPr bwMode="auto">
              <a:xfrm>
                <a:off x="4996" y="1329"/>
                <a:ext cx="102" cy="47"/>
              </a:xfrm>
              <a:custGeom>
                <a:avLst/>
                <a:gdLst>
                  <a:gd name="T0" fmla="*/ 89 w 102"/>
                  <a:gd name="T1" fmla="*/ 24 h 47"/>
                  <a:gd name="T2" fmla="*/ 91 w 102"/>
                  <a:gd name="T3" fmla="*/ 24 h 47"/>
                  <a:gd name="T4" fmla="*/ 93 w 102"/>
                  <a:gd name="T5" fmla="*/ 21 h 47"/>
                  <a:gd name="T6" fmla="*/ 95 w 102"/>
                  <a:gd name="T7" fmla="*/ 20 h 47"/>
                  <a:gd name="T8" fmla="*/ 97 w 102"/>
                  <a:gd name="T9" fmla="*/ 18 h 47"/>
                  <a:gd name="T10" fmla="*/ 98 w 102"/>
                  <a:gd name="T11" fmla="*/ 16 h 47"/>
                  <a:gd name="T12" fmla="*/ 99 w 102"/>
                  <a:gd name="T13" fmla="*/ 14 h 47"/>
                  <a:gd name="T14" fmla="*/ 101 w 102"/>
                  <a:gd name="T15" fmla="*/ 11 h 47"/>
                  <a:gd name="T16" fmla="*/ 101 w 102"/>
                  <a:gd name="T17" fmla="*/ 9 h 47"/>
                  <a:gd name="T18" fmla="*/ 101 w 102"/>
                  <a:gd name="T19" fmla="*/ 7 h 47"/>
                  <a:gd name="T20" fmla="*/ 99 w 102"/>
                  <a:gd name="T21" fmla="*/ 5 h 47"/>
                  <a:gd name="T22" fmla="*/ 98 w 102"/>
                  <a:gd name="T23" fmla="*/ 3 h 47"/>
                  <a:gd name="T24" fmla="*/ 97 w 102"/>
                  <a:gd name="T25" fmla="*/ 2 h 47"/>
                  <a:gd name="T26" fmla="*/ 95 w 102"/>
                  <a:gd name="T27" fmla="*/ 1 h 47"/>
                  <a:gd name="T28" fmla="*/ 93 w 102"/>
                  <a:gd name="T29" fmla="*/ 0 h 47"/>
                  <a:gd name="T30" fmla="*/ 91 w 102"/>
                  <a:gd name="T31" fmla="*/ 0 h 47"/>
                  <a:gd name="T32" fmla="*/ 89 w 102"/>
                  <a:gd name="T33" fmla="*/ 0 h 47"/>
                  <a:gd name="T34" fmla="*/ 12 w 102"/>
                  <a:gd name="T35" fmla="*/ 20 h 47"/>
                  <a:gd name="T36" fmla="*/ 9 w 102"/>
                  <a:gd name="T37" fmla="*/ 21 h 47"/>
                  <a:gd name="T38" fmla="*/ 7 w 102"/>
                  <a:gd name="T39" fmla="*/ 24 h 47"/>
                  <a:gd name="T40" fmla="*/ 5 w 102"/>
                  <a:gd name="T41" fmla="*/ 25 h 47"/>
                  <a:gd name="T42" fmla="*/ 3 w 102"/>
                  <a:gd name="T43" fmla="*/ 27 h 47"/>
                  <a:gd name="T44" fmla="*/ 2 w 102"/>
                  <a:gd name="T45" fmla="*/ 29 h 47"/>
                  <a:gd name="T46" fmla="*/ 1 w 102"/>
                  <a:gd name="T47" fmla="*/ 31 h 47"/>
                  <a:gd name="T48" fmla="*/ 0 w 102"/>
                  <a:gd name="T49" fmla="*/ 34 h 47"/>
                  <a:gd name="T50" fmla="*/ 0 w 102"/>
                  <a:gd name="T51" fmla="*/ 36 h 47"/>
                  <a:gd name="T52" fmla="*/ 0 w 102"/>
                  <a:gd name="T53" fmla="*/ 39 h 47"/>
                  <a:gd name="T54" fmla="*/ 1 w 102"/>
                  <a:gd name="T55" fmla="*/ 40 h 47"/>
                  <a:gd name="T56" fmla="*/ 2 w 102"/>
                  <a:gd name="T57" fmla="*/ 42 h 47"/>
                  <a:gd name="T58" fmla="*/ 3 w 102"/>
                  <a:gd name="T59" fmla="*/ 44 h 47"/>
                  <a:gd name="T60" fmla="*/ 5 w 102"/>
                  <a:gd name="T61" fmla="*/ 44 h 47"/>
                  <a:gd name="T62" fmla="*/ 7 w 102"/>
                  <a:gd name="T63" fmla="*/ 46 h 47"/>
                  <a:gd name="T64" fmla="*/ 9 w 102"/>
                  <a:gd name="T65" fmla="*/ 46 h 47"/>
                  <a:gd name="T66" fmla="*/ 12 w 102"/>
                  <a:gd name="T67" fmla="*/ 46 h 47"/>
                  <a:gd name="T68" fmla="*/ 89 w 102"/>
                  <a:gd name="T69" fmla="*/ 24 h 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2"/>
                  <a:gd name="T106" fmla="*/ 0 h 47"/>
                  <a:gd name="T107" fmla="*/ 102 w 102"/>
                  <a:gd name="T108" fmla="*/ 47 h 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2" h="47">
                    <a:moveTo>
                      <a:pt x="89" y="24"/>
                    </a:moveTo>
                    <a:lnTo>
                      <a:pt x="91" y="24"/>
                    </a:lnTo>
                    <a:lnTo>
                      <a:pt x="93" y="21"/>
                    </a:lnTo>
                    <a:lnTo>
                      <a:pt x="95" y="20"/>
                    </a:lnTo>
                    <a:lnTo>
                      <a:pt x="97" y="18"/>
                    </a:lnTo>
                    <a:lnTo>
                      <a:pt x="98" y="16"/>
                    </a:lnTo>
                    <a:lnTo>
                      <a:pt x="99" y="14"/>
                    </a:lnTo>
                    <a:lnTo>
                      <a:pt x="101" y="11"/>
                    </a:lnTo>
                    <a:lnTo>
                      <a:pt x="101" y="9"/>
                    </a:lnTo>
                    <a:lnTo>
                      <a:pt x="101" y="7"/>
                    </a:lnTo>
                    <a:lnTo>
                      <a:pt x="99" y="5"/>
                    </a:lnTo>
                    <a:lnTo>
                      <a:pt x="98" y="3"/>
                    </a:lnTo>
                    <a:lnTo>
                      <a:pt x="97" y="2"/>
                    </a:lnTo>
                    <a:lnTo>
                      <a:pt x="95" y="1"/>
                    </a:lnTo>
                    <a:lnTo>
                      <a:pt x="93" y="0"/>
                    </a:lnTo>
                    <a:lnTo>
                      <a:pt x="91" y="0"/>
                    </a:lnTo>
                    <a:lnTo>
                      <a:pt x="89" y="0"/>
                    </a:lnTo>
                    <a:lnTo>
                      <a:pt x="12" y="20"/>
                    </a:lnTo>
                    <a:lnTo>
                      <a:pt x="9" y="21"/>
                    </a:lnTo>
                    <a:lnTo>
                      <a:pt x="7" y="24"/>
                    </a:lnTo>
                    <a:lnTo>
                      <a:pt x="5" y="25"/>
                    </a:lnTo>
                    <a:lnTo>
                      <a:pt x="3" y="27"/>
                    </a:lnTo>
                    <a:lnTo>
                      <a:pt x="2" y="29"/>
                    </a:lnTo>
                    <a:lnTo>
                      <a:pt x="1" y="31"/>
                    </a:lnTo>
                    <a:lnTo>
                      <a:pt x="0" y="34"/>
                    </a:lnTo>
                    <a:lnTo>
                      <a:pt x="0" y="36"/>
                    </a:lnTo>
                    <a:lnTo>
                      <a:pt x="0" y="39"/>
                    </a:lnTo>
                    <a:lnTo>
                      <a:pt x="1" y="40"/>
                    </a:lnTo>
                    <a:lnTo>
                      <a:pt x="2" y="42"/>
                    </a:lnTo>
                    <a:lnTo>
                      <a:pt x="3" y="44"/>
                    </a:lnTo>
                    <a:lnTo>
                      <a:pt x="5" y="44"/>
                    </a:lnTo>
                    <a:lnTo>
                      <a:pt x="7" y="46"/>
                    </a:lnTo>
                    <a:lnTo>
                      <a:pt x="9" y="46"/>
                    </a:lnTo>
                    <a:lnTo>
                      <a:pt x="12" y="46"/>
                    </a:lnTo>
                    <a:lnTo>
                      <a:pt x="89" y="24"/>
                    </a:lnTo>
                  </a:path>
                </a:pathLst>
              </a:custGeom>
              <a:solidFill>
                <a:schemeClr val="bg2"/>
              </a:solidFill>
              <a:ln w="9525" cap="rnd">
                <a:noFill/>
                <a:round/>
              </a:ln>
            </p:spPr>
            <p:txBody>
              <a:bodyPr/>
              <a:lstStyle/>
              <a:p>
                <a:endParaRPr lang="zh-CN" altLang="en-US" sz="2000"/>
              </a:p>
            </p:txBody>
          </p:sp>
        </p:grpSp>
        <p:grpSp>
          <p:nvGrpSpPr>
            <p:cNvPr id="12" name="Group 91"/>
            <p:cNvGrpSpPr/>
            <p:nvPr/>
          </p:nvGrpSpPr>
          <p:grpSpPr bwMode="auto">
            <a:xfrm>
              <a:off x="4366" y="1439"/>
              <a:ext cx="418" cy="187"/>
              <a:chOff x="4366" y="1439"/>
              <a:chExt cx="418" cy="187"/>
            </a:xfrm>
          </p:grpSpPr>
          <p:sp>
            <p:nvSpPr>
              <p:cNvPr id="49" name="Freeform 84"/>
              <p:cNvSpPr/>
              <p:nvPr/>
            </p:nvSpPr>
            <p:spPr bwMode="auto">
              <a:xfrm>
                <a:off x="4366" y="1443"/>
                <a:ext cx="408" cy="183"/>
              </a:xfrm>
              <a:custGeom>
                <a:avLst/>
                <a:gdLst>
                  <a:gd name="T0" fmla="*/ 407 w 408"/>
                  <a:gd name="T1" fmla="*/ 130 h 183"/>
                  <a:gd name="T2" fmla="*/ 218 w 408"/>
                  <a:gd name="T3" fmla="*/ 0 h 183"/>
                  <a:gd name="T4" fmla="*/ 205 w 408"/>
                  <a:gd name="T5" fmla="*/ 1 h 183"/>
                  <a:gd name="T6" fmla="*/ 174 w 408"/>
                  <a:gd name="T7" fmla="*/ 5 h 183"/>
                  <a:gd name="T8" fmla="*/ 132 w 408"/>
                  <a:gd name="T9" fmla="*/ 10 h 183"/>
                  <a:gd name="T10" fmla="*/ 85 w 408"/>
                  <a:gd name="T11" fmla="*/ 17 h 183"/>
                  <a:gd name="T12" fmla="*/ 43 w 408"/>
                  <a:gd name="T13" fmla="*/ 23 h 183"/>
                  <a:gd name="T14" fmla="*/ 11 w 408"/>
                  <a:gd name="T15" fmla="*/ 28 h 183"/>
                  <a:gd name="T16" fmla="*/ 0 w 408"/>
                  <a:gd name="T17" fmla="*/ 32 h 183"/>
                  <a:gd name="T18" fmla="*/ 14 w 408"/>
                  <a:gd name="T19" fmla="*/ 33 h 183"/>
                  <a:gd name="T20" fmla="*/ 44 w 408"/>
                  <a:gd name="T21" fmla="*/ 39 h 183"/>
                  <a:gd name="T22" fmla="*/ 75 w 408"/>
                  <a:gd name="T23" fmla="*/ 55 h 183"/>
                  <a:gd name="T24" fmla="*/ 104 w 408"/>
                  <a:gd name="T25" fmla="*/ 80 h 183"/>
                  <a:gd name="T26" fmla="*/ 130 w 408"/>
                  <a:gd name="T27" fmla="*/ 107 h 183"/>
                  <a:gd name="T28" fmla="*/ 152 w 408"/>
                  <a:gd name="T29" fmla="*/ 134 h 183"/>
                  <a:gd name="T30" fmla="*/ 170 w 408"/>
                  <a:gd name="T31" fmla="*/ 158 h 183"/>
                  <a:gd name="T32" fmla="*/ 182 w 408"/>
                  <a:gd name="T33" fmla="*/ 175 h 183"/>
                  <a:gd name="T34" fmla="*/ 185 w 408"/>
                  <a:gd name="T35" fmla="*/ 182 h 183"/>
                  <a:gd name="T36" fmla="*/ 193 w 408"/>
                  <a:gd name="T37" fmla="*/ 179 h 183"/>
                  <a:gd name="T38" fmla="*/ 212 w 408"/>
                  <a:gd name="T39" fmla="*/ 172 h 183"/>
                  <a:gd name="T40" fmla="*/ 239 w 408"/>
                  <a:gd name="T41" fmla="*/ 164 h 183"/>
                  <a:gd name="T42" fmla="*/ 274 w 408"/>
                  <a:gd name="T43" fmla="*/ 154 h 183"/>
                  <a:gd name="T44" fmla="*/ 310 w 408"/>
                  <a:gd name="T45" fmla="*/ 145 h 183"/>
                  <a:gd name="T46" fmla="*/ 346 w 408"/>
                  <a:gd name="T47" fmla="*/ 136 h 183"/>
                  <a:gd name="T48" fmla="*/ 380 w 408"/>
                  <a:gd name="T49" fmla="*/ 131 h 183"/>
                  <a:gd name="T50" fmla="*/ 407 w 408"/>
                  <a:gd name="T51" fmla="*/ 130 h 1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8"/>
                  <a:gd name="T79" fmla="*/ 0 h 183"/>
                  <a:gd name="T80" fmla="*/ 408 w 408"/>
                  <a:gd name="T81" fmla="*/ 183 h 1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8" h="183">
                    <a:moveTo>
                      <a:pt x="407" y="130"/>
                    </a:moveTo>
                    <a:lnTo>
                      <a:pt x="218" y="0"/>
                    </a:lnTo>
                    <a:lnTo>
                      <a:pt x="205" y="1"/>
                    </a:lnTo>
                    <a:lnTo>
                      <a:pt x="174" y="5"/>
                    </a:lnTo>
                    <a:lnTo>
                      <a:pt x="132" y="10"/>
                    </a:lnTo>
                    <a:lnTo>
                      <a:pt x="85" y="17"/>
                    </a:lnTo>
                    <a:lnTo>
                      <a:pt x="43" y="23"/>
                    </a:lnTo>
                    <a:lnTo>
                      <a:pt x="11" y="28"/>
                    </a:lnTo>
                    <a:lnTo>
                      <a:pt x="0" y="32"/>
                    </a:lnTo>
                    <a:lnTo>
                      <a:pt x="14" y="33"/>
                    </a:lnTo>
                    <a:lnTo>
                      <a:pt x="44" y="39"/>
                    </a:lnTo>
                    <a:lnTo>
                      <a:pt x="75" y="55"/>
                    </a:lnTo>
                    <a:lnTo>
                      <a:pt x="104" y="80"/>
                    </a:lnTo>
                    <a:lnTo>
                      <a:pt x="130" y="107"/>
                    </a:lnTo>
                    <a:lnTo>
                      <a:pt x="152" y="134"/>
                    </a:lnTo>
                    <a:lnTo>
                      <a:pt x="170" y="158"/>
                    </a:lnTo>
                    <a:lnTo>
                      <a:pt x="182" y="175"/>
                    </a:lnTo>
                    <a:lnTo>
                      <a:pt x="185" y="182"/>
                    </a:lnTo>
                    <a:lnTo>
                      <a:pt x="193" y="179"/>
                    </a:lnTo>
                    <a:lnTo>
                      <a:pt x="212" y="172"/>
                    </a:lnTo>
                    <a:lnTo>
                      <a:pt x="239" y="164"/>
                    </a:lnTo>
                    <a:lnTo>
                      <a:pt x="274" y="154"/>
                    </a:lnTo>
                    <a:lnTo>
                      <a:pt x="310" y="145"/>
                    </a:lnTo>
                    <a:lnTo>
                      <a:pt x="346" y="136"/>
                    </a:lnTo>
                    <a:lnTo>
                      <a:pt x="380" y="131"/>
                    </a:lnTo>
                    <a:lnTo>
                      <a:pt x="407" y="130"/>
                    </a:lnTo>
                  </a:path>
                </a:pathLst>
              </a:custGeom>
              <a:solidFill>
                <a:srgbClr val="969696"/>
              </a:solidFill>
              <a:ln w="9525" cap="rnd">
                <a:noFill/>
                <a:round/>
              </a:ln>
            </p:spPr>
            <p:txBody>
              <a:bodyPr/>
              <a:lstStyle/>
              <a:p>
                <a:endParaRPr lang="zh-CN" altLang="en-US" sz="2000"/>
              </a:p>
            </p:txBody>
          </p:sp>
          <p:sp>
            <p:nvSpPr>
              <p:cNvPr id="50" name="Freeform 85"/>
              <p:cNvSpPr/>
              <p:nvPr/>
            </p:nvSpPr>
            <p:spPr bwMode="auto">
              <a:xfrm>
                <a:off x="4582" y="1439"/>
                <a:ext cx="202" cy="134"/>
              </a:xfrm>
              <a:custGeom>
                <a:avLst/>
                <a:gdLst>
                  <a:gd name="T0" fmla="*/ 201 w 202"/>
                  <a:gd name="T1" fmla="*/ 132 h 134"/>
                  <a:gd name="T2" fmla="*/ 17 w 202"/>
                  <a:gd name="T3" fmla="*/ 0 h 134"/>
                  <a:gd name="T4" fmla="*/ 0 w 202"/>
                  <a:gd name="T5" fmla="*/ 3 h 134"/>
                  <a:gd name="T6" fmla="*/ 181 w 202"/>
                  <a:gd name="T7" fmla="*/ 133 h 134"/>
                  <a:gd name="T8" fmla="*/ 201 w 202"/>
                  <a:gd name="T9" fmla="*/ 132 h 134"/>
                  <a:gd name="T10" fmla="*/ 0 60000 65536"/>
                  <a:gd name="T11" fmla="*/ 0 60000 65536"/>
                  <a:gd name="T12" fmla="*/ 0 60000 65536"/>
                  <a:gd name="T13" fmla="*/ 0 60000 65536"/>
                  <a:gd name="T14" fmla="*/ 0 60000 65536"/>
                  <a:gd name="T15" fmla="*/ 0 w 202"/>
                  <a:gd name="T16" fmla="*/ 0 h 134"/>
                  <a:gd name="T17" fmla="*/ 202 w 202"/>
                  <a:gd name="T18" fmla="*/ 134 h 134"/>
                </a:gdLst>
                <a:ahLst/>
                <a:cxnLst>
                  <a:cxn ang="T10">
                    <a:pos x="T0" y="T1"/>
                  </a:cxn>
                  <a:cxn ang="T11">
                    <a:pos x="T2" y="T3"/>
                  </a:cxn>
                  <a:cxn ang="T12">
                    <a:pos x="T4" y="T5"/>
                  </a:cxn>
                  <a:cxn ang="T13">
                    <a:pos x="T6" y="T7"/>
                  </a:cxn>
                  <a:cxn ang="T14">
                    <a:pos x="T8" y="T9"/>
                  </a:cxn>
                </a:cxnLst>
                <a:rect l="T15" t="T16" r="T17" b="T18"/>
                <a:pathLst>
                  <a:path w="202" h="134">
                    <a:moveTo>
                      <a:pt x="201" y="132"/>
                    </a:moveTo>
                    <a:lnTo>
                      <a:pt x="17" y="0"/>
                    </a:lnTo>
                    <a:lnTo>
                      <a:pt x="0" y="3"/>
                    </a:lnTo>
                    <a:lnTo>
                      <a:pt x="181" y="133"/>
                    </a:lnTo>
                    <a:lnTo>
                      <a:pt x="201" y="132"/>
                    </a:lnTo>
                  </a:path>
                </a:pathLst>
              </a:custGeom>
              <a:solidFill>
                <a:srgbClr val="CCCCCC"/>
              </a:solidFill>
              <a:ln w="9525" cap="rnd">
                <a:noFill/>
                <a:round/>
              </a:ln>
            </p:spPr>
            <p:txBody>
              <a:bodyPr/>
              <a:lstStyle/>
              <a:p>
                <a:endParaRPr lang="zh-CN" altLang="en-US" sz="2000"/>
              </a:p>
            </p:txBody>
          </p:sp>
          <p:sp>
            <p:nvSpPr>
              <p:cNvPr id="51" name="Freeform 86"/>
              <p:cNvSpPr/>
              <p:nvPr/>
            </p:nvSpPr>
            <p:spPr bwMode="auto">
              <a:xfrm>
                <a:off x="4382" y="1444"/>
                <a:ext cx="392" cy="175"/>
              </a:xfrm>
              <a:custGeom>
                <a:avLst/>
                <a:gdLst>
                  <a:gd name="T0" fmla="*/ 391 w 392"/>
                  <a:gd name="T1" fmla="*/ 123 h 175"/>
                  <a:gd name="T2" fmla="*/ 384 w 392"/>
                  <a:gd name="T3" fmla="*/ 118 h 175"/>
                  <a:gd name="T4" fmla="*/ 365 w 392"/>
                  <a:gd name="T5" fmla="*/ 104 h 175"/>
                  <a:gd name="T6" fmla="*/ 337 w 392"/>
                  <a:gd name="T7" fmla="*/ 85 h 175"/>
                  <a:gd name="T8" fmla="*/ 305 w 392"/>
                  <a:gd name="T9" fmla="*/ 62 h 175"/>
                  <a:gd name="T10" fmla="*/ 273 w 392"/>
                  <a:gd name="T11" fmla="*/ 39 h 175"/>
                  <a:gd name="T12" fmla="*/ 244 w 392"/>
                  <a:gd name="T13" fmla="*/ 19 h 175"/>
                  <a:gd name="T14" fmla="*/ 223 w 392"/>
                  <a:gd name="T15" fmla="*/ 5 h 175"/>
                  <a:gd name="T16" fmla="*/ 216 w 392"/>
                  <a:gd name="T17" fmla="*/ 0 h 175"/>
                  <a:gd name="T18" fmla="*/ 205 w 392"/>
                  <a:gd name="T19" fmla="*/ 1 h 175"/>
                  <a:gd name="T20" fmla="*/ 177 w 392"/>
                  <a:gd name="T21" fmla="*/ 5 h 175"/>
                  <a:gd name="T22" fmla="*/ 137 w 392"/>
                  <a:gd name="T23" fmla="*/ 9 h 175"/>
                  <a:gd name="T24" fmla="*/ 93 w 392"/>
                  <a:gd name="T25" fmla="*/ 15 h 175"/>
                  <a:gd name="T26" fmla="*/ 51 w 392"/>
                  <a:gd name="T27" fmla="*/ 21 h 175"/>
                  <a:gd name="T28" fmla="*/ 17 w 392"/>
                  <a:gd name="T29" fmla="*/ 26 h 175"/>
                  <a:gd name="T30" fmla="*/ 0 w 392"/>
                  <a:gd name="T31" fmla="*/ 29 h 175"/>
                  <a:gd name="T32" fmla="*/ 3 w 392"/>
                  <a:gd name="T33" fmla="*/ 30 h 175"/>
                  <a:gd name="T34" fmla="*/ 35 w 392"/>
                  <a:gd name="T35" fmla="*/ 35 h 175"/>
                  <a:gd name="T36" fmla="*/ 64 w 392"/>
                  <a:gd name="T37" fmla="*/ 49 h 175"/>
                  <a:gd name="T38" fmla="*/ 91 w 392"/>
                  <a:gd name="T39" fmla="*/ 69 h 175"/>
                  <a:gd name="T40" fmla="*/ 116 w 392"/>
                  <a:gd name="T41" fmla="*/ 92 h 175"/>
                  <a:gd name="T42" fmla="*/ 137 w 392"/>
                  <a:gd name="T43" fmla="*/ 116 h 175"/>
                  <a:gd name="T44" fmla="*/ 153 w 392"/>
                  <a:gd name="T45" fmla="*/ 139 h 175"/>
                  <a:gd name="T46" fmla="*/ 166 w 392"/>
                  <a:gd name="T47" fmla="*/ 160 h 175"/>
                  <a:gd name="T48" fmla="*/ 172 w 392"/>
                  <a:gd name="T49" fmla="*/ 174 h 175"/>
                  <a:gd name="T50" fmla="*/ 186 w 392"/>
                  <a:gd name="T51" fmla="*/ 167 h 175"/>
                  <a:gd name="T52" fmla="*/ 213 w 392"/>
                  <a:gd name="T53" fmla="*/ 158 h 175"/>
                  <a:gd name="T54" fmla="*/ 247 w 392"/>
                  <a:gd name="T55" fmla="*/ 149 h 175"/>
                  <a:gd name="T56" fmla="*/ 284 w 392"/>
                  <a:gd name="T57" fmla="*/ 140 h 175"/>
                  <a:gd name="T58" fmla="*/ 320 w 392"/>
                  <a:gd name="T59" fmla="*/ 132 h 175"/>
                  <a:gd name="T60" fmla="*/ 353 w 392"/>
                  <a:gd name="T61" fmla="*/ 126 h 175"/>
                  <a:gd name="T62" fmla="*/ 378 w 392"/>
                  <a:gd name="T63" fmla="*/ 123 h 175"/>
                  <a:gd name="T64" fmla="*/ 391 w 392"/>
                  <a:gd name="T65" fmla="*/ 123 h 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2"/>
                  <a:gd name="T100" fmla="*/ 0 h 175"/>
                  <a:gd name="T101" fmla="*/ 392 w 392"/>
                  <a:gd name="T102" fmla="*/ 175 h 1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2" h="175">
                    <a:moveTo>
                      <a:pt x="391" y="123"/>
                    </a:moveTo>
                    <a:lnTo>
                      <a:pt x="384" y="118"/>
                    </a:lnTo>
                    <a:lnTo>
                      <a:pt x="365" y="104"/>
                    </a:lnTo>
                    <a:lnTo>
                      <a:pt x="337" y="85"/>
                    </a:lnTo>
                    <a:lnTo>
                      <a:pt x="305" y="62"/>
                    </a:lnTo>
                    <a:lnTo>
                      <a:pt x="273" y="39"/>
                    </a:lnTo>
                    <a:lnTo>
                      <a:pt x="244" y="19"/>
                    </a:lnTo>
                    <a:lnTo>
                      <a:pt x="223" y="5"/>
                    </a:lnTo>
                    <a:lnTo>
                      <a:pt x="216" y="0"/>
                    </a:lnTo>
                    <a:lnTo>
                      <a:pt x="205" y="1"/>
                    </a:lnTo>
                    <a:lnTo>
                      <a:pt x="177" y="5"/>
                    </a:lnTo>
                    <a:lnTo>
                      <a:pt x="137" y="9"/>
                    </a:lnTo>
                    <a:lnTo>
                      <a:pt x="93" y="15"/>
                    </a:lnTo>
                    <a:lnTo>
                      <a:pt x="51" y="21"/>
                    </a:lnTo>
                    <a:lnTo>
                      <a:pt x="17" y="26"/>
                    </a:lnTo>
                    <a:lnTo>
                      <a:pt x="0" y="29"/>
                    </a:lnTo>
                    <a:lnTo>
                      <a:pt x="3" y="30"/>
                    </a:lnTo>
                    <a:lnTo>
                      <a:pt x="35" y="35"/>
                    </a:lnTo>
                    <a:lnTo>
                      <a:pt x="64" y="49"/>
                    </a:lnTo>
                    <a:lnTo>
                      <a:pt x="91" y="69"/>
                    </a:lnTo>
                    <a:lnTo>
                      <a:pt x="116" y="92"/>
                    </a:lnTo>
                    <a:lnTo>
                      <a:pt x="137" y="116"/>
                    </a:lnTo>
                    <a:lnTo>
                      <a:pt x="153" y="139"/>
                    </a:lnTo>
                    <a:lnTo>
                      <a:pt x="166" y="160"/>
                    </a:lnTo>
                    <a:lnTo>
                      <a:pt x="172" y="174"/>
                    </a:lnTo>
                    <a:lnTo>
                      <a:pt x="186" y="167"/>
                    </a:lnTo>
                    <a:lnTo>
                      <a:pt x="213" y="158"/>
                    </a:lnTo>
                    <a:lnTo>
                      <a:pt x="247" y="149"/>
                    </a:lnTo>
                    <a:lnTo>
                      <a:pt x="284" y="140"/>
                    </a:lnTo>
                    <a:lnTo>
                      <a:pt x="320" y="132"/>
                    </a:lnTo>
                    <a:lnTo>
                      <a:pt x="353" y="126"/>
                    </a:lnTo>
                    <a:lnTo>
                      <a:pt x="378" y="123"/>
                    </a:lnTo>
                    <a:lnTo>
                      <a:pt x="391" y="123"/>
                    </a:lnTo>
                  </a:path>
                </a:pathLst>
              </a:custGeom>
              <a:solidFill>
                <a:srgbClr val="EAEAEA"/>
              </a:solidFill>
              <a:ln w="9525" cap="rnd">
                <a:noFill/>
                <a:round/>
              </a:ln>
            </p:spPr>
            <p:txBody>
              <a:bodyPr/>
              <a:lstStyle/>
              <a:p>
                <a:endParaRPr lang="zh-CN" altLang="en-US" sz="2000"/>
              </a:p>
            </p:txBody>
          </p:sp>
          <p:sp>
            <p:nvSpPr>
              <p:cNvPr id="52" name="Freeform 87"/>
              <p:cNvSpPr/>
              <p:nvPr/>
            </p:nvSpPr>
            <p:spPr bwMode="auto">
              <a:xfrm>
                <a:off x="4446" y="1461"/>
                <a:ext cx="154" cy="27"/>
              </a:xfrm>
              <a:custGeom>
                <a:avLst/>
                <a:gdLst>
                  <a:gd name="T0" fmla="*/ 153 w 154"/>
                  <a:gd name="T1" fmla="*/ 6 h 27"/>
                  <a:gd name="T2" fmla="*/ 144 w 154"/>
                  <a:gd name="T3" fmla="*/ 0 h 27"/>
                  <a:gd name="T4" fmla="*/ 0 w 154"/>
                  <a:gd name="T5" fmla="*/ 19 h 27"/>
                  <a:gd name="T6" fmla="*/ 9 w 154"/>
                  <a:gd name="T7" fmla="*/ 26 h 27"/>
                  <a:gd name="T8" fmla="*/ 153 w 154"/>
                  <a:gd name="T9" fmla="*/ 6 h 27"/>
                  <a:gd name="T10" fmla="*/ 0 60000 65536"/>
                  <a:gd name="T11" fmla="*/ 0 60000 65536"/>
                  <a:gd name="T12" fmla="*/ 0 60000 65536"/>
                  <a:gd name="T13" fmla="*/ 0 60000 65536"/>
                  <a:gd name="T14" fmla="*/ 0 60000 65536"/>
                  <a:gd name="T15" fmla="*/ 0 w 154"/>
                  <a:gd name="T16" fmla="*/ 0 h 27"/>
                  <a:gd name="T17" fmla="*/ 154 w 154"/>
                  <a:gd name="T18" fmla="*/ 27 h 27"/>
                </a:gdLst>
                <a:ahLst/>
                <a:cxnLst>
                  <a:cxn ang="T10">
                    <a:pos x="T0" y="T1"/>
                  </a:cxn>
                  <a:cxn ang="T11">
                    <a:pos x="T2" y="T3"/>
                  </a:cxn>
                  <a:cxn ang="T12">
                    <a:pos x="T4" y="T5"/>
                  </a:cxn>
                  <a:cxn ang="T13">
                    <a:pos x="T6" y="T7"/>
                  </a:cxn>
                  <a:cxn ang="T14">
                    <a:pos x="T8" y="T9"/>
                  </a:cxn>
                </a:cxnLst>
                <a:rect l="T15" t="T16" r="T17" b="T18"/>
                <a:pathLst>
                  <a:path w="154" h="27">
                    <a:moveTo>
                      <a:pt x="153" y="6"/>
                    </a:moveTo>
                    <a:lnTo>
                      <a:pt x="144" y="0"/>
                    </a:lnTo>
                    <a:lnTo>
                      <a:pt x="0" y="19"/>
                    </a:lnTo>
                    <a:lnTo>
                      <a:pt x="9" y="26"/>
                    </a:lnTo>
                    <a:lnTo>
                      <a:pt x="153" y="6"/>
                    </a:lnTo>
                  </a:path>
                </a:pathLst>
              </a:custGeom>
              <a:solidFill>
                <a:srgbClr val="969696"/>
              </a:solidFill>
              <a:ln w="9525" cap="rnd">
                <a:noFill/>
                <a:round/>
              </a:ln>
            </p:spPr>
            <p:txBody>
              <a:bodyPr/>
              <a:lstStyle/>
              <a:p>
                <a:endParaRPr lang="zh-CN" altLang="en-US" sz="2000"/>
              </a:p>
            </p:txBody>
          </p:sp>
          <p:sp>
            <p:nvSpPr>
              <p:cNvPr id="53" name="Freeform 88"/>
              <p:cNvSpPr/>
              <p:nvPr/>
            </p:nvSpPr>
            <p:spPr bwMode="auto">
              <a:xfrm>
                <a:off x="4490" y="1480"/>
                <a:ext cx="153" cy="34"/>
              </a:xfrm>
              <a:custGeom>
                <a:avLst/>
                <a:gdLst>
                  <a:gd name="T0" fmla="*/ 152 w 153"/>
                  <a:gd name="T1" fmla="*/ 10 h 34"/>
                  <a:gd name="T2" fmla="*/ 141 w 153"/>
                  <a:gd name="T3" fmla="*/ 0 h 34"/>
                  <a:gd name="T4" fmla="*/ 0 w 153"/>
                  <a:gd name="T5" fmla="*/ 22 h 34"/>
                  <a:gd name="T6" fmla="*/ 10 w 153"/>
                  <a:gd name="T7" fmla="*/ 33 h 34"/>
                  <a:gd name="T8" fmla="*/ 152 w 153"/>
                  <a:gd name="T9" fmla="*/ 10 h 34"/>
                  <a:gd name="T10" fmla="*/ 0 60000 65536"/>
                  <a:gd name="T11" fmla="*/ 0 60000 65536"/>
                  <a:gd name="T12" fmla="*/ 0 60000 65536"/>
                  <a:gd name="T13" fmla="*/ 0 60000 65536"/>
                  <a:gd name="T14" fmla="*/ 0 60000 65536"/>
                  <a:gd name="T15" fmla="*/ 0 w 153"/>
                  <a:gd name="T16" fmla="*/ 0 h 34"/>
                  <a:gd name="T17" fmla="*/ 153 w 153"/>
                  <a:gd name="T18" fmla="*/ 34 h 34"/>
                </a:gdLst>
                <a:ahLst/>
                <a:cxnLst>
                  <a:cxn ang="T10">
                    <a:pos x="T0" y="T1"/>
                  </a:cxn>
                  <a:cxn ang="T11">
                    <a:pos x="T2" y="T3"/>
                  </a:cxn>
                  <a:cxn ang="T12">
                    <a:pos x="T4" y="T5"/>
                  </a:cxn>
                  <a:cxn ang="T13">
                    <a:pos x="T6" y="T7"/>
                  </a:cxn>
                  <a:cxn ang="T14">
                    <a:pos x="T8" y="T9"/>
                  </a:cxn>
                </a:cxnLst>
                <a:rect l="T15" t="T16" r="T17" b="T18"/>
                <a:pathLst>
                  <a:path w="153" h="34">
                    <a:moveTo>
                      <a:pt x="152" y="10"/>
                    </a:moveTo>
                    <a:lnTo>
                      <a:pt x="141" y="0"/>
                    </a:lnTo>
                    <a:lnTo>
                      <a:pt x="0" y="22"/>
                    </a:lnTo>
                    <a:lnTo>
                      <a:pt x="10" y="33"/>
                    </a:lnTo>
                    <a:lnTo>
                      <a:pt x="152" y="10"/>
                    </a:lnTo>
                  </a:path>
                </a:pathLst>
              </a:custGeom>
              <a:solidFill>
                <a:srgbClr val="969696"/>
              </a:solidFill>
              <a:ln w="9525" cap="rnd">
                <a:noFill/>
                <a:round/>
              </a:ln>
            </p:spPr>
            <p:txBody>
              <a:bodyPr/>
              <a:lstStyle/>
              <a:p>
                <a:endParaRPr lang="zh-CN" altLang="en-US" sz="2000"/>
              </a:p>
            </p:txBody>
          </p:sp>
          <p:sp>
            <p:nvSpPr>
              <p:cNvPr id="54" name="Freeform 89"/>
              <p:cNvSpPr/>
              <p:nvPr/>
            </p:nvSpPr>
            <p:spPr bwMode="auto">
              <a:xfrm>
                <a:off x="4519" y="1503"/>
                <a:ext cx="158" cy="41"/>
              </a:xfrm>
              <a:custGeom>
                <a:avLst/>
                <a:gdLst>
                  <a:gd name="T0" fmla="*/ 157 w 158"/>
                  <a:gd name="T1" fmla="*/ 10 h 41"/>
                  <a:gd name="T2" fmla="*/ 148 w 158"/>
                  <a:gd name="T3" fmla="*/ 0 h 41"/>
                  <a:gd name="T4" fmla="*/ 0 w 158"/>
                  <a:gd name="T5" fmla="*/ 29 h 41"/>
                  <a:gd name="T6" fmla="*/ 8 w 158"/>
                  <a:gd name="T7" fmla="*/ 40 h 41"/>
                  <a:gd name="T8" fmla="*/ 157 w 158"/>
                  <a:gd name="T9" fmla="*/ 10 h 41"/>
                  <a:gd name="T10" fmla="*/ 0 60000 65536"/>
                  <a:gd name="T11" fmla="*/ 0 60000 65536"/>
                  <a:gd name="T12" fmla="*/ 0 60000 65536"/>
                  <a:gd name="T13" fmla="*/ 0 60000 65536"/>
                  <a:gd name="T14" fmla="*/ 0 60000 65536"/>
                  <a:gd name="T15" fmla="*/ 0 w 158"/>
                  <a:gd name="T16" fmla="*/ 0 h 41"/>
                  <a:gd name="T17" fmla="*/ 158 w 158"/>
                  <a:gd name="T18" fmla="*/ 41 h 41"/>
                </a:gdLst>
                <a:ahLst/>
                <a:cxnLst>
                  <a:cxn ang="T10">
                    <a:pos x="T0" y="T1"/>
                  </a:cxn>
                  <a:cxn ang="T11">
                    <a:pos x="T2" y="T3"/>
                  </a:cxn>
                  <a:cxn ang="T12">
                    <a:pos x="T4" y="T5"/>
                  </a:cxn>
                  <a:cxn ang="T13">
                    <a:pos x="T6" y="T7"/>
                  </a:cxn>
                  <a:cxn ang="T14">
                    <a:pos x="T8" y="T9"/>
                  </a:cxn>
                </a:cxnLst>
                <a:rect l="T15" t="T16" r="T17" b="T18"/>
                <a:pathLst>
                  <a:path w="158" h="41">
                    <a:moveTo>
                      <a:pt x="157" y="10"/>
                    </a:moveTo>
                    <a:lnTo>
                      <a:pt x="148" y="0"/>
                    </a:lnTo>
                    <a:lnTo>
                      <a:pt x="0" y="29"/>
                    </a:lnTo>
                    <a:lnTo>
                      <a:pt x="8" y="40"/>
                    </a:lnTo>
                    <a:lnTo>
                      <a:pt x="157" y="10"/>
                    </a:lnTo>
                  </a:path>
                </a:pathLst>
              </a:custGeom>
              <a:solidFill>
                <a:srgbClr val="969696"/>
              </a:solidFill>
              <a:ln w="9525" cap="rnd">
                <a:noFill/>
                <a:round/>
              </a:ln>
            </p:spPr>
            <p:txBody>
              <a:bodyPr/>
              <a:lstStyle/>
              <a:p>
                <a:endParaRPr lang="zh-CN" altLang="en-US" sz="2000"/>
              </a:p>
            </p:txBody>
          </p:sp>
          <p:sp>
            <p:nvSpPr>
              <p:cNvPr id="55" name="Freeform 90"/>
              <p:cNvSpPr/>
              <p:nvPr/>
            </p:nvSpPr>
            <p:spPr bwMode="auto">
              <a:xfrm>
                <a:off x="4549" y="1534"/>
                <a:ext cx="175" cy="52"/>
              </a:xfrm>
              <a:custGeom>
                <a:avLst/>
                <a:gdLst>
                  <a:gd name="T0" fmla="*/ 174 w 175"/>
                  <a:gd name="T1" fmla="*/ 13 h 52"/>
                  <a:gd name="T2" fmla="*/ 168 w 175"/>
                  <a:gd name="T3" fmla="*/ 0 h 52"/>
                  <a:gd name="T4" fmla="*/ 0 w 175"/>
                  <a:gd name="T5" fmla="*/ 37 h 52"/>
                  <a:gd name="T6" fmla="*/ 6 w 175"/>
                  <a:gd name="T7" fmla="*/ 51 h 52"/>
                  <a:gd name="T8" fmla="*/ 174 w 175"/>
                  <a:gd name="T9" fmla="*/ 13 h 52"/>
                  <a:gd name="T10" fmla="*/ 0 60000 65536"/>
                  <a:gd name="T11" fmla="*/ 0 60000 65536"/>
                  <a:gd name="T12" fmla="*/ 0 60000 65536"/>
                  <a:gd name="T13" fmla="*/ 0 60000 65536"/>
                  <a:gd name="T14" fmla="*/ 0 60000 65536"/>
                  <a:gd name="T15" fmla="*/ 0 w 175"/>
                  <a:gd name="T16" fmla="*/ 0 h 52"/>
                  <a:gd name="T17" fmla="*/ 175 w 175"/>
                  <a:gd name="T18" fmla="*/ 52 h 52"/>
                </a:gdLst>
                <a:ahLst/>
                <a:cxnLst>
                  <a:cxn ang="T10">
                    <a:pos x="T0" y="T1"/>
                  </a:cxn>
                  <a:cxn ang="T11">
                    <a:pos x="T2" y="T3"/>
                  </a:cxn>
                  <a:cxn ang="T12">
                    <a:pos x="T4" y="T5"/>
                  </a:cxn>
                  <a:cxn ang="T13">
                    <a:pos x="T6" y="T7"/>
                  </a:cxn>
                  <a:cxn ang="T14">
                    <a:pos x="T8" y="T9"/>
                  </a:cxn>
                </a:cxnLst>
                <a:rect l="T15" t="T16" r="T17" b="T18"/>
                <a:pathLst>
                  <a:path w="175" h="52">
                    <a:moveTo>
                      <a:pt x="174" y="13"/>
                    </a:moveTo>
                    <a:lnTo>
                      <a:pt x="168" y="0"/>
                    </a:lnTo>
                    <a:lnTo>
                      <a:pt x="0" y="37"/>
                    </a:lnTo>
                    <a:lnTo>
                      <a:pt x="6" y="51"/>
                    </a:lnTo>
                    <a:lnTo>
                      <a:pt x="174" y="13"/>
                    </a:lnTo>
                  </a:path>
                </a:pathLst>
              </a:custGeom>
              <a:solidFill>
                <a:srgbClr val="969696"/>
              </a:solidFill>
              <a:ln w="9525" cap="rnd">
                <a:noFill/>
                <a:round/>
              </a:ln>
            </p:spPr>
            <p:txBody>
              <a:bodyPr/>
              <a:lstStyle/>
              <a:p>
                <a:endParaRPr lang="zh-CN" altLang="en-US" sz="2000"/>
              </a:p>
            </p:txBody>
          </p:sp>
        </p:grpSp>
        <p:grpSp>
          <p:nvGrpSpPr>
            <p:cNvPr id="13" name="Group 98"/>
            <p:cNvGrpSpPr/>
            <p:nvPr/>
          </p:nvGrpSpPr>
          <p:grpSpPr bwMode="auto">
            <a:xfrm>
              <a:off x="4586" y="1131"/>
              <a:ext cx="280" cy="190"/>
              <a:chOff x="4586" y="1131"/>
              <a:chExt cx="280" cy="190"/>
            </a:xfrm>
          </p:grpSpPr>
          <p:sp>
            <p:nvSpPr>
              <p:cNvPr id="43" name="Freeform 92"/>
              <p:cNvSpPr/>
              <p:nvPr/>
            </p:nvSpPr>
            <p:spPr bwMode="auto">
              <a:xfrm>
                <a:off x="4586" y="1131"/>
                <a:ext cx="280" cy="190"/>
              </a:xfrm>
              <a:custGeom>
                <a:avLst/>
                <a:gdLst>
                  <a:gd name="T0" fmla="*/ 126 w 280"/>
                  <a:gd name="T1" fmla="*/ 142 h 190"/>
                  <a:gd name="T2" fmla="*/ 125 w 280"/>
                  <a:gd name="T3" fmla="*/ 150 h 190"/>
                  <a:gd name="T4" fmla="*/ 120 w 280"/>
                  <a:gd name="T5" fmla="*/ 156 h 190"/>
                  <a:gd name="T6" fmla="*/ 114 w 280"/>
                  <a:gd name="T7" fmla="*/ 161 h 190"/>
                  <a:gd name="T8" fmla="*/ 105 w 280"/>
                  <a:gd name="T9" fmla="*/ 162 h 190"/>
                  <a:gd name="T10" fmla="*/ 95 w 280"/>
                  <a:gd name="T11" fmla="*/ 162 h 190"/>
                  <a:gd name="T12" fmla="*/ 85 w 280"/>
                  <a:gd name="T13" fmla="*/ 157 h 190"/>
                  <a:gd name="T14" fmla="*/ 74 w 280"/>
                  <a:gd name="T15" fmla="*/ 149 h 190"/>
                  <a:gd name="T16" fmla="*/ 64 w 280"/>
                  <a:gd name="T17" fmla="*/ 135 h 190"/>
                  <a:gd name="T18" fmla="*/ 63 w 280"/>
                  <a:gd name="T19" fmla="*/ 133 h 190"/>
                  <a:gd name="T20" fmla="*/ 58 w 280"/>
                  <a:gd name="T21" fmla="*/ 126 h 190"/>
                  <a:gd name="T22" fmla="*/ 52 w 280"/>
                  <a:gd name="T23" fmla="*/ 118 h 190"/>
                  <a:gd name="T24" fmla="*/ 43 w 280"/>
                  <a:gd name="T25" fmla="*/ 109 h 190"/>
                  <a:gd name="T26" fmla="*/ 33 w 280"/>
                  <a:gd name="T27" fmla="*/ 100 h 190"/>
                  <a:gd name="T28" fmla="*/ 22 w 280"/>
                  <a:gd name="T29" fmla="*/ 95 h 190"/>
                  <a:gd name="T30" fmla="*/ 10 w 280"/>
                  <a:gd name="T31" fmla="*/ 92 h 190"/>
                  <a:gd name="T32" fmla="*/ 0 w 280"/>
                  <a:gd name="T33" fmla="*/ 96 h 190"/>
                  <a:gd name="T34" fmla="*/ 4 w 280"/>
                  <a:gd name="T35" fmla="*/ 91 h 190"/>
                  <a:gd name="T36" fmla="*/ 17 w 280"/>
                  <a:gd name="T37" fmla="*/ 81 h 190"/>
                  <a:gd name="T38" fmla="*/ 35 w 280"/>
                  <a:gd name="T39" fmla="*/ 65 h 190"/>
                  <a:gd name="T40" fmla="*/ 55 w 280"/>
                  <a:gd name="T41" fmla="*/ 48 h 190"/>
                  <a:gd name="T42" fmla="*/ 76 w 280"/>
                  <a:gd name="T43" fmla="*/ 31 h 190"/>
                  <a:gd name="T44" fmla="*/ 95 w 280"/>
                  <a:gd name="T45" fmla="*/ 15 h 190"/>
                  <a:gd name="T46" fmla="*/ 108 w 280"/>
                  <a:gd name="T47" fmla="*/ 4 h 190"/>
                  <a:gd name="T48" fmla="*/ 113 w 280"/>
                  <a:gd name="T49" fmla="*/ 0 h 190"/>
                  <a:gd name="T50" fmla="*/ 119 w 280"/>
                  <a:gd name="T51" fmla="*/ 5 h 190"/>
                  <a:gd name="T52" fmla="*/ 137 w 280"/>
                  <a:gd name="T53" fmla="*/ 19 h 190"/>
                  <a:gd name="T54" fmla="*/ 162 w 280"/>
                  <a:gd name="T55" fmla="*/ 39 h 190"/>
                  <a:gd name="T56" fmla="*/ 192 w 280"/>
                  <a:gd name="T57" fmla="*/ 61 h 190"/>
                  <a:gd name="T58" fmla="*/ 222 w 280"/>
                  <a:gd name="T59" fmla="*/ 81 h 190"/>
                  <a:gd name="T60" fmla="*/ 249 w 280"/>
                  <a:gd name="T61" fmla="*/ 99 h 190"/>
                  <a:gd name="T62" fmla="*/ 269 w 280"/>
                  <a:gd name="T63" fmla="*/ 108 h 190"/>
                  <a:gd name="T64" fmla="*/ 279 w 280"/>
                  <a:gd name="T65" fmla="*/ 106 h 190"/>
                  <a:gd name="T66" fmla="*/ 276 w 280"/>
                  <a:gd name="T67" fmla="*/ 108 h 190"/>
                  <a:gd name="T68" fmla="*/ 270 w 280"/>
                  <a:gd name="T69" fmla="*/ 113 h 190"/>
                  <a:gd name="T70" fmla="*/ 261 w 280"/>
                  <a:gd name="T71" fmla="*/ 122 h 190"/>
                  <a:gd name="T72" fmla="*/ 252 w 280"/>
                  <a:gd name="T73" fmla="*/ 132 h 190"/>
                  <a:gd name="T74" fmla="*/ 240 w 280"/>
                  <a:gd name="T75" fmla="*/ 142 h 190"/>
                  <a:gd name="T76" fmla="*/ 230 w 280"/>
                  <a:gd name="T77" fmla="*/ 153 h 190"/>
                  <a:gd name="T78" fmla="*/ 221 w 280"/>
                  <a:gd name="T79" fmla="*/ 162 h 190"/>
                  <a:gd name="T80" fmla="*/ 214 w 280"/>
                  <a:gd name="T81" fmla="*/ 169 h 190"/>
                  <a:gd name="T82" fmla="*/ 207 w 280"/>
                  <a:gd name="T83" fmla="*/ 174 h 190"/>
                  <a:gd name="T84" fmla="*/ 196 w 280"/>
                  <a:gd name="T85" fmla="*/ 180 h 190"/>
                  <a:gd name="T86" fmla="*/ 182 w 280"/>
                  <a:gd name="T87" fmla="*/ 186 h 190"/>
                  <a:gd name="T88" fmla="*/ 168 w 280"/>
                  <a:gd name="T89" fmla="*/ 189 h 190"/>
                  <a:gd name="T90" fmla="*/ 153 w 280"/>
                  <a:gd name="T91" fmla="*/ 187 h 190"/>
                  <a:gd name="T92" fmla="*/ 141 w 280"/>
                  <a:gd name="T93" fmla="*/ 180 h 190"/>
                  <a:gd name="T94" fmla="*/ 131 w 280"/>
                  <a:gd name="T95" fmla="*/ 165 h 190"/>
                  <a:gd name="T96" fmla="*/ 126 w 280"/>
                  <a:gd name="T97" fmla="*/ 142 h 1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0"/>
                  <a:gd name="T148" fmla="*/ 0 h 190"/>
                  <a:gd name="T149" fmla="*/ 280 w 280"/>
                  <a:gd name="T150" fmla="*/ 190 h 1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0" h="190">
                    <a:moveTo>
                      <a:pt x="126" y="142"/>
                    </a:moveTo>
                    <a:lnTo>
                      <a:pt x="125" y="150"/>
                    </a:lnTo>
                    <a:lnTo>
                      <a:pt x="120" y="156"/>
                    </a:lnTo>
                    <a:lnTo>
                      <a:pt x="114" y="161"/>
                    </a:lnTo>
                    <a:lnTo>
                      <a:pt x="105" y="162"/>
                    </a:lnTo>
                    <a:lnTo>
                      <a:pt x="95" y="162"/>
                    </a:lnTo>
                    <a:lnTo>
                      <a:pt x="85" y="157"/>
                    </a:lnTo>
                    <a:lnTo>
                      <a:pt x="74" y="149"/>
                    </a:lnTo>
                    <a:lnTo>
                      <a:pt x="64" y="135"/>
                    </a:lnTo>
                    <a:lnTo>
                      <a:pt x="63" y="133"/>
                    </a:lnTo>
                    <a:lnTo>
                      <a:pt x="58" y="126"/>
                    </a:lnTo>
                    <a:lnTo>
                      <a:pt x="52" y="118"/>
                    </a:lnTo>
                    <a:lnTo>
                      <a:pt x="43" y="109"/>
                    </a:lnTo>
                    <a:lnTo>
                      <a:pt x="33" y="100"/>
                    </a:lnTo>
                    <a:lnTo>
                      <a:pt x="22" y="95"/>
                    </a:lnTo>
                    <a:lnTo>
                      <a:pt x="10" y="92"/>
                    </a:lnTo>
                    <a:lnTo>
                      <a:pt x="0" y="96"/>
                    </a:lnTo>
                    <a:lnTo>
                      <a:pt x="4" y="91"/>
                    </a:lnTo>
                    <a:lnTo>
                      <a:pt x="17" y="81"/>
                    </a:lnTo>
                    <a:lnTo>
                      <a:pt x="35" y="65"/>
                    </a:lnTo>
                    <a:lnTo>
                      <a:pt x="55" y="48"/>
                    </a:lnTo>
                    <a:lnTo>
                      <a:pt x="76" y="31"/>
                    </a:lnTo>
                    <a:lnTo>
                      <a:pt x="95" y="15"/>
                    </a:lnTo>
                    <a:lnTo>
                      <a:pt x="108" y="4"/>
                    </a:lnTo>
                    <a:lnTo>
                      <a:pt x="113" y="0"/>
                    </a:lnTo>
                    <a:lnTo>
                      <a:pt x="119" y="5"/>
                    </a:lnTo>
                    <a:lnTo>
                      <a:pt x="137" y="19"/>
                    </a:lnTo>
                    <a:lnTo>
                      <a:pt x="162" y="39"/>
                    </a:lnTo>
                    <a:lnTo>
                      <a:pt x="192" y="61"/>
                    </a:lnTo>
                    <a:lnTo>
                      <a:pt x="222" y="81"/>
                    </a:lnTo>
                    <a:lnTo>
                      <a:pt x="249" y="99"/>
                    </a:lnTo>
                    <a:lnTo>
                      <a:pt x="269" y="108"/>
                    </a:lnTo>
                    <a:lnTo>
                      <a:pt x="279" y="106"/>
                    </a:lnTo>
                    <a:lnTo>
                      <a:pt x="276" y="108"/>
                    </a:lnTo>
                    <a:lnTo>
                      <a:pt x="270" y="113"/>
                    </a:lnTo>
                    <a:lnTo>
                      <a:pt x="261" y="122"/>
                    </a:lnTo>
                    <a:lnTo>
                      <a:pt x="252" y="132"/>
                    </a:lnTo>
                    <a:lnTo>
                      <a:pt x="240" y="142"/>
                    </a:lnTo>
                    <a:lnTo>
                      <a:pt x="230" y="153"/>
                    </a:lnTo>
                    <a:lnTo>
                      <a:pt x="221" y="162"/>
                    </a:lnTo>
                    <a:lnTo>
                      <a:pt x="214" y="169"/>
                    </a:lnTo>
                    <a:lnTo>
                      <a:pt x="207" y="174"/>
                    </a:lnTo>
                    <a:lnTo>
                      <a:pt x="196" y="180"/>
                    </a:lnTo>
                    <a:lnTo>
                      <a:pt x="182" y="186"/>
                    </a:lnTo>
                    <a:lnTo>
                      <a:pt x="168" y="189"/>
                    </a:lnTo>
                    <a:lnTo>
                      <a:pt x="153" y="187"/>
                    </a:lnTo>
                    <a:lnTo>
                      <a:pt x="141" y="180"/>
                    </a:lnTo>
                    <a:lnTo>
                      <a:pt x="131" y="165"/>
                    </a:lnTo>
                    <a:lnTo>
                      <a:pt x="126" y="142"/>
                    </a:lnTo>
                  </a:path>
                </a:pathLst>
              </a:custGeom>
              <a:solidFill>
                <a:srgbClr val="969696"/>
              </a:solidFill>
              <a:ln w="9525" cap="rnd">
                <a:noFill/>
                <a:round/>
              </a:ln>
            </p:spPr>
            <p:txBody>
              <a:bodyPr/>
              <a:lstStyle/>
              <a:p>
                <a:endParaRPr lang="zh-CN" altLang="en-US" sz="2000"/>
              </a:p>
            </p:txBody>
          </p:sp>
          <p:sp>
            <p:nvSpPr>
              <p:cNvPr id="44" name="Freeform 93"/>
              <p:cNvSpPr/>
              <p:nvPr/>
            </p:nvSpPr>
            <p:spPr bwMode="auto">
              <a:xfrm>
                <a:off x="4595" y="1136"/>
                <a:ext cx="259" cy="177"/>
              </a:xfrm>
              <a:custGeom>
                <a:avLst/>
                <a:gdLst>
                  <a:gd name="T0" fmla="*/ 117 w 259"/>
                  <a:gd name="T1" fmla="*/ 122 h 177"/>
                  <a:gd name="T2" fmla="*/ 116 w 259"/>
                  <a:gd name="T3" fmla="*/ 129 h 177"/>
                  <a:gd name="T4" fmla="*/ 113 w 259"/>
                  <a:gd name="T5" fmla="*/ 135 h 177"/>
                  <a:gd name="T6" fmla="*/ 108 w 259"/>
                  <a:gd name="T7" fmla="*/ 141 h 177"/>
                  <a:gd name="T8" fmla="*/ 102 w 259"/>
                  <a:gd name="T9" fmla="*/ 147 h 177"/>
                  <a:gd name="T10" fmla="*/ 94 w 259"/>
                  <a:gd name="T11" fmla="*/ 149 h 177"/>
                  <a:gd name="T12" fmla="*/ 85 w 259"/>
                  <a:gd name="T13" fmla="*/ 149 h 177"/>
                  <a:gd name="T14" fmla="*/ 75 w 259"/>
                  <a:gd name="T15" fmla="*/ 144 h 177"/>
                  <a:gd name="T16" fmla="*/ 65 w 259"/>
                  <a:gd name="T17" fmla="*/ 135 h 177"/>
                  <a:gd name="T18" fmla="*/ 63 w 259"/>
                  <a:gd name="T19" fmla="*/ 132 h 177"/>
                  <a:gd name="T20" fmla="*/ 59 w 259"/>
                  <a:gd name="T21" fmla="*/ 126 h 177"/>
                  <a:gd name="T22" fmla="*/ 51 w 259"/>
                  <a:gd name="T23" fmla="*/ 116 h 177"/>
                  <a:gd name="T24" fmla="*/ 42 w 259"/>
                  <a:gd name="T25" fmla="*/ 105 h 177"/>
                  <a:gd name="T26" fmla="*/ 31 w 259"/>
                  <a:gd name="T27" fmla="*/ 96 h 177"/>
                  <a:gd name="T28" fmla="*/ 20 w 259"/>
                  <a:gd name="T29" fmla="*/ 88 h 177"/>
                  <a:gd name="T30" fmla="*/ 9 w 259"/>
                  <a:gd name="T31" fmla="*/ 84 h 177"/>
                  <a:gd name="T32" fmla="*/ 0 w 259"/>
                  <a:gd name="T33" fmla="*/ 86 h 177"/>
                  <a:gd name="T34" fmla="*/ 4 w 259"/>
                  <a:gd name="T35" fmla="*/ 82 h 177"/>
                  <a:gd name="T36" fmla="*/ 16 w 259"/>
                  <a:gd name="T37" fmla="*/ 72 h 177"/>
                  <a:gd name="T38" fmla="*/ 32 w 259"/>
                  <a:gd name="T39" fmla="*/ 59 h 177"/>
                  <a:gd name="T40" fmla="*/ 51 w 259"/>
                  <a:gd name="T41" fmla="*/ 43 h 177"/>
                  <a:gd name="T42" fmla="*/ 70 w 259"/>
                  <a:gd name="T43" fmla="*/ 27 h 177"/>
                  <a:gd name="T44" fmla="*/ 87 w 259"/>
                  <a:gd name="T45" fmla="*/ 13 h 177"/>
                  <a:gd name="T46" fmla="*/ 98 w 259"/>
                  <a:gd name="T47" fmla="*/ 3 h 177"/>
                  <a:gd name="T48" fmla="*/ 103 w 259"/>
                  <a:gd name="T49" fmla="*/ 0 h 177"/>
                  <a:gd name="T50" fmla="*/ 109 w 259"/>
                  <a:gd name="T51" fmla="*/ 5 h 177"/>
                  <a:gd name="T52" fmla="*/ 126 w 259"/>
                  <a:gd name="T53" fmla="*/ 18 h 177"/>
                  <a:gd name="T54" fmla="*/ 150 w 259"/>
                  <a:gd name="T55" fmla="*/ 37 h 177"/>
                  <a:gd name="T56" fmla="*/ 177 w 259"/>
                  <a:gd name="T57" fmla="*/ 59 h 177"/>
                  <a:gd name="T58" fmla="*/ 205 w 259"/>
                  <a:gd name="T59" fmla="*/ 79 h 177"/>
                  <a:gd name="T60" fmla="*/ 231 w 259"/>
                  <a:gd name="T61" fmla="*/ 96 h 177"/>
                  <a:gd name="T62" fmla="*/ 249 w 259"/>
                  <a:gd name="T63" fmla="*/ 105 h 177"/>
                  <a:gd name="T64" fmla="*/ 258 w 259"/>
                  <a:gd name="T65" fmla="*/ 105 h 177"/>
                  <a:gd name="T66" fmla="*/ 255 w 259"/>
                  <a:gd name="T67" fmla="*/ 107 h 177"/>
                  <a:gd name="T68" fmla="*/ 249 w 259"/>
                  <a:gd name="T69" fmla="*/ 114 h 177"/>
                  <a:gd name="T70" fmla="*/ 239 w 259"/>
                  <a:gd name="T71" fmla="*/ 123 h 177"/>
                  <a:gd name="T72" fmla="*/ 227 w 259"/>
                  <a:gd name="T73" fmla="*/ 135 h 177"/>
                  <a:gd name="T74" fmla="*/ 214 w 259"/>
                  <a:gd name="T75" fmla="*/ 146 h 177"/>
                  <a:gd name="T76" fmla="*/ 203 w 259"/>
                  <a:gd name="T77" fmla="*/ 156 h 177"/>
                  <a:gd name="T78" fmla="*/ 193 w 259"/>
                  <a:gd name="T79" fmla="*/ 164 h 177"/>
                  <a:gd name="T80" fmla="*/ 186 w 259"/>
                  <a:gd name="T81" fmla="*/ 168 h 177"/>
                  <a:gd name="T82" fmla="*/ 179 w 259"/>
                  <a:gd name="T83" fmla="*/ 170 h 177"/>
                  <a:gd name="T84" fmla="*/ 170 w 259"/>
                  <a:gd name="T85" fmla="*/ 174 h 177"/>
                  <a:gd name="T86" fmla="*/ 160 w 259"/>
                  <a:gd name="T87" fmla="*/ 176 h 177"/>
                  <a:gd name="T88" fmla="*/ 149 w 259"/>
                  <a:gd name="T89" fmla="*/ 176 h 177"/>
                  <a:gd name="T90" fmla="*/ 138 w 259"/>
                  <a:gd name="T91" fmla="*/ 172 h 177"/>
                  <a:gd name="T92" fmla="*/ 129 w 259"/>
                  <a:gd name="T93" fmla="*/ 163 h 177"/>
                  <a:gd name="T94" fmla="*/ 121 w 259"/>
                  <a:gd name="T95" fmla="*/ 147 h 177"/>
                  <a:gd name="T96" fmla="*/ 117 w 259"/>
                  <a:gd name="T97" fmla="*/ 122 h 17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9"/>
                  <a:gd name="T148" fmla="*/ 0 h 177"/>
                  <a:gd name="T149" fmla="*/ 259 w 259"/>
                  <a:gd name="T150" fmla="*/ 177 h 17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9" h="177">
                    <a:moveTo>
                      <a:pt x="117" y="122"/>
                    </a:moveTo>
                    <a:lnTo>
                      <a:pt x="116" y="129"/>
                    </a:lnTo>
                    <a:lnTo>
                      <a:pt x="113" y="135"/>
                    </a:lnTo>
                    <a:lnTo>
                      <a:pt x="108" y="141"/>
                    </a:lnTo>
                    <a:lnTo>
                      <a:pt x="102" y="147"/>
                    </a:lnTo>
                    <a:lnTo>
                      <a:pt x="94" y="149"/>
                    </a:lnTo>
                    <a:lnTo>
                      <a:pt x="85" y="149"/>
                    </a:lnTo>
                    <a:lnTo>
                      <a:pt x="75" y="144"/>
                    </a:lnTo>
                    <a:lnTo>
                      <a:pt x="65" y="135"/>
                    </a:lnTo>
                    <a:lnTo>
                      <a:pt x="63" y="132"/>
                    </a:lnTo>
                    <a:lnTo>
                      <a:pt x="59" y="126"/>
                    </a:lnTo>
                    <a:lnTo>
                      <a:pt x="51" y="116"/>
                    </a:lnTo>
                    <a:lnTo>
                      <a:pt x="42" y="105"/>
                    </a:lnTo>
                    <a:lnTo>
                      <a:pt x="31" y="96"/>
                    </a:lnTo>
                    <a:lnTo>
                      <a:pt x="20" y="88"/>
                    </a:lnTo>
                    <a:lnTo>
                      <a:pt x="9" y="84"/>
                    </a:lnTo>
                    <a:lnTo>
                      <a:pt x="0" y="86"/>
                    </a:lnTo>
                    <a:lnTo>
                      <a:pt x="4" y="82"/>
                    </a:lnTo>
                    <a:lnTo>
                      <a:pt x="16" y="72"/>
                    </a:lnTo>
                    <a:lnTo>
                      <a:pt x="32" y="59"/>
                    </a:lnTo>
                    <a:lnTo>
                      <a:pt x="51" y="43"/>
                    </a:lnTo>
                    <a:lnTo>
                      <a:pt x="70" y="27"/>
                    </a:lnTo>
                    <a:lnTo>
                      <a:pt x="87" y="13"/>
                    </a:lnTo>
                    <a:lnTo>
                      <a:pt x="98" y="3"/>
                    </a:lnTo>
                    <a:lnTo>
                      <a:pt x="103" y="0"/>
                    </a:lnTo>
                    <a:lnTo>
                      <a:pt x="109" y="5"/>
                    </a:lnTo>
                    <a:lnTo>
                      <a:pt x="126" y="18"/>
                    </a:lnTo>
                    <a:lnTo>
                      <a:pt x="150" y="37"/>
                    </a:lnTo>
                    <a:lnTo>
                      <a:pt x="177" y="59"/>
                    </a:lnTo>
                    <a:lnTo>
                      <a:pt x="205" y="79"/>
                    </a:lnTo>
                    <a:lnTo>
                      <a:pt x="231" y="96"/>
                    </a:lnTo>
                    <a:lnTo>
                      <a:pt x="249" y="105"/>
                    </a:lnTo>
                    <a:lnTo>
                      <a:pt x="258" y="105"/>
                    </a:lnTo>
                    <a:lnTo>
                      <a:pt x="255" y="107"/>
                    </a:lnTo>
                    <a:lnTo>
                      <a:pt x="249" y="114"/>
                    </a:lnTo>
                    <a:lnTo>
                      <a:pt x="239" y="123"/>
                    </a:lnTo>
                    <a:lnTo>
                      <a:pt x="227" y="135"/>
                    </a:lnTo>
                    <a:lnTo>
                      <a:pt x="214" y="146"/>
                    </a:lnTo>
                    <a:lnTo>
                      <a:pt x="203" y="156"/>
                    </a:lnTo>
                    <a:lnTo>
                      <a:pt x="193" y="164"/>
                    </a:lnTo>
                    <a:lnTo>
                      <a:pt x="186" y="168"/>
                    </a:lnTo>
                    <a:lnTo>
                      <a:pt x="179" y="170"/>
                    </a:lnTo>
                    <a:lnTo>
                      <a:pt x="170" y="174"/>
                    </a:lnTo>
                    <a:lnTo>
                      <a:pt x="160" y="176"/>
                    </a:lnTo>
                    <a:lnTo>
                      <a:pt x="149" y="176"/>
                    </a:lnTo>
                    <a:lnTo>
                      <a:pt x="138" y="172"/>
                    </a:lnTo>
                    <a:lnTo>
                      <a:pt x="129" y="163"/>
                    </a:lnTo>
                    <a:lnTo>
                      <a:pt x="121" y="147"/>
                    </a:lnTo>
                    <a:lnTo>
                      <a:pt x="117" y="122"/>
                    </a:lnTo>
                  </a:path>
                </a:pathLst>
              </a:custGeom>
              <a:solidFill>
                <a:srgbClr val="EAEAEA"/>
              </a:solidFill>
              <a:ln w="9525" cap="rnd">
                <a:noFill/>
                <a:round/>
              </a:ln>
            </p:spPr>
            <p:txBody>
              <a:bodyPr/>
              <a:lstStyle/>
              <a:p>
                <a:endParaRPr lang="zh-CN" altLang="en-US" sz="2000"/>
              </a:p>
            </p:txBody>
          </p:sp>
          <p:sp>
            <p:nvSpPr>
              <p:cNvPr id="45" name="Freeform 94"/>
              <p:cNvSpPr/>
              <p:nvPr/>
            </p:nvSpPr>
            <p:spPr bwMode="auto">
              <a:xfrm>
                <a:off x="4633" y="1167"/>
                <a:ext cx="87" cy="64"/>
              </a:xfrm>
              <a:custGeom>
                <a:avLst/>
                <a:gdLst>
                  <a:gd name="T0" fmla="*/ 86 w 87"/>
                  <a:gd name="T1" fmla="*/ 5 h 64"/>
                  <a:gd name="T2" fmla="*/ 76 w 87"/>
                  <a:gd name="T3" fmla="*/ 0 h 64"/>
                  <a:gd name="T4" fmla="*/ 0 w 87"/>
                  <a:gd name="T5" fmla="*/ 57 h 64"/>
                  <a:gd name="T6" fmla="*/ 10 w 87"/>
                  <a:gd name="T7" fmla="*/ 63 h 64"/>
                  <a:gd name="T8" fmla="*/ 86 w 87"/>
                  <a:gd name="T9" fmla="*/ 5 h 64"/>
                  <a:gd name="T10" fmla="*/ 0 60000 65536"/>
                  <a:gd name="T11" fmla="*/ 0 60000 65536"/>
                  <a:gd name="T12" fmla="*/ 0 60000 65536"/>
                  <a:gd name="T13" fmla="*/ 0 60000 65536"/>
                  <a:gd name="T14" fmla="*/ 0 60000 65536"/>
                  <a:gd name="T15" fmla="*/ 0 w 87"/>
                  <a:gd name="T16" fmla="*/ 0 h 64"/>
                  <a:gd name="T17" fmla="*/ 87 w 87"/>
                  <a:gd name="T18" fmla="*/ 64 h 64"/>
                </a:gdLst>
                <a:ahLst/>
                <a:cxnLst>
                  <a:cxn ang="T10">
                    <a:pos x="T0" y="T1"/>
                  </a:cxn>
                  <a:cxn ang="T11">
                    <a:pos x="T2" y="T3"/>
                  </a:cxn>
                  <a:cxn ang="T12">
                    <a:pos x="T4" y="T5"/>
                  </a:cxn>
                  <a:cxn ang="T13">
                    <a:pos x="T6" y="T7"/>
                  </a:cxn>
                  <a:cxn ang="T14">
                    <a:pos x="T8" y="T9"/>
                  </a:cxn>
                </a:cxnLst>
                <a:rect l="T15" t="T16" r="T17" b="T18"/>
                <a:pathLst>
                  <a:path w="87" h="64">
                    <a:moveTo>
                      <a:pt x="86" y="5"/>
                    </a:moveTo>
                    <a:lnTo>
                      <a:pt x="76" y="0"/>
                    </a:lnTo>
                    <a:lnTo>
                      <a:pt x="0" y="57"/>
                    </a:lnTo>
                    <a:lnTo>
                      <a:pt x="10" y="63"/>
                    </a:lnTo>
                    <a:lnTo>
                      <a:pt x="86" y="5"/>
                    </a:lnTo>
                  </a:path>
                </a:pathLst>
              </a:custGeom>
              <a:solidFill>
                <a:srgbClr val="969696"/>
              </a:solidFill>
              <a:ln w="9525" cap="rnd">
                <a:noFill/>
                <a:round/>
              </a:ln>
            </p:spPr>
            <p:txBody>
              <a:bodyPr/>
              <a:lstStyle/>
              <a:p>
                <a:endParaRPr lang="zh-CN" altLang="en-US" sz="2000"/>
              </a:p>
            </p:txBody>
          </p:sp>
          <p:sp>
            <p:nvSpPr>
              <p:cNvPr id="46" name="Freeform 95"/>
              <p:cNvSpPr/>
              <p:nvPr/>
            </p:nvSpPr>
            <p:spPr bwMode="auto">
              <a:xfrm>
                <a:off x="4662" y="1185"/>
                <a:ext cx="92" cy="67"/>
              </a:xfrm>
              <a:custGeom>
                <a:avLst/>
                <a:gdLst>
                  <a:gd name="T0" fmla="*/ 91 w 92"/>
                  <a:gd name="T1" fmla="*/ 8 h 67"/>
                  <a:gd name="T2" fmla="*/ 81 w 92"/>
                  <a:gd name="T3" fmla="*/ 0 h 67"/>
                  <a:gd name="T4" fmla="*/ 0 w 92"/>
                  <a:gd name="T5" fmla="*/ 57 h 67"/>
                  <a:gd name="T6" fmla="*/ 9 w 92"/>
                  <a:gd name="T7" fmla="*/ 66 h 67"/>
                  <a:gd name="T8" fmla="*/ 91 w 92"/>
                  <a:gd name="T9" fmla="*/ 8 h 67"/>
                  <a:gd name="T10" fmla="*/ 0 60000 65536"/>
                  <a:gd name="T11" fmla="*/ 0 60000 65536"/>
                  <a:gd name="T12" fmla="*/ 0 60000 65536"/>
                  <a:gd name="T13" fmla="*/ 0 60000 65536"/>
                  <a:gd name="T14" fmla="*/ 0 60000 65536"/>
                  <a:gd name="T15" fmla="*/ 0 w 92"/>
                  <a:gd name="T16" fmla="*/ 0 h 67"/>
                  <a:gd name="T17" fmla="*/ 92 w 92"/>
                  <a:gd name="T18" fmla="*/ 67 h 67"/>
                </a:gdLst>
                <a:ahLst/>
                <a:cxnLst>
                  <a:cxn ang="T10">
                    <a:pos x="T0" y="T1"/>
                  </a:cxn>
                  <a:cxn ang="T11">
                    <a:pos x="T2" y="T3"/>
                  </a:cxn>
                  <a:cxn ang="T12">
                    <a:pos x="T4" y="T5"/>
                  </a:cxn>
                  <a:cxn ang="T13">
                    <a:pos x="T6" y="T7"/>
                  </a:cxn>
                  <a:cxn ang="T14">
                    <a:pos x="T8" y="T9"/>
                  </a:cxn>
                </a:cxnLst>
                <a:rect l="T15" t="T16" r="T17" b="T18"/>
                <a:pathLst>
                  <a:path w="92" h="67">
                    <a:moveTo>
                      <a:pt x="91" y="8"/>
                    </a:moveTo>
                    <a:lnTo>
                      <a:pt x="81" y="0"/>
                    </a:lnTo>
                    <a:lnTo>
                      <a:pt x="0" y="57"/>
                    </a:lnTo>
                    <a:lnTo>
                      <a:pt x="9" y="66"/>
                    </a:lnTo>
                    <a:lnTo>
                      <a:pt x="91" y="8"/>
                    </a:lnTo>
                  </a:path>
                </a:pathLst>
              </a:custGeom>
              <a:solidFill>
                <a:srgbClr val="969696"/>
              </a:solidFill>
              <a:ln w="9525" cap="rnd">
                <a:noFill/>
                <a:round/>
              </a:ln>
            </p:spPr>
            <p:txBody>
              <a:bodyPr/>
              <a:lstStyle/>
              <a:p>
                <a:endParaRPr lang="zh-CN" altLang="en-US" sz="2000"/>
              </a:p>
            </p:txBody>
          </p:sp>
          <p:sp>
            <p:nvSpPr>
              <p:cNvPr id="47" name="Freeform 96"/>
              <p:cNvSpPr/>
              <p:nvPr/>
            </p:nvSpPr>
            <p:spPr bwMode="auto">
              <a:xfrm>
                <a:off x="4689" y="1207"/>
                <a:ext cx="90" cy="67"/>
              </a:xfrm>
              <a:custGeom>
                <a:avLst/>
                <a:gdLst>
                  <a:gd name="T0" fmla="*/ 89 w 90"/>
                  <a:gd name="T1" fmla="*/ 6 h 67"/>
                  <a:gd name="T2" fmla="*/ 80 w 90"/>
                  <a:gd name="T3" fmla="*/ 0 h 67"/>
                  <a:gd name="T4" fmla="*/ 0 w 90"/>
                  <a:gd name="T5" fmla="*/ 59 h 67"/>
                  <a:gd name="T6" fmla="*/ 8 w 90"/>
                  <a:gd name="T7" fmla="*/ 66 h 67"/>
                  <a:gd name="T8" fmla="*/ 89 w 90"/>
                  <a:gd name="T9" fmla="*/ 6 h 67"/>
                  <a:gd name="T10" fmla="*/ 0 60000 65536"/>
                  <a:gd name="T11" fmla="*/ 0 60000 65536"/>
                  <a:gd name="T12" fmla="*/ 0 60000 65536"/>
                  <a:gd name="T13" fmla="*/ 0 60000 65536"/>
                  <a:gd name="T14" fmla="*/ 0 60000 65536"/>
                  <a:gd name="T15" fmla="*/ 0 w 90"/>
                  <a:gd name="T16" fmla="*/ 0 h 67"/>
                  <a:gd name="T17" fmla="*/ 90 w 90"/>
                  <a:gd name="T18" fmla="*/ 67 h 67"/>
                </a:gdLst>
                <a:ahLst/>
                <a:cxnLst>
                  <a:cxn ang="T10">
                    <a:pos x="T0" y="T1"/>
                  </a:cxn>
                  <a:cxn ang="T11">
                    <a:pos x="T2" y="T3"/>
                  </a:cxn>
                  <a:cxn ang="T12">
                    <a:pos x="T4" y="T5"/>
                  </a:cxn>
                  <a:cxn ang="T13">
                    <a:pos x="T6" y="T7"/>
                  </a:cxn>
                  <a:cxn ang="T14">
                    <a:pos x="T8" y="T9"/>
                  </a:cxn>
                </a:cxnLst>
                <a:rect l="T15" t="T16" r="T17" b="T18"/>
                <a:pathLst>
                  <a:path w="90" h="67">
                    <a:moveTo>
                      <a:pt x="89" y="6"/>
                    </a:moveTo>
                    <a:lnTo>
                      <a:pt x="80" y="0"/>
                    </a:lnTo>
                    <a:lnTo>
                      <a:pt x="0" y="59"/>
                    </a:lnTo>
                    <a:lnTo>
                      <a:pt x="8" y="66"/>
                    </a:lnTo>
                    <a:lnTo>
                      <a:pt x="89" y="6"/>
                    </a:lnTo>
                  </a:path>
                </a:pathLst>
              </a:custGeom>
              <a:solidFill>
                <a:srgbClr val="969696"/>
              </a:solidFill>
              <a:ln w="9525" cap="rnd">
                <a:noFill/>
                <a:round/>
              </a:ln>
            </p:spPr>
            <p:txBody>
              <a:bodyPr/>
              <a:lstStyle/>
              <a:p>
                <a:endParaRPr lang="zh-CN" altLang="en-US" sz="2000"/>
              </a:p>
            </p:txBody>
          </p:sp>
          <p:sp>
            <p:nvSpPr>
              <p:cNvPr id="48" name="Freeform 97"/>
              <p:cNvSpPr/>
              <p:nvPr/>
            </p:nvSpPr>
            <p:spPr bwMode="auto">
              <a:xfrm>
                <a:off x="4719" y="1228"/>
                <a:ext cx="93" cy="65"/>
              </a:xfrm>
              <a:custGeom>
                <a:avLst/>
                <a:gdLst>
                  <a:gd name="T0" fmla="*/ 92 w 93"/>
                  <a:gd name="T1" fmla="*/ 5 h 65"/>
                  <a:gd name="T2" fmla="*/ 81 w 93"/>
                  <a:gd name="T3" fmla="*/ 0 h 65"/>
                  <a:gd name="T4" fmla="*/ 0 w 93"/>
                  <a:gd name="T5" fmla="*/ 57 h 65"/>
                  <a:gd name="T6" fmla="*/ 9 w 93"/>
                  <a:gd name="T7" fmla="*/ 64 h 65"/>
                  <a:gd name="T8" fmla="*/ 92 w 93"/>
                  <a:gd name="T9" fmla="*/ 5 h 65"/>
                  <a:gd name="T10" fmla="*/ 0 60000 65536"/>
                  <a:gd name="T11" fmla="*/ 0 60000 65536"/>
                  <a:gd name="T12" fmla="*/ 0 60000 65536"/>
                  <a:gd name="T13" fmla="*/ 0 60000 65536"/>
                  <a:gd name="T14" fmla="*/ 0 60000 65536"/>
                  <a:gd name="T15" fmla="*/ 0 w 93"/>
                  <a:gd name="T16" fmla="*/ 0 h 65"/>
                  <a:gd name="T17" fmla="*/ 93 w 93"/>
                  <a:gd name="T18" fmla="*/ 65 h 65"/>
                </a:gdLst>
                <a:ahLst/>
                <a:cxnLst>
                  <a:cxn ang="T10">
                    <a:pos x="T0" y="T1"/>
                  </a:cxn>
                  <a:cxn ang="T11">
                    <a:pos x="T2" y="T3"/>
                  </a:cxn>
                  <a:cxn ang="T12">
                    <a:pos x="T4" y="T5"/>
                  </a:cxn>
                  <a:cxn ang="T13">
                    <a:pos x="T6" y="T7"/>
                  </a:cxn>
                  <a:cxn ang="T14">
                    <a:pos x="T8" y="T9"/>
                  </a:cxn>
                </a:cxnLst>
                <a:rect l="T15" t="T16" r="T17" b="T18"/>
                <a:pathLst>
                  <a:path w="93" h="65">
                    <a:moveTo>
                      <a:pt x="92" y="5"/>
                    </a:moveTo>
                    <a:lnTo>
                      <a:pt x="81" y="0"/>
                    </a:lnTo>
                    <a:lnTo>
                      <a:pt x="0" y="57"/>
                    </a:lnTo>
                    <a:lnTo>
                      <a:pt x="9" y="64"/>
                    </a:lnTo>
                    <a:lnTo>
                      <a:pt x="92" y="5"/>
                    </a:lnTo>
                  </a:path>
                </a:pathLst>
              </a:custGeom>
              <a:solidFill>
                <a:srgbClr val="969696"/>
              </a:solidFill>
              <a:ln w="9525" cap="rnd">
                <a:noFill/>
                <a:round/>
              </a:ln>
            </p:spPr>
            <p:txBody>
              <a:bodyPr/>
              <a:lstStyle/>
              <a:p>
                <a:endParaRPr lang="zh-CN" altLang="en-US" sz="2000"/>
              </a:p>
            </p:txBody>
          </p:sp>
        </p:grpSp>
        <p:grpSp>
          <p:nvGrpSpPr>
            <p:cNvPr id="14" name="Group 108"/>
            <p:cNvGrpSpPr/>
            <p:nvPr/>
          </p:nvGrpSpPr>
          <p:grpSpPr bwMode="auto">
            <a:xfrm>
              <a:off x="4260" y="1553"/>
              <a:ext cx="277" cy="260"/>
              <a:chOff x="4260" y="1553"/>
              <a:chExt cx="277" cy="260"/>
            </a:xfrm>
          </p:grpSpPr>
          <p:sp>
            <p:nvSpPr>
              <p:cNvPr id="34" name="Freeform 99"/>
              <p:cNvSpPr/>
              <p:nvPr/>
            </p:nvSpPr>
            <p:spPr bwMode="auto">
              <a:xfrm>
                <a:off x="4260" y="1553"/>
                <a:ext cx="263" cy="254"/>
              </a:xfrm>
              <a:custGeom>
                <a:avLst/>
                <a:gdLst>
                  <a:gd name="T0" fmla="*/ 123 w 263"/>
                  <a:gd name="T1" fmla="*/ 206 h 254"/>
                  <a:gd name="T2" fmla="*/ 262 w 263"/>
                  <a:gd name="T3" fmla="*/ 253 h 254"/>
                  <a:gd name="T4" fmla="*/ 153 w 263"/>
                  <a:gd name="T5" fmla="*/ 43 h 254"/>
                  <a:gd name="T6" fmla="*/ 149 w 263"/>
                  <a:gd name="T7" fmla="*/ 42 h 254"/>
                  <a:gd name="T8" fmla="*/ 137 w 263"/>
                  <a:gd name="T9" fmla="*/ 37 h 254"/>
                  <a:gd name="T10" fmla="*/ 121 w 263"/>
                  <a:gd name="T11" fmla="*/ 32 h 254"/>
                  <a:gd name="T12" fmla="*/ 101 w 263"/>
                  <a:gd name="T13" fmla="*/ 25 h 254"/>
                  <a:gd name="T14" fmla="*/ 79 w 263"/>
                  <a:gd name="T15" fmla="*/ 18 h 254"/>
                  <a:gd name="T16" fmla="*/ 55 w 263"/>
                  <a:gd name="T17" fmla="*/ 11 h 254"/>
                  <a:gd name="T18" fmla="*/ 34 w 263"/>
                  <a:gd name="T19" fmla="*/ 5 h 254"/>
                  <a:gd name="T20" fmla="*/ 15 w 263"/>
                  <a:gd name="T21" fmla="*/ 0 h 254"/>
                  <a:gd name="T22" fmla="*/ 11 w 263"/>
                  <a:gd name="T23" fmla="*/ 0 h 254"/>
                  <a:gd name="T24" fmla="*/ 9 w 263"/>
                  <a:gd name="T25" fmla="*/ 0 h 254"/>
                  <a:gd name="T26" fmla="*/ 8 w 263"/>
                  <a:gd name="T27" fmla="*/ 1 h 254"/>
                  <a:gd name="T28" fmla="*/ 8 w 263"/>
                  <a:gd name="T29" fmla="*/ 3 h 254"/>
                  <a:gd name="T30" fmla="*/ 9 w 263"/>
                  <a:gd name="T31" fmla="*/ 6 h 254"/>
                  <a:gd name="T32" fmla="*/ 9 w 263"/>
                  <a:gd name="T33" fmla="*/ 9 h 254"/>
                  <a:gd name="T34" fmla="*/ 11 w 263"/>
                  <a:gd name="T35" fmla="*/ 10 h 254"/>
                  <a:gd name="T36" fmla="*/ 13 w 263"/>
                  <a:gd name="T37" fmla="*/ 12 h 254"/>
                  <a:gd name="T38" fmla="*/ 13 w 263"/>
                  <a:gd name="T39" fmla="*/ 12 h 254"/>
                  <a:gd name="T40" fmla="*/ 13 w 263"/>
                  <a:gd name="T41" fmla="*/ 13 h 254"/>
                  <a:gd name="T42" fmla="*/ 11 w 263"/>
                  <a:gd name="T43" fmla="*/ 13 h 254"/>
                  <a:gd name="T44" fmla="*/ 9 w 263"/>
                  <a:gd name="T45" fmla="*/ 13 h 254"/>
                  <a:gd name="T46" fmla="*/ 7 w 263"/>
                  <a:gd name="T47" fmla="*/ 14 h 254"/>
                  <a:gd name="T48" fmla="*/ 4 w 263"/>
                  <a:gd name="T49" fmla="*/ 16 h 254"/>
                  <a:gd name="T50" fmla="*/ 2 w 263"/>
                  <a:gd name="T51" fmla="*/ 18 h 254"/>
                  <a:gd name="T52" fmla="*/ 0 w 263"/>
                  <a:gd name="T53" fmla="*/ 21 h 254"/>
                  <a:gd name="T54" fmla="*/ 0 w 263"/>
                  <a:gd name="T55" fmla="*/ 35 h 254"/>
                  <a:gd name="T56" fmla="*/ 8 w 263"/>
                  <a:gd name="T57" fmla="*/ 55 h 254"/>
                  <a:gd name="T58" fmla="*/ 21 w 263"/>
                  <a:gd name="T59" fmla="*/ 82 h 254"/>
                  <a:gd name="T60" fmla="*/ 36 w 263"/>
                  <a:gd name="T61" fmla="*/ 111 h 254"/>
                  <a:gd name="T62" fmla="*/ 54 w 263"/>
                  <a:gd name="T63" fmla="*/ 140 h 254"/>
                  <a:gd name="T64" fmla="*/ 70 w 263"/>
                  <a:gd name="T65" fmla="*/ 168 h 254"/>
                  <a:gd name="T66" fmla="*/ 84 w 263"/>
                  <a:gd name="T67" fmla="*/ 190 h 254"/>
                  <a:gd name="T68" fmla="*/ 93 w 263"/>
                  <a:gd name="T69" fmla="*/ 206 h 254"/>
                  <a:gd name="T70" fmla="*/ 95 w 263"/>
                  <a:gd name="T71" fmla="*/ 207 h 254"/>
                  <a:gd name="T72" fmla="*/ 97 w 263"/>
                  <a:gd name="T73" fmla="*/ 207 h 254"/>
                  <a:gd name="T74" fmla="*/ 99 w 263"/>
                  <a:gd name="T75" fmla="*/ 207 h 254"/>
                  <a:gd name="T76" fmla="*/ 103 w 263"/>
                  <a:gd name="T77" fmla="*/ 207 h 254"/>
                  <a:gd name="T78" fmla="*/ 106 w 263"/>
                  <a:gd name="T79" fmla="*/ 207 h 254"/>
                  <a:gd name="T80" fmla="*/ 108 w 263"/>
                  <a:gd name="T81" fmla="*/ 207 h 254"/>
                  <a:gd name="T82" fmla="*/ 110 w 263"/>
                  <a:gd name="T83" fmla="*/ 207 h 254"/>
                  <a:gd name="T84" fmla="*/ 110 w 263"/>
                  <a:gd name="T85" fmla="*/ 207 h 254"/>
                  <a:gd name="T86" fmla="*/ 123 w 263"/>
                  <a:gd name="T87" fmla="*/ 206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3"/>
                  <a:gd name="T133" fmla="*/ 0 h 254"/>
                  <a:gd name="T134" fmla="*/ 263 w 263"/>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3" h="254">
                    <a:moveTo>
                      <a:pt x="123" y="206"/>
                    </a:moveTo>
                    <a:lnTo>
                      <a:pt x="262" y="253"/>
                    </a:lnTo>
                    <a:lnTo>
                      <a:pt x="153" y="43"/>
                    </a:lnTo>
                    <a:lnTo>
                      <a:pt x="149" y="42"/>
                    </a:lnTo>
                    <a:lnTo>
                      <a:pt x="137" y="37"/>
                    </a:lnTo>
                    <a:lnTo>
                      <a:pt x="121" y="32"/>
                    </a:lnTo>
                    <a:lnTo>
                      <a:pt x="101" y="25"/>
                    </a:lnTo>
                    <a:lnTo>
                      <a:pt x="79" y="18"/>
                    </a:lnTo>
                    <a:lnTo>
                      <a:pt x="55" y="11"/>
                    </a:lnTo>
                    <a:lnTo>
                      <a:pt x="34" y="5"/>
                    </a:lnTo>
                    <a:lnTo>
                      <a:pt x="15" y="0"/>
                    </a:lnTo>
                    <a:lnTo>
                      <a:pt x="11" y="0"/>
                    </a:lnTo>
                    <a:lnTo>
                      <a:pt x="9" y="0"/>
                    </a:lnTo>
                    <a:lnTo>
                      <a:pt x="8" y="1"/>
                    </a:lnTo>
                    <a:lnTo>
                      <a:pt x="8" y="3"/>
                    </a:lnTo>
                    <a:lnTo>
                      <a:pt x="9" y="6"/>
                    </a:lnTo>
                    <a:lnTo>
                      <a:pt x="9" y="9"/>
                    </a:lnTo>
                    <a:lnTo>
                      <a:pt x="11" y="10"/>
                    </a:lnTo>
                    <a:lnTo>
                      <a:pt x="13" y="12"/>
                    </a:lnTo>
                    <a:lnTo>
                      <a:pt x="13" y="13"/>
                    </a:lnTo>
                    <a:lnTo>
                      <a:pt x="11" y="13"/>
                    </a:lnTo>
                    <a:lnTo>
                      <a:pt x="9" y="13"/>
                    </a:lnTo>
                    <a:lnTo>
                      <a:pt x="7" y="14"/>
                    </a:lnTo>
                    <a:lnTo>
                      <a:pt x="4" y="16"/>
                    </a:lnTo>
                    <a:lnTo>
                      <a:pt x="2" y="18"/>
                    </a:lnTo>
                    <a:lnTo>
                      <a:pt x="0" y="21"/>
                    </a:lnTo>
                    <a:lnTo>
                      <a:pt x="0" y="35"/>
                    </a:lnTo>
                    <a:lnTo>
                      <a:pt x="8" y="55"/>
                    </a:lnTo>
                    <a:lnTo>
                      <a:pt x="21" y="82"/>
                    </a:lnTo>
                    <a:lnTo>
                      <a:pt x="36" y="111"/>
                    </a:lnTo>
                    <a:lnTo>
                      <a:pt x="54" y="140"/>
                    </a:lnTo>
                    <a:lnTo>
                      <a:pt x="70" y="168"/>
                    </a:lnTo>
                    <a:lnTo>
                      <a:pt x="84" y="190"/>
                    </a:lnTo>
                    <a:lnTo>
                      <a:pt x="93" y="206"/>
                    </a:lnTo>
                    <a:lnTo>
                      <a:pt x="95" y="207"/>
                    </a:lnTo>
                    <a:lnTo>
                      <a:pt x="97" y="207"/>
                    </a:lnTo>
                    <a:lnTo>
                      <a:pt x="99" y="207"/>
                    </a:lnTo>
                    <a:lnTo>
                      <a:pt x="103" y="207"/>
                    </a:lnTo>
                    <a:lnTo>
                      <a:pt x="106" y="207"/>
                    </a:lnTo>
                    <a:lnTo>
                      <a:pt x="108" y="207"/>
                    </a:lnTo>
                    <a:lnTo>
                      <a:pt x="110" y="207"/>
                    </a:lnTo>
                    <a:lnTo>
                      <a:pt x="123" y="206"/>
                    </a:lnTo>
                  </a:path>
                </a:pathLst>
              </a:custGeom>
              <a:solidFill>
                <a:srgbClr val="969696"/>
              </a:solidFill>
              <a:ln w="9525" cap="rnd">
                <a:noFill/>
                <a:round/>
              </a:ln>
            </p:spPr>
            <p:txBody>
              <a:bodyPr/>
              <a:lstStyle/>
              <a:p>
                <a:endParaRPr lang="zh-CN" altLang="en-US" sz="2000"/>
              </a:p>
            </p:txBody>
          </p:sp>
          <p:sp>
            <p:nvSpPr>
              <p:cNvPr id="35" name="Freeform 100"/>
              <p:cNvSpPr/>
              <p:nvPr/>
            </p:nvSpPr>
            <p:spPr bwMode="auto">
              <a:xfrm>
                <a:off x="4413" y="1596"/>
                <a:ext cx="124" cy="217"/>
              </a:xfrm>
              <a:custGeom>
                <a:avLst/>
                <a:gdLst>
                  <a:gd name="T0" fmla="*/ 123 w 124"/>
                  <a:gd name="T1" fmla="*/ 216 h 217"/>
                  <a:gd name="T2" fmla="*/ 112 w 124"/>
                  <a:gd name="T3" fmla="*/ 193 h 217"/>
                  <a:gd name="T4" fmla="*/ 10 w 124"/>
                  <a:gd name="T5" fmla="*/ 3 h 217"/>
                  <a:gd name="T6" fmla="*/ 0 w 124"/>
                  <a:gd name="T7" fmla="*/ 0 h 217"/>
                  <a:gd name="T8" fmla="*/ 111 w 124"/>
                  <a:gd name="T9" fmla="*/ 212 h 217"/>
                  <a:gd name="T10" fmla="*/ 123 w 124"/>
                  <a:gd name="T11" fmla="*/ 216 h 217"/>
                  <a:gd name="T12" fmla="*/ 0 60000 65536"/>
                  <a:gd name="T13" fmla="*/ 0 60000 65536"/>
                  <a:gd name="T14" fmla="*/ 0 60000 65536"/>
                  <a:gd name="T15" fmla="*/ 0 60000 65536"/>
                  <a:gd name="T16" fmla="*/ 0 60000 65536"/>
                  <a:gd name="T17" fmla="*/ 0 60000 65536"/>
                  <a:gd name="T18" fmla="*/ 0 w 124"/>
                  <a:gd name="T19" fmla="*/ 0 h 217"/>
                  <a:gd name="T20" fmla="*/ 124 w 124"/>
                  <a:gd name="T21" fmla="*/ 217 h 217"/>
                </a:gdLst>
                <a:ahLst/>
                <a:cxnLst>
                  <a:cxn ang="T12">
                    <a:pos x="T0" y="T1"/>
                  </a:cxn>
                  <a:cxn ang="T13">
                    <a:pos x="T2" y="T3"/>
                  </a:cxn>
                  <a:cxn ang="T14">
                    <a:pos x="T4" y="T5"/>
                  </a:cxn>
                  <a:cxn ang="T15">
                    <a:pos x="T6" y="T7"/>
                  </a:cxn>
                  <a:cxn ang="T16">
                    <a:pos x="T8" y="T9"/>
                  </a:cxn>
                  <a:cxn ang="T17">
                    <a:pos x="T10" y="T11"/>
                  </a:cxn>
                </a:cxnLst>
                <a:rect l="T18" t="T19" r="T20" b="T21"/>
                <a:pathLst>
                  <a:path w="124" h="217">
                    <a:moveTo>
                      <a:pt x="123" y="216"/>
                    </a:moveTo>
                    <a:lnTo>
                      <a:pt x="112" y="193"/>
                    </a:lnTo>
                    <a:lnTo>
                      <a:pt x="10" y="3"/>
                    </a:lnTo>
                    <a:lnTo>
                      <a:pt x="0" y="0"/>
                    </a:lnTo>
                    <a:lnTo>
                      <a:pt x="111" y="212"/>
                    </a:lnTo>
                    <a:lnTo>
                      <a:pt x="123" y="216"/>
                    </a:lnTo>
                  </a:path>
                </a:pathLst>
              </a:custGeom>
              <a:solidFill>
                <a:srgbClr val="969696"/>
              </a:solidFill>
              <a:ln w="9525" cap="rnd">
                <a:noFill/>
                <a:round/>
              </a:ln>
            </p:spPr>
            <p:txBody>
              <a:bodyPr/>
              <a:lstStyle/>
              <a:p>
                <a:endParaRPr lang="zh-CN" altLang="en-US" sz="2000"/>
              </a:p>
            </p:txBody>
          </p:sp>
          <p:sp>
            <p:nvSpPr>
              <p:cNvPr id="36" name="Freeform 101"/>
              <p:cNvSpPr/>
              <p:nvPr/>
            </p:nvSpPr>
            <p:spPr bwMode="auto">
              <a:xfrm>
                <a:off x="4372" y="1760"/>
                <a:ext cx="162" cy="51"/>
              </a:xfrm>
              <a:custGeom>
                <a:avLst/>
                <a:gdLst>
                  <a:gd name="T0" fmla="*/ 1 w 162"/>
                  <a:gd name="T1" fmla="*/ 10 h 51"/>
                  <a:gd name="T2" fmla="*/ 143 w 162"/>
                  <a:gd name="T3" fmla="*/ 46 h 51"/>
                  <a:gd name="T4" fmla="*/ 161 w 162"/>
                  <a:gd name="T5" fmla="*/ 50 h 51"/>
                  <a:gd name="T6" fmla="*/ 159 w 162"/>
                  <a:gd name="T7" fmla="*/ 45 h 51"/>
                  <a:gd name="T8" fmla="*/ 0 w 162"/>
                  <a:gd name="T9" fmla="*/ 0 h 51"/>
                  <a:gd name="T10" fmla="*/ 0 w 162"/>
                  <a:gd name="T11" fmla="*/ 0 h 51"/>
                  <a:gd name="T12" fmla="*/ 0 w 162"/>
                  <a:gd name="T13" fmla="*/ 1 h 51"/>
                  <a:gd name="T14" fmla="*/ 0 w 162"/>
                  <a:gd name="T15" fmla="*/ 4 h 51"/>
                  <a:gd name="T16" fmla="*/ 0 w 162"/>
                  <a:gd name="T17" fmla="*/ 6 h 51"/>
                  <a:gd name="T18" fmla="*/ 0 w 162"/>
                  <a:gd name="T19" fmla="*/ 8 h 51"/>
                  <a:gd name="T20" fmla="*/ 0 w 162"/>
                  <a:gd name="T21" fmla="*/ 9 h 51"/>
                  <a:gd name="T22" fmla="*/ 0 w 162"/>
                  <a:gd name="T23" fmla="*/ 10 h 51"/>
                  <a:gd name="T24" fmla="*/ 1 w 162"/>
                  <a:gd name="T25" fmla="*/ 10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2"/>
                  <a:gd name="T40" fmla="*/ 0 h 51"/>
                  <a:gd name="T41" fmla="*/ 162 w 162"/>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2" h="51">
                    <a:moveTo>
                      <a:pt x="1" y="10"/>
                    </a:moveTo>
                    <a:lnTo>
                      <a:pt x="143" y="46"/>
                    </a:lnTo>
                    <a:lnTo>
                      <a:pt x="161" y="50"/>
                    </a:lnTo>
                    <a:lnTo>
                      <a:pt x="159" y="45"/>
                    </a:lnTo>
                    <a:lnTo>
                      <a:pt x="0" y="0"/>
                    </a:lnTo>
                    <a:lnTo>
                      <a:pt x="0" y="1"/>
                    </a:lnTo>
                    <a:lnTo>
                      <a:pt x="0" y="4"/>
                    </a:lnTo>
                    <a:lnTo>
                      <a:pt x="0" y="6"/>
                    </a:lnTo>
                    <a:lnTo>
                      <a:pt x="0" y="8"/>
                    </a:lnTo>
                    <a:lnTo>
                      <a:pt x="0" y="9"/>
                    </a:lnTo>
                    <a:lnTo>
                      <a:pt x="0" y="10"/>
                    </a:lnTo>
                    <a:lnTo>
                      <a:pt x="1" y="10"/>
                    </a:lnTo>
                  </a:path>
                </a:pathLst>
              </a:custGeom>
              <a:solidFill>
                <a:srgbClr val="969696"/>
              </a:solidFill>
              <a:ln w="9525" cap="rnd">
                <a:noFill/>
                <a:round/>
              </a:ln>
            </p:spPr>
            <p:txBody>
              <a:bodyPr/>
              <a:lstStyle/>
              <a:p>
                <a:endParaRPr lang="zh-CN" altLang="en-US" sz="2000"/>
              </a:p>
            </p:txBody>
          </p:sp>
          <p:sp>
            <p:nvSpPr>
              <p:cNvPr id="37" name="Freeform 102"/>
              <p:cNvSpPr/>
              <p:nvPr/>
            </p:nvSpPr>
            <p:spPr bwMode="auto">
              <a:xfrm>
                <a:off x="4266" y="1557"/>
                <a:ext cx="262" cy="249"/>
              </a:xfrm>
              <a:custGeom>
                <a:avLst/>
                <a:gdLst>
                  <a:gd name="T0" fmla="*/ 110 w 262"/>
                  <a:gd name="T1" fmla="*/ 209 h 249"/>
                  <a:gd name="T2" fmla="*/ 261 w 262"/>
                  <a:gd name="T3" fmla="*/ 248 h 249"/>
                  <a:gd name="T4" fmla="*/ 257 w 262"/>
                  <a:gd name="T5" fmla="*/ 238 h 249"/>
                  <a:gd name="T6" fmla="*/ 252 w 262"/>
                  <a:gd name="T7" fmla="*/ 228 h 249"/>
                  <a:gd name="T8" fmla="*/ 155 w 262"/>
                  <a:gd name="T9" fmla="*/ 45 h 249"/>
                  <a:gd name="T10" fmla="*/ 150 w 262"/>
                  <a:gd name="T11" fmla="*/ 44 h 249"/>
                  <a:gd name="T12" fmla="*/ 137 w 262"/>
                  <a:gd name="T13" fmla="*/ 38 h 249"/>
                  <a:gd name="T14" fmla="*/ 118 w 262"/>
                  <a:gd name="T15" fmla="*/ 32 h 249"/>
                  <a:gd name="T16" fmla="*/ 95 w 262"/>
                  <a:gd name="T17" fmla="*/ 24 h 249"/>
                  <a:gd name="T18" fmla="*/ 70 w 262"/>
                  <a:gd name="T19" fmla="*/ 16 h 249"/>
                  <a:gd name="T20" fmla="*/ 46 w 262"/>
                  <a:gd name="T21" fmla="*/ 9 h 249"/>
                  <a:gd name="T22" fmla="*/ 25 w 262"/>
                  <a:gd name="T23" fmla="*/ 2 h 249"/>
                  <a:gd name="T24" fmla="*/ 8 w 262"/>
                  <a:gd name="T25" fmla="*/ 0 h 249"/>
                  <a:gd name="T26" fmla="*/ 8 w 262"/>
                  <a:gd name="T27" fmla="*/ 0 h 249"/>
                  <a:gd name="T28" fmla="*/ 9 w 262"/>
                  <a:gd name="T29" fmla="*/ 2 h 249"/>
                  <a:gd name="T30" fmla="*/ 12 w 262"/>
                  <a:gd name="T31" fmla="*/ 5 h 249"/>
                  <a:gd name="T32" fmla="*/ 17 w 262"/>
                  <a:gd name="T33" fmla="*/ 9 h 249"/>
                  <a:gd name="T34" fmla="*/ 21 w 262"/>
                  <a:gd name="T35" fmla="*/ 11 h 249"/>
                  <a:gd name="T36" fmla="*/ 24 w 262"/>
                  <a:gd name="T37" fmla="*/ 14 h 249"/>
                  <a:gd name="T38" fmla="*/ 26 w 262"/>
                  <a:gd name="T39" fmla="*/ 15 h 249"/>
                  <a:gd name="T40" fmla="*/ 26 w 262"/>
                  <a:gd name="T41" fmla="*/ 14 h 249"/>
                  <a:gd name="T42" fmla="*/ 23 w 262"/>
                  <a:gd name="T43" fmla="*/ 12 h 249"/>
                  <a:gd name="T44" fmla="*/ 20 w 262"/>
                  <a:gd name="T45" fmla="*/ 12 h 249"/>
                  <a:gd name="T46" fmla="*/ 17 w 262"/>
                  <a:gd name="T47" fmla="*/ 11 h 249"/>
                  <a:gd name="T48" fmla="*/ 13 w 262"/>
                  <a:gd name="T49" fmla="*/ 12 h 249"/>
                  <a:gd name="T50" fmla="*/ 8 w 262"/>
                  <a:gd name="T51" fmla="*/ 12 h 249"/>
                  <a:gd name="T52" fmla="*/ 5 w 262"/>
                  <a:gd name="T53" fmla="*/ 13 h 249"/>
                  <a:gd name="T54" fmla="*/ 1 w 262"/>
                  <a:gd name="T55" fmla="*/ 14 h 249"/>
                  <a:gd name="T56" fmla="*/ 0 w 262"/>
                  <a:gd name="T57" fmla="*/ 16 h 249"/>
                  <a:gd name="T58" fmla="*/ 1 w 262"/>
                  <a:gd name="T59" fmla="*/ 31 h 249"/>
                  <a:gd name="T60" fmla="*/ 8 w 262"/>
                  <a:gd name="T61" fmla="*/ 54 h 249"/>
                  <a:gd name="T62" fmla="*/ 20 w 262"/>
                  <a:gd name="T63" fmla="*/ 79 h 249"/>
                  <a:gd name="T64" fmla="*/ 35 w 262"/>
                  <a:gd name="T65" fmla="*/ 107 h 249"/>
                  <a:gd name="T66" fmla="*/ 51 w 262"/>
                  <a:gd name="T67" fmla="*/ 134 h 249"/>
                  <a:gd name="T68" fmla="*/ 66 w 262"/>
                  <a:gd name="T69" fmla="*/ 160 h 249"/>
                  <a:gd name="T70" fmla="*/ 79 w 262"/>
                  <a:gd name="T71" fmla="*/ 182 h 249"/>
                  <a:gd name="T72" fmla="*/ 89 w 262"/>
                  <a:gd name="T73" fmla="*/ 197 h 249"/>
                  <a:gd name="T74" fmla="*/ 91 w 262"/>
                  <a:gd name="T75" fmla="*/ 199 h 249"/>
                  <a:gd name="T76" fmla="*/ 95 w 262"/>
                  <a:gd name="T77" fmla="*/ 200 h 249"/>
                  <a:gd name="T78" fmla="*/ 97 w 262"/>
                  <a:gd name="T79" fmla="*/ 200 h 249"/>
                  <a:gd name="T80" fmla="*/ 101 w 262"/>
                  <a:gd name="T81" fmla="*/ 200 h 249"/>
                  <a:gd name="T82" fmla="*/ 104 w 262"/>
                  <a:gd name="T83" fmla="*/ 200 h 249"/>
                  <a:gd name="T84" fmla="*/ 107 w 262"/>
                  <a:gd name="T85" fmla="*/ 200 h 249"/>
                  <a:gd name="T86" fmla="*/ 110 w 262"/>
                  <a:gd name="T87" fmla="*/ 200 h 249"/>
                  <a:gd name="T88" fmla="*/ 111 w 262"/>
                  <a:gd name="T89" fmla="*/ 199 h 249"/>
                  <a:gd name="T90" fmla="*/ 110 w 262"/>
                  <a:gd name="T91" fmla="*/ 209 h 2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62"/>
                  <a:gd name="T139" fmla="*/ 0 h 249"/>
                  <a:gd name="T140" fmla="*/ 262 w 262"/>
                  <a:gd name="T141" fmla="*/ 249 h 2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62" h="249">
                    <a:moveTo>
                      <a:pt x="110" y="209"/>
                    </a:moveTo>
                    <a:lnTo>
                      <a:pt x="261" y="248"/>
                    </a:lnTo>
                    <a:lnTo>
                      <a:pt x="257" y="238"/>
                    </a:lnTo>
                    <a:lnTo>
                      <a:pt x="252" y="228"/>
                    </a:lnTo>
                    <a:lnTo>
                      <a:pt x="155" y="45"/>
                    </a:lnTo>
                    <a:lnTo>
                      <a:pt x="150" y="44"/>
                    </a:lnTo>
                    <a:lnTo>
                      <a:pt x="137" y="38"/>
                    </a:lnTo>
                    <a:lnTo>
                      <a:pt x="118" y="32"/>
                    </a:lnTo>
                    <a:lnTo>
                      <a:pt x="95" y="24"/>
                    </a:lnTo>
                    <a:lnTo>
                      <a:pt x="70" y="16"/>
                    </a:lnTo>
                    <a:lnTo>
                      <a:pt x="46" y="9"/>
                    </a:lnTo>
                    <a:lnTo>
                      <a:pt x="25" y="2"/>
                    </a:lnTo>
                    <a:lnTo>
                      <a:pt x="8" y="0"/>
                    </a:lnTo>
                    <a:lnTo>
                      <a:pt x="9" y="2"/>
                    </a:lnTo>
                    <a:lnTo>
                      <a:pt x="12" y="5"/>
                    </a:lnTo>
                    <a:lnTo>
                      <a:pt x="17" y="9"/>
                    </a:lnTo>
                    <a:lnTo>
                      <a:pt x="21" y="11"/>
                    </a:lnTo>
                    <a:lnTo>
                      <a:pt x="24" y="14"/>
                    </a:lnTo>
                    <a:lnTo>
                      <a:pt x="26" y="15"/>
                    </a:lnTo>
                    <a:lnTo>
                      <a:pt x="26" y="14"/>
                    </a:lnTo>
                    <a:lnTo>
                      <a:pt x="23" y="12"/>
                    </a:lnTo>
                    <a:lnTo>
                      <a:pt x="20" y="12"/>
                    </a:lnTo>
                    <a:lnTo>
                      <a:pt x="17" y="11"/>
                    </a:lnTo>
                    <a:lnTo>
                      <a:pt x="13" y="12"/>
                    </a:lnTo>
                    <a:lnTo>
                      <a:pt x="8" y="12"/>
                    </a:lnTo>
                    <a:lnTo>
                      <a:pt x="5" y="13"/>
                    </a:lnTo>
                    <a:lnTo>
                      <a:pt x="1" y="14"/>
                    </a:lnTo>
                    <a:lnTo>
                      <a:pt x="0" y="16"/>
                    </a:lnTo>
                    <a:lnTo>
                      <a:pt x="1" y="31"/>
                    </a:lnTo>
                    <a:lnTo>
                      <a:pt x="8" y="54"/>
                    </a:lnTo>
                    <a:lnTo>
                      <a:pt x="20" y="79"/>
                    </a:lnTo>
                    <a:lnTo>
                      <a:pt x="35" y="107"/>
                    </a:lnTo>
                    <a:lnTo>
                      <a:pt x="51" y="134"/>
                    </a:lnTo>
                    <a:lnTo>
                      <a:pt x="66" y="160"/>
                    </a:lnTo>
                    <a:lnTo>
                      <a:pt x="79" y="182"/>
                    </a:lnTo>
                    <a:lnTo>
                      <a:pt x="89" y="197"/>
                    </a:lnTo>
                    <a:lnTo>
                      <a:pt x="91" y="199"/>
                    </a:lnTo>
                    <a:lnTo>
                      <a:pt x="95" y="200"/>
                    </a:lnTo>
                    <a:lnTo>
                      <a:pt x="97" y="200"/>
                    </a:lnTo>
                    <a:lnTo>
                      <a:pt x="101" y="200"/>
                    </a:lnTo>
                    <a:lnTo>
                      <a:pt x="104" y="200"/>
                    </a:lnTo>
                    <a:lnTo>
                      <a:pt x="107" y="200"/>
                    </a:lnTo>
                    <a:lnTo>
                      <a:pt x="110" y="200"/>
                    </a:lnTo>
                    <a:lnTo>
                      <a:pt x="111" y="199"/>
                    </a:lnTo>
                    <a:lnTo>
                      <a:pt x="110" y="209"/>
                    </a:lnTo>
                  </a:path>
                </a:pathLst>
              </a:custGeom>
              <a:solidFill>
                <a:srgbClr val="EAEAEA"/>
              </a:solidFill>
              <a:ln w="9525" cap="rnd">
                <a:noFill/>
                <a:round/>
              </a:ln>
            </p:spPr>
            <p:txBody>
              <a:bodyPr/>
              <a:lstStyle/>
              <a:p>
                <a:endParaRPr lang="zh-CN" altLang="en-US" sz="2000"/>
              </a:p>
            </p:txBody>
          </p:sp>
          <p:sp>
            <p:nvSpPr>
              <p:cNvPr id="38" name="Freeform 103"/>
              <p:cNvSpPr/>
              <p:nvPr/>
            </p:nvSpPr>
            <p:spPr bwMode="auto">
              <a:xfrm>
                <a:off x="4298" y="1599"/>
                <a:ext cx="127" cy="46"/>
              </a:xfrm>
              <a:custGeom>
                <a:avLst/>
                <a:gdLst>
                  <a:gd name="T0" fmla="*/ 126 w 127"/>
                  <a:gd name="T1" fmla="*/ 45 h 46"/>
                  <a:gd name="T2" fmla="*/ 119 w 127"/>
                  <a:gd name="T3" fmla="*/ 33 h 46"/>
                  <a:gd name="T4" fmla="*/ 0 w 127"/>
                  <a:gd name="T5" fmla="*/ 0 h 46"/>
                  <a:gd name="T6" fmla="*/ 6 w 127"/>
                  <a:gd name="T7" fmla="*/ 11 h 46"/>
                  <a:gd name="T8" fmla="*/ 126 w 127"/>
                  <a:gd name="T9" fmla="*/ 45 h 46"/>
                  <a:gd name="T10" fmla="*/ 0 60000 65536"/>
                  <a:gd name="T11" fmla="*/ 0 60000 65536"/>
                  <a:gd name="T12" fmla="*/ 0 60000 65536"/>
                  <a:gd name="T13" fmla="*/ 0 60000 65536"/>
                  <a:gd name="T14" fmla="*/ 0 60000 65536"/>
                  <a:gd name="T15" fmla="*/ 0 w 127"/>
                  <a:gd name="T16" fmla="*/ 0 h 46"/>
                  <a:gd name="T17" fmla="*/ 127 w 127"/>
                  <a:gd name="T18" fmla="*/ 46 h 46"/>
                </a:gdLst>
                <a:ahLst/>
                <a:cxnLst>
                  <a:cxn ang="T10">
                    <a:pos x="T0" y="T1"/>
                  </a:cxn>
                  <a:cxn ang="T11">
                    <a:pos x="T2" y="T3"/>
                  </a:cxn>
                  <a:cxn ang="T12">
                    <a:pos x="T4" y="T5"/>
                  </a:cxn>
                  <a:cxn ang="T13">
                    <a:pos x="T6" y="T7"/>
                  </a:cxn>
                  <a:cxn ang="T14">
                    <a:pos x="T8" y="T9"/>
                  </a:cxn>
                </a:cxnLst>
                <a:rect l="T15" t="T16" r="T17" b="T18"/>
                <a:pathLst>
                  <a:path w="127" h="46">
                    <a:moveTo>
                      <a:pt x="126" y="45"/>
                    </a:moveTo>
                    <a:lnTo>
                      <a:pt x="119" y="33"/>
                    </a:lnTo>
                    <a:lnTo>
                      <a:pt x="0" y="0"/>
                    </a:lnTo>
                    <a:lnTo>
                      <a:pt x="6" y="11"/>
                    </a:lnTo>
                    <a:lnTo>
                      <a:pt x="126" y="45"/>
                    </a:lnTo>
                  </a:path>
                </a:pathLst>
              </a:custGeom>
              <a:solidFill>
                <a:srgbClr val="969696"/>
              </a:solidFill>
              <a:ln w="9525" cap="rnd">
                <a:noFill/>
                <a:round/>
              </a:ln>
            </p:spPr>
            <p:txBody>
              <a:bodyPr/>
              <a:lstStyle/>
              <a:p>
                <a:endParaRPr lang="zh-CN" altLang="en-US" sz="2000"/>
              </a:p>
            </p:txBody>
          </p:sp>
          <p:sp>
            <p:nvSpPr>
              <p:cNvPr id="39" name="Freeform 104"/>
              <p:cNvSpPr/>
              <p:nvPr/>
            </p:nvSpPr>
            <p:spPr bwMode="auto">
              <a:xfrm>
                <a:off x="4312" y="1630"/>
                <a:ext cx="127" cy="46"/>
              </a:xfrm>
              <a:custGeom>
                <a:avLst/>
                <a:gdLst>
                  <a:gd name="T0" fmla="*/ 126 w 127"/>
                  <a:gd name="T1" fmla="*/ 45 h 46"/>
                  <a:gd name="T2" fmla="*/ 119 w 127"/>
                  <a:gd name="T3" fmla="*/ 33 h 46"/>
                  <a:gd name="T4" fmla="*/ 0 w 127"/>
                  <a:gd name="T5" fmla="*/ 0 h 46"/>
                  <a:gd name="T6" fmla="*/ 5 w 127"/>
                  <a:gd name="T7" fmla="*/ 11 h 46"/>
                  <a:gd name="T8" fmla="*/ 126 w 127"/>
                  <a:gd name="T9" fmla="*/ 45 h 46"/>
                  <a:gd name="T10" fmla="*/ 0 60000 65536"/>
                  <a:gd name="T11" fmla="*/ 0 60000 65536"/>
                  <a:gd name="T12" fmla="*/ 0 60000 65536"/>
                  <a:gd name="T13" fmla="*/ 0 60000 65536"/>
                  <a:gd name="T14" fmla="*/ 0 60000 65536"/>
                  <a:gd name="T15" fmla="*/ 0 w 127"/>
                  <a:gd name="T16" fmla="*/ 0 h 46"/>
                  <a:gd name="T17" fmla="*/ 127 w 127"/>
                  <a:gd name="T18" fmla="*/ 46 h 46"/>
                </a:gdLst>
                <a:ahLst/>
                <a:cxnLst>
                  <a:cxn ang="T10">
                    <a:pos x="T0" y="T1"/>
                  </a:cxn>
                  <a:cxn ang="T11">
                    <a:pos x="T2" y="T3"/>
                  </a:cxn>
                  <a:cxn ang="T12">
                    <a:pos x="T4" y="T5"/>
                  </a:cxn>
                  <a:cxn ang="T13">
                    <a:pos x="T6" y="T7"/>
                  </a:cxn>
                  <a:cxn ang="T14">
                    <a:pos x="T8" y="T9"/>
                  </a:cxn>
                </a:cxnLst>
                <a:rect l="T15" t="T16" r="T17" b="T18"/>
                <a:pathLst>
                  <a:path w="127" h="46">
                    <a:moveTo>
                      <a:pt x="126" y="45"/>
                    </a:moveTo>
                    <a:lnTo>
                      <a:pt x="119" y="33"/>
                    </a:lnTo>
                    <a:lnTo>
                      <a:pt x="0" y="0"/>
                    </a:lnTo>
                    <a:lnTo>
                      <a:pt x="5" y="11"/>
                    </a:lnTo>
                    <a:lnTo>
                      <a:pt x="126" y="45"/>
                    </a:lnTo>
                  </a:path>
                </a:pathLst>
              </a:custGeom>
              <a:solidFill>
                <a:srgbClr val="969696"/>
              </a:solidFill>
              <a:ln w="9525" cap="rnd">
                <a:noFill/>
                <a:round/>
              </a:ln>
            </p:spPr>
            <p:txBody>
              <a:bodyPr/>
              <a:lstStyle/>
              <a:p>
                <a:endParaRPr lang="zh-CN" altLang="en-US" sz="2000"/>
              </a:p>
            </p:txBody>
          </p:sp>
          <p:sp>
            <p:nvSpPr>
              <p:cNvPr id="40" name="Freeform 105"/>
              <p:cNvSpPr/>
              <p:nvPr/>
            </p:nvSpPr>
            <p:spPr bwMode="auto">
              <a:xfrm>
                <a:off x="4329" y="1662"/>
                <a:ext cx="127" cy="45"/>
              </a:xfrm>
              <a:custGeom>
                <a:avLst/>
                <a:gdLst>
                  <a:gd name="T0" fmla="*/ 126 w 127"/>
                  <a:gd name="T1" fmla="*/ 44 h 45"/>
                  <a:gd name="T2" fmla="*/ 120 w 127"/>
                  <a:gd name="T3" fmla="*/ 32 h 45"/>
                  <a:gd name="T4" fmla="*/ 0 w 127"/>
                  <a:gd name="T5" fmla="*/ 0 h 45"/>
                  <a:gd name="T6" fmla="*/ 6 w 127"/>
                  <a:gd name="T7" fmla="*/ 11 h 45"/>
                  <a:gd name="T8" fmla="*/ 126 w 127"/>
                  <a:gd name="T9" fmla="*/ 44 h 45"/>
                  <a:gd name="T10" fmla="*/ 0 60000 65536"/>
                  <a:gd name="T11" fmla="*/ 0 60000 65536"/>
                  <a:gd name="T12" fmla="*/ 0 60000 65536"/>
                  <a:gd name="T13" fmla="*/ 0 60000 65536"/>
                  <a:gd name="T14" fmla="*/ 0 60000 65536"/>
                  <a:gd name="T15" fmla="*/ 0 w 127"/>
                  <a:gd name="T16" fmla="*/ 0 h 45"/>
                  <a:gd name="T17" fmla="*/ 127 w 127"/>
                  <a:gd name="T18" fmla="*/ 45 h 45"/>
                </a:gdLst>
                <a:ahLst/>
                <a:cxnLst>
                  <a:cxn ang="T10">
                    <a:pos x="T0" y="T1"/>
                  </a:cxn>
                  <a:cxn ang="T11">
                    <a:pos x="T2" y="T3"/>
                  </a:cxn>
                  <a:cxn ang="T12">
                    <a:pos x="T4" y="T5"/>
                  </a:cxn>
                  <a:cxn ang="T13">
                    <a:pos x="T6" y="T7"/>
                  </a:cxn>
                  <a:cxn ang="T14">
                    <a:pos x="T8" y="T9"/>
                  </a:cxn>
                </a:cxnLst>
                <a:rect l="T15" t="T16" r="T17" b="T18"/>
                <a:pathLst>
                  <a:path w="127" h="45">
                    <a:moveTo>
                      <a:pt x="126" y="44"/>
                    </a:moveTo>
                    <a:lnTo>
                      <a:pt x="120" y="32"/>
                    </a:lnTo>
                    <a:lnTo>
                      <a:pt x="0" y="0"/>
                    </a:lnTo>
                    <a:lnTo>
                      <a:pt x="6" y="11"/>
                    </a:lnTo>
                    <a:lnTo>
                      <a:pt x="126" y="44"/>
                    </a:lnTo>
                  </a:path>
                </a:pathLst>
              </a:custGeom>
              <a:solidFill>
                <a:srgbClr val="969696"/>
              </a:solidFill>
              <a:ln w="9525" cap="rnd">
                <a:noFill/>
                <a:round/>
              </a:ln>
            </p:spPr>
            <p:txBody>
              <a:bodyPr/>
              <a:lstStyle/>
              <a:p>
                <a:endParaRPr lang="zh-CN" altLang="en-US" sz="2000"/>
              </a:p>
            </p:txBody>
          </p:sp>
          <p:sp>
            <p:nvSpPr>
              <p:cNvPr id="41" name="Freeform 106"/>
              <p:cNvSpPr/>
              <p:nvPr/>
            </p:nvSpPr>
            <p:spPr bwMode="auto">
              <a:xfrm>
                <a:off x="4347" y="1695"/>
                <a:ext cx="127" cy="45"/>
              </a:xfrm>
              <a:custGeom>
                <a:avLst/>
                <a:gdLst>
                  <a:gd name="T0" fmla="*/ 126 w 127"/>
                  <a:gd name="T1" fmla="*/ 44 h 45"/>
                  <a:gd name="T2" fmla="*/ 120 w 127"/>
                  <a:gd name="T3" fmla="*/ 32 h 45"/>
                  <a:gd name="T4" fmla="*/ 0 w 127"/>
                  <a:gd name="T5" fmla="*/ 0 h 45"/>
                  <a:gd name="T6" fmla="*/ 6 w 127"/>
                  <a:gd name="T7" fmla="*/ 11 h 45"/>
                  <a:gd name="T8" fmla="*/ 126 w 127"/>
                  <a:gd name="T9" fmla="*/ 44 h 45"/>
                  <a:gd name="T10" fmla="*/ 0 60000 65536"/>
                  <a:gd name="T11" fmla="*/ 0 60000 65536"/>
                  <a:gd name="T12" fmla="*/ 0 60000 65536"/>
                  <a:gd name="T13" fmla="*/ 0 60000 65536"/>
                  <a:gd name="T14" fmla="*/ 0 60000 65536"/>
                  <a:gd name="T15" fmla="*/ 0 w 127"/>
                  <a:gd name="T16" fmla="*/ 0 h 45"/>
                  <a:gd name="T17" fmla="*/ 127 w 127"/>
                  <a:gd name="T18" fmla="*/ 45 h 45"/>
                </a:gdLst>
                <a:ahLst/>
                <a:cxnLst>
                  <a:cxn ang="T10">
                    <a:pos x="T0" y="T1"/>
                  </a:cxn>
                  <a:cxn ang="T11">
                    <a:pos x="T2" y="T3"/>
                  </a:cxn>
                  <a:cxn ang="T12">
                    <a:pos x="T4" y="T5"/>
                  </a:cxn>
                  <a:cxn ang="T13">
                    <a:pos x="T6" y="T7"/>
                  </a:cxn>
                  <a:cxn ang="T14">
                    <a:pos x="T8" y="T9"/>
                  </a:cxn>
                </a:cxnLst>
                <a:rect l="T15" t="T16" r="T17" b="T18"/>
                <a:pathLst>
                  <a:path w="127" h="45">
                    <a:moveTo>
                      <a:pt x="126" y="44"/>
                    </a:moveTo>
                    <a:lnTo>
                      <a:pt x="120" y="32"/>
                    </a:lnTo>
                    <a:lnTo>
                      <a:pt x="0" y="0"/>
                    </a:lnTo>
                    <a:lnTo>
                      <a:pt x="6" y="11"/>
                    </a:lnTo>
                    <a:lnTo>
                      <a:pt x="126" y="44"/>
                    </a:lnTo>
                  </a:path>
                </a:pathLst>
              </a:custGeom>
              <a:solidFill>
                <a:srgbClr val="969696"/>
              </a:solidFill>
              <a:ln w="9525" cap="rnd">
                <a:noFill/>
                <a:round/>
              </a:ln>
            </p:spPr>
            <p:txBody>
              <a:bodyPr/>
              <a:lstStyle/>
              <a:p>
                <a:endParaRPr lang="zh-CN" altLang="en-US" sz="2000"/>
              </a:p>
            </p:txBody>
          </p:sp>
          <p:sp>
            <p:nvSpPr>
              <p:cNvPr id="42" name="Freeform 107"/>
              <p:cNvSpPr/>
              <p:nvPr/>
            </p:nvSpPr>
            <p:spPr bwMode="auto">
              <a:xfrm>
                <a:off x="4366" y="1728"/>
                <a:ext cx="127" cy="45"/>
              </a:xfrm>
              <a:custGeom>
                <a:avLst/>
                <a:gdLst>
                  <a:gd name="T0" fmla="*/ 126 w 127"/>
                  <a:gd name="T1" fmla="*/ 44 h 45"/>
                  <a:gd name="T2" fmla="*/ 120 w 127"/>
                  <a:gd name="T3" fmla="*/ 32 h 45"/>
                  <a:gd name="T4" fmla="*/ 0 w 127"/>
                  <a:gd name="T5" fmla="*/ 0 h 45"/>
                  <a:gd name="T6" fmla="*/ 6 w 127"/>
                  <a:gd name="T7" fmla="*/ 11 h 45"/>
                  <a:gd name="T8" fmla="*/ 126 w 127"/>
                  <a:gd name="T9" fmla="*/ 44 h 45"/>
                  <a:gd name="T10" fmla="*/ 0 60000 65536"/>
                  <a:gd name="T11" fmla="*/ 0 60000 65536"/>
                  <a:gd name="T12" fmla="*/ 0 60000 65536"/>
                  <a:gd name="T13" fmla="*/ 0 60000 65536"/>
                  <a:gd name="T14" fmla="*/ 0 60000 65536"/>
                  <a:gd name="T15" fmla="*/ 0 w 127"/>
                  <a:gd name="T16" fmla="*/ 0 h 45"/>
                  <a:gd name="T17" fmla="*/ 127 w 127"/>
                  <a:gd name="T18" fmla="*/ 45 h 45"/>
                </a:gdLst>
                <a:ahLst/>
                <a:cxnLst>
                  <a:cxn ang="T10">
                    <a:pos x="T0" y="T1"/>
                  </a:cxn>
                  <a:cxn ang="T11">
                    <a:pos x="T2" y="T3"/>
                  </a:cxn>
                  <a:cxn ang="T12">
                    <a:pos x="T4" y="T5"/>
                  </a:cxn>
                  <a:cxn ang="T13">
                    <a:pos x="T6" y="T7"/>
                  </a:cxn>
                  <a:cxn ang="T14">
                    <a:pos x="T8" y="T9"/>
                  </a:cxn>
                </a:cxnLst>
                <a:rect l="T15" t="T16" r="T17" b="T18"/>
                <a:pathLst>
                  <a:path w="127" h="45">
                    <a:moveTo>
                      <a:pt x="126" y="44"/>
                    </a:moveTo>
                    <a:lnTo>
                      <a:pt x="120" y="32"/>
                    </a:lnTo>
                    <a:lnTo>
                      <a:pt x="0" y="0"/>
                    </a:lnTo>
                    <a:lnTo>
                      <a:pt x="6" y="11"/>
                    </a:lnTo>
                    <a:lnTo>
                      <a:pt x="126" y="44"/>
                    </a:lnTo>
                  </a:path>
                </a:pathLst>
              </a:custGeom>
              <a:solidFill>
                <a:srgbClr val="969696"/>
              </a:solidFill>
              <a:ln w="9525" cap="rnd">
                <a:noFill/>
                <a:round/>
              </a:ln>
            </p:spPr>
            <p:txBody>
              <a:bodyPr/>
              <a:lstStyle/>
              <a:p>
                <a:endParaRPr lang="zh-CN" altLang="en-US" sz="2000"/>
              </a:p>
            </p:txBody>
          </p:sp>
        </p:grpSp>
        <p:grpSp>
          <p:nvGrpSpPr>
            <p:cNvPr id="15" name="Group 127"/>
            <p:cNvGrpSpPr/>
            <p:nvPr/>
          </p:nvGrpSpPr>
          <p:grpSpPr bwMode="auto">
            <a:xfrm>
              <a:off x="4146" y="1839"/>
              <a:ext cx="394" cy="207"/>
              <a:chOff x="4146" y="1839"/>
              <a:chExt cx="394" cy="207"/>
            </a:xfrm>
          </p:grpSpPr>
          <p:sp>
            <p:nvSpPr>
              <p:cNvPr id="16" name="Freeform 109"/>
              <p:cNvSpPr/>
              <p:nvPr/>
            </p:nvSpPr>
            <p:spPr bwMode="auto">
              <a:xfrm>
                <a:off x="4146" y="1874"/>
                <a:ext cx="373" cy="172"/>
              </a:xfrm>
              <a:custGeom>
                <a:avLst/>
                <a:gdLst>
                  <a:gd name="T0" fmla="*/ 372 w 373"/>
                  <a:gd name="T1" fmla="*/ 118 h 172"/>
                  <a:gd name="T2" fmla="*/ 169 w 373"/>
                  <a:gd name="T3" fmla="*/ 0 h 172"/>
                  <a:gd name="T4" fmla="*/ 0 w 373"/>
                  <a:gd name="T5" fmla="*/ 47 h 172"/>
                  <a:gd name="T6" fmla="*/ 208 w 373"/>
                  <a:gd name="T7" fmla="*/ 171 h 172"/>
                  <a:gd name="T8" fmla="*/ 372 w 373"/>
                  <a:gd name="T9" fmla="*/ 118 h 172"/>
                  <a:gd name="T10" fmla="*/ 0 60000 65536"/>
                  <a:gd name="T11" fmla="*/ 0 60000 65536"/>
                  <a:gd name="T12" fmla="*/ 0 60000 65536"/>
                  <a:gd name="T13" fmla="*/ 0 60000 65536"/>
                  <a:gd name="T14" fmla="*/ 0 60000 65536"/>
                  <a:gd name="T15" fmla="*/ 0 w 373"/>
                  <a:gd name="T16" fmla="*/ 0 h 172"/>
                  <a:gd name="T17" fmla="*/ 373 w 373"/>
                  <a:gd name="T18" fmla="*/ 172 h 172"/>
                </a:gdLst>
                <a:ahLst/>
                <a:cxnLst>
                  <a:cxn ang="T10">
                    <a:pos x="T0" y="T1"/>
                  </a:cxn>
                  <a:cxn ang="T11">
                    <a:pos x="T2" y="T3"/>
                  </a:cxn>
                  <a:cxn ang="T12">
                    <a:pos x="T4" y="T5"/>
                  </a:cxn>
                  <a:cxn ang="T13">
                    <a:pos x="T6" y="T7"/>
                  </a:cxn>
                  <a:cxn ang="T14">
                    <a:pos x="T8" y="T9"/>
                  </a:cxn>
                </a:cxnLst>
                <a:rect l="T15" t="T16" r="T17" b="T18"/>
                <a:pathLst>
                  <a:path w="373" h="172">
                    <a:moveTo>
                      <a:pt x="372" y="118"/>
                    </a:moveTo>
                    <a:lnTo>
                      <a:pt x="169" y="0"/>
                    </a:lnTo>
                    <a:lnTo>
                      <a:pt x="0" y="47"/>
                    </a:lnTo>
                    <a:lnTo>
                      <a:pt x="208" y="171"/>
                    </a:lnTo>
                    <a:lnTo>
                      <a:pt x="372" y="118"/>
                    </a:lnTo>
                  </a:path>
                </a:pathLst>
              </a:custGeom>
              <a:solidFill>
                <a:srgbClr val="969696"/>
              </a:solidFill>
              <a:ln w="9525" cap="rnd">
                <a:noFill/>
                <a:round/>
              </a:ln>
            </p:spPr>
            <p:txBody>
              <a:bodyPr/>
              <a:lstStyle/>
              <a:p>
                <a:endParaRPr lang="zh-CN" altLang="en-US" sz="2000"/>
              </a:p>
            </p:txBody>
          </p:sp>
          <p:sp>
            <p:nvSpPr>
              <p:cNvPr id="17" name="Freeform 110"/>
              <p:cNvSpPr/>
              <p:nvPr/>
            </p:nvSpPr>
            <p:spPr bwMode="auto">
              <a:xfrm>
                <a:off x="4316" y="1870"/>
                <a:ext cx="223" cy="128"/>
              </a:xfrm>
              <a:custGeom>
                <a:avLst/>
                <a:gdLst>
                  <a:gd name="T0" fmla="*/ 222 w 223"/>
                  <a:gd name="T1" fmla="*/ 123 h 128"/>
                  <a:gd name="T2" fmla="*/ 12 w 223"/>
                  <a:gd name="T3" fmla="*/ 0 h 128"/>
                  <a:gd name="T4" fmla="*/ 0 w 223"/>
                  <a:gd name="T5" fmla="*/ 3 h 128"/>
                  <a:gd name="T6" fmla="*/ 209 w 223"/>
                  <a:gd name="T7" fmla="*/ 127 h 128"/>
                  <a:gd name="T8" fmla="*/ 222 w 223"/>
                  <a:gd name="T9" fmla="*/ 123 h 128"/>
                  <a:gd name="T10" fmla="*/ 0 60000 65536"/>
                  <a:gd name="T11" fmla="*/ 0 60000 65536"/>
                  <a:gd name="T12" fmla="*/ 0 60000 65536"/>
                  <a:gd name="T13" fmla="*/ 0 60000 65536"/>
                  <a:gd name="T14" fmla="*/ 0 60000 65536"/>
                  <a:gd name="T15" fmla="*/ 0 w 223"/>
                  <a:gd name="T16" fmla="*/ 0 h 128"/>
                  <a:gd name="T17" fmla="*/ 223 w 223"/>
                  <a:gd name="T18" fmla="*/ 128 h 128"/>
                </a:gdLst>
                <a:ahLst/>
                <a:cxnLst>
                  <a:cxn ang="T10">
                    <a:pos x="T0" y="T1"/>
                  </a:cxn>
                  <a:cxn ang="T11">
                    <a:pos x="T2" y="T3"/>
                  </a:cxn>
                  <a:cxn ang="T12">
                    <a:pos x="T4" y="T5"/>
                  </a:cxn>
                  <a:cxn ang="T13">
                    <a:pos x="T6" y="T7"/>
                  </a:cxn>
                  <a:cxn ang="T14">
                    <a:pos x="T8" y="T9"/>
                  </a:cxn>
                </a:cxnLst>
                <a:rect l="T15" t="T16" r="T17" b="T18"/>
                <a:pathLst>
                  <a:path w="223" h="128">
                    <a:moveTo>
                      <a:pt x="222" y="123"/>
                    </a:moveTo>
                    <a:lnTo>
                      <a:pt x="12" y="0"/>
                    </a:lnTo>
                    <a:lnTo>
                      <a:pt x="0" y="3"/>
                    </a:lnTo>
                    <a:lnTo>
                      <a:pt x="209" y="127"/>
                    </a:lnTo>
                    <a:lnTo>
                      <a:pt x="222" y="123"/>
                    </a:lnTo>
                  </a:path>
                </a:pathLst>
              </a:custGeom>
              <a:solidFill>
                <a:srgbClr val="CCCCCC"/>
              </a:solidFill>
              <a:ln w="9525" cap="rnd">
                <a:noFill/>
                <a:round/>
              </a:ln>
            </p:spPr>
            <p:txBody>
              <a:bodyPr/>
              <a:lstStyle/>
              <a:p>
                <a:endParaRPr lang="zh-CN" altLang="en-US" sz="2000"/>
              </a:p>
            </p:txBody>
          </p:sp>
          <p:sp>
            <p:nvSpPr>
              <p:cNvPr id="18" name="Freeform 111"/>
              <p:cNvSpPr/>
              <p:nvPr/>
            </p:nvSpPr>
            <p:spPr bwMode="auto">
              <a:xfrm>
                <a:off x="4350" y="1991"/>
                <a:ext cx="189" cy="55"/>
              </a:xfrm>
              <a:custGeom>
                <a:avLst/>
                <a:gdLst>
                  <a:gd name="T0" fmla="*/ 188 w 189"/>
                  <a:gd name="T1" fmla="*/ 2 h 55"/>
                  <a:gd name="T2" fmla="*/ 182 w 189"/>
                  <a:gd name="T3" fmla="*/ 0 h 55"/>
                  <a:gd name="T4" fmla="*/ 0 w 189"/>
                  <a:gd name="T5" fmla="*/ 51 h 55"/>
                  <a:gd name="T6" fmla="*/ 5 w 189"/>
                  <a:gd name="T7" fmla="*/ 54 h 55"/>
                  <a:gd name="T8" fmla="*/ 188 w 189"/>
                  <a:gd name="T9" fmla="*/ 2 h 55"/>
                  <a:gd name="T10" fmla="*/ 0 60000 65536"/>
                  <a:gd name="T11" fmla="*/ 0 60000 65536"/>
                  <a:gd name="T12" fmla="*/ 0 60000 65536"/>
                  <a:gd name="T13" fmla="*/ 0 60000 65536"/>
                  <a:gd name="T14" fmla="*/ 0 60000 65536"/>
                  <a:gd name="T15" fmla="*/ 0 w 189"/>
                  <a:gd name="T16" fmla="*/ 0 h 55"/>
                  <a:gd name="T17" fmla="*/ 189 w 189"/>
                  <a:gd name="T18" fmla="*/ 55 h 55"/>
                </a:gdLst>
                <a:ahLst/>
                <a:cxnLst>
                  <a:cxn ang="T10">
                    <a:pos x="T0" y="T1"/>
                  </a:cxn>
                  <a:cxn ang="T11">
                    <a:pos x="T2" y="T3"/>
                  </a:cxn>
                  <a:cxn ang="T12">
                    <a:pos x="T4" y="T5"/>
                  </a:cxn>
                  <a:cxn ang="T13">
                    <a:pos x="T6" y="T7"/>
                  </a:cxn>
                  <a:cxn ang="T14">
                    <a:pos x="T8" y="T9"/>
                  </a:cxn>
                </a:cxnLst>
                <a:rect l="T15" t="T16" r="T17" b="T18"/>
                <a:pathLst>
                  <a:path w="189" h="55">
                    <a:moveTo>
                      <a:pt x="188" y="2"/>
                    </a:moveTo>
                    <a:lnTo>
                      <a:pt x="182" y="0"/>
                    </a:lnTo>
                    <a:lnTo>
                      <a:pt x="0" y="51"/>
                    </a:lnTo>
                    <a:lnTo>
                      <a:pt x="5" y="54"/>
                    </a:lnTo>
                    <a:lnTo>
                      <a:pt x="188" y="2"/>
                    </a:lnTo>
                  </a:path>
                </a:pathLst>
              </a:custGeom>
              <a:solidFill>
                <a:srgbClr val="CCCCCC"/>
              </a:solidFill>
              <a:ln w="9525" cap="rnd">
                <a:noFill/>
                <a:round/>
              </a:ln>
            </p:spPr>
            <p:txBody>
              <a:bodyPr/>
              <a:lstStyle/>
              <a:p>
                <a:endParaRPr lang="zh-CN" altLang="en-US" sz="2000"/>
              </a:p>
            </p:txBody>
          </p:sp>
          <p:sp>
            <p:nvSpPr>
              <p:cNvPr id="19" name="Freeform 112"/>
              <p:cNvSpPr/>
              <p:nvPr/>
            </p:nvSpPr>
            <p:spPr bwMode="auto">
              <a:xfrm>
                <a:off x="4158" y="1874"/>
                <a:ext cx="373" cy="168"/>
              </a:xfrm>
              <a:custGeom>
                <a:avLst/>
                <a:gdLst>
                  <a:gd name="T0" fmla="*/ 372 w 373"/>
                  <a:gd name="T1" fmla="*/ 118 h 168"/>
                  <a:gd name="T2" fmla="*/ 169 w 373"/>
                  <a:gd name="T3" fmla="*/ 0 h 168"/>
                  <a:gd name="T4" fmla="*/ 0 w 373"/>
                  <a:gd name="T5" fmla="*/ 47 h 168"/>
                  <a:gd name="T6" fmla="*/ 202 w 373"/>
                  <a:gd name="T7" fmla="*/ 167 h 168"/>
                  <a:gd name="T8" fmla="*/ 372 w 373"/>
                  <a:gd name="T9" fmla="*/ 118 h 168"/>
                  <a:gd name="T10" fmla="*/ 0 60000 65536"/>
                  <a:gd name="T11" fmla="*/ 0 60000 65536"/>
                  <a:gd name="T12" fmla="*/ 0 60000 65536"/>
                  <a:gd name="T13" fmla="*/ 0 60000 65536"/>
                  <a:gd name="T14" fmla="*/ 0 60000 65536"/>
                  <a:gd name="T15" fmla="*/ 0 w 373"/>
                  <a:gd name="T16" fmla="*/ 0 h 168"/>
                  <a:gd name="T17" fmla="*/ 373 w 373"/>
                  <a:gd name="T18" fmla="*/ 168 h 168"/>
                </a:gdLst>
                <a:ahLst/>
                <a:cxnLst>
                  <a:cxn ang="T10">
                    <a:pos x="T0" y="T1"/>
                  </a:cxn>
                  <a:cxn ang="T11">
                    <a:pos x="T2" y="T3"/>
                  </a:cxn>
                  <a:cxn ang="T12">
                    <a:pos x="T4" y="T5"/>
                  </a:cxn>
                  <a:cxn ang="T13">
                    <a:pos x="T6" y="T7"/>
                  </a:cxn>
                  <a:cxn ang="T14">
                    <a:pos x="T8" y="T9"/>
                  </a:cxn>
                </a:cxnLst>
                <a:rect l="T15" t="T16" r="T17" b="T18"/>
                <a:pathLst>
                  <a:path w="373" h="168">
                    <a:moveTo>
                      <a:pt x="372" y="118"/>
                    </a:moveTo>
                    <a:lnTo>
                      <a:pt x="169" y="0"/>
                    </a:lnTo>
                    <a:lnTo>
                      <a:pt x="0" y="47"/>
                    </a:lnTo>
                    <a:lnTo>
                      <a:pt x="202" y="167"/>
                    </a:lnTo>
                    <a:lnTo>
                      <a:pt x="372" y="118"/>
                    </a:lnTo>
                  </a:path>
                </a:pathLst>
              </a:custGeom>
              <a:solidFill>
                <a:srgbClr val="EAEAEA"/>
              </a:solidFill>
              <a:ln w="9525" cap="rnd">
                <a:noFill/>
                <a:round/>
              </a:ln>
            </p:spPr>
            <p:txBody>
              <a:bodyPr/>
              <a:lstStyle/>
              <a:p>
                <a:endParaRPr lang="zh-CN" altLang="en-US" sz="2000"/>
              </a:p>
            </p:txBody>
          </p:sp>
          <p:sp>
            <p:nvSpPr>
              <p:cNvPr id="20" name="Freeform 113"/>
              <p:cNvSpPr/>
              <p:nvPr/>
            </p:nvSpPr>
            <p:spPr bwMode="auto">
              <a:xfrm>
                <a:off x="4220" y="1897"/>
                <a:ext cx="132" cy="46"/>
              </a:xfrm>
              <a:custGeom>
                <a:avLst/>
                <a:gdLst>
                  <a:gd name="T0" fmla="*/ 131 w 132"/>
                  <a:gd name="T1" fmla="*/ 9 h 46"/>
                  <a:gd name="T2" fmla="*/ 118 w 132"/>
                  <a:gd name="T3" fmla="*/ 0 h 46"/>
                  <a:gd name="T4" fmla="*/ 0 w 132"/>
                  <a:gd name="T5" fmla="*/ 35 h 46"/>
                  <a:gd name="T6" fmla="*/ 11 w 132"/>
                  <a:gd name="T7" fmla="*/ 45 h 46"/>
                  <a:gd name="T8" fmla="*/ 131 w 132"/>
                  <a:gd name="T9" fmla="*/ 9 h 46"/>
                  <a:gd name="T10" fmla="*/ 0 60000 65536"/>
                  <a:gd name="T11" fmla="*/ 0 60000 65536"/>
                  <a:gd name="T12" fmla="*/ 0 60000 65536"/>
                  <a:gd name="T13" fmla="*/ 0 60000 65536"/>
                  <a:gd name="T14" fmla="*/ 0 60000 65536"/>
                  <a:gd name="T15" fmla="*/ 0 w 132"/>
                  <a:gd name="T16" fmla="*/ 0 h 46"/>
                  <a:gd name="T17" fmla="*/ 132 w 132"/>
                  <a:gd name="T18" fmla="*/ 46 h 46"/>
                </a:gdLst>
                <a:ahLst/>
                <a:cxnLst>
                  <a:cxn ang="T10">
                    <a:pos x="T0" y="T1"/>
                  </a:cxn>
                  <a:cxn ang="T11">
                    <a:pos x="T2" y="T3"/>
                  </a:cxn>
                  <a:cxn ang="T12">
                    <a:pos x="T4" y="T5"/>
                  </a:cxn>
                  <a:cxn ang="T13">
                    <a:pos x="T6" y="T7"/>
                  </a:cxn>
                  <a:cxn ang="T14">
                    <a:pos x="T8" y="T9"/>
                  </a:cxn>
                </a:cxnLst>
                <a:rect l="T15" t="T16" r="T17" b="T18"/>
                <a:pathLst>
                  <a:path w="132" h="46">
                    <a:moveTo>
                      <a:pt x="131" y="9"/>
                    </a:moveTo>
                    <a:lnTo>
                      <a:pt x="118" y="0"/>
                    </a:lnTo>
                    <a:lnTo>
                      <a:pt x="0" y="35"/>
                    </a:lnTo>
                    <a:lnTo>
                      <a:pt x="11" y="45"/>
                    </a:lnTo>
                    <a:lnTo>
                      <a:pt x="131" y="9"/>
                    </a:lnTo>
                  </a:path>
                </a:pathLst>
              </a:custGeom>
              <a:solidFill>
                <a:srgbClr val="969696"/>
              </a:solidFill>
              <a:ln w="9525" cap="rnd">
                <a:noFill/>
                <a:round/>
              </a:ln>
            </p:spPr>
            <p:txBody>
              <a:bodyPr/>
              <a:lstStyle/>
              <a:p>
                <a:endParaRPr lang="zh-CN" altLang="en-US" sz="2000"/>
              </a:p>
            </p:txBody>
          </p:sp>
          <p:sp>
            <p:nvSpPr>
              <p:cNvPr id="21" name="Freeform 114"/>
              <p:cNvSpPr/>
              <p:nvPr/>
            </p:nvSpPr>
            <p:spPr bwMode="auto">
              <a:xfrm>
                <a:off x="4249" y="1917"/>
                <a:ext cx="134" cy="45"/>
              </a:xfrm>
              <a:custGeom>
                <a:avLst/>
                <a:gdLst>
                  <a:gd name="T0" fmla="*/ 133 w 134"/>
                  <a:gd name="T1" fmla="*/ 8 h 45"/>
                  <a:gd name="T2" fmla="*/ 120 w 134"/>
                  <a:gd name="T3" fmla="*/ 0 h 45"/>
                  <a:gd name="T4" fmla="*/ 0 w 134"/>
                  <a:gd name="T5" fmla="*/ 34 h 45"/>
                  <a:gd name="T6" fmla="*/ 12 w 134"/>
                  <a:gd name="T7" fmla="*/ 44 h 45"/>
                  <a:gd name="T8" fmla="*/ 133 w 134"/>
                  <a:gd name="T9" fmla="*/ 8 h 45"/>
                  <a:gd name="T10" fmla="*/ 0 60000 65536"/>
                  <a:gd name="T11" fmla="*/ 0 60000 65536"/>
                  <a:gd name="T12" fmla="*/ 0 60000 65536"/>
                  <a:gd name="T13" fmla="*/ 0 60000 65536"/>
                  <a:gd name="T14" fmla="*/ 0 60000 65536"/>
                  <a:gd name="T15" fmla="*/ 0 w 134"/>
                  <a:gd name="T16" fmla="*/ 0 h 45"/>
                  <a:gd name="T17" fmla="*/ 134 w 134"/>
                  <a:gd name="T18" fmla="*/ 45 h 45"/>
                </a:gdLst>
                <a:ahLst/>
                <a:cxnLst>
                  <a:cxn ang="T10">
                    <a:pos x="T0" y="T1"/>
                  </a:cxn>
                  <a:cxn ang="T11">
                    <a:pos x="T2" y="T3"/>
                  </a:cxn>
                  <a:cxn ang="T12">
                    <a:pos x="T4" y="T5"/>
                  </a:cxn>
                  <a:cxn ang="T13">
                    <a:pos x="T6" y="T7"/>
                  </a:cxn>
                  <a:cxn ang="T14">
                    <a:pos x="T8" y="T9"/>
                  </a:cxn>
                </a:cxnLst>
                <a:rect l="T15" t="T16" r="T17" b="T18"/>
                <a:pathLst>
                  <a:path w="134" h="45">
                    <a:moveTo>
                      <a:pt x="133" y="8"/>
                    </a:moveTo>
                    <a:lnTo>
                      <a:pt x="120" y="0"/>
                    </a:lnTo>
                    <a:lnTo>
                      <a:pt x="0" y="34"/>
                    </a:lnTo>
                    <a:lnTo>
                      <a:pt x="12" y="44"/>
                    </a:lnTo>
                    <a:lnTo>
                      <a:pt x="133" y="8"/>
                    </a:lnTo>
                  </a:path>
                </a:pathLst>
              </a:custGeom>
              <a:solidFill>
                <a:srgbClr val="969696"/>
              </a:solidFill>
              <a:ln w="9525" cap="rnd">
                <a:noFill/>
                <a:round/>
              </a:ln>
            </p:spPr>
            <p:txBody>
              <a:bodyPr/>
              <a:lstStyle/>
              <a:p>
                <a:endParaRPr lang="zh-CN" altLang="en-US" sz="2000"/>
              </a:p>
            </p:txBody>
          </p:sp>
          <p:sp>
            <p:nvSpPr>
              <p:cNvPr id="22" name="Freeform 115"/>
              <p:cNvSpPr/>
              <p:nvPr/>
            </p:nvSpPr>
            <p:spPr bwMode="auto">
              <a:xfrm>
                <a:off x="4286" y="1935"/>
                <a:ext cx="134" cy="46"/>
              </a:xfrm>
              <a:custGeom>
                <a:avLst/>
                <a:gdLst>
                  <a:gd name="T0" fmla="*/ 133 w 134"/>
                  <a:gd name="T1" fmla="*/ 9 h 46"/>
                  <a:gd name="T2" fmla="*/ 120 w 134"/>
                  <a:gd name="T3" fmla="*/ 0 h 46"/>
                  <a:gd name="T4" fmla="*/ 0 w 134"/>
                  <a:gd name="T5" fmla="*/ 35 h 46"/>
                  <a:gd name="T6" fmla="*/ 12 w 134"/>
                  <a:gd name="T7" fmla="*/ 45 h 46"/>
                  <a:gd name="T8" fmla="*/ 133 w 134"/>
                  <a:gd name="T9" fmla="*/ 9 h 46"/>
                  <a:gd name="T10" fmla="*/ 0 60000 65536"/>
                  <a:gd name="T11" fmla="*/ 0 60000 65536"/>
                  <a:gd name="T12" fmla="*/ 0 60000 65536"/>
                  <a:gd name="T13" fmla="*/ 0 60000 65536"/>
                  <a:gd name="T14" fmla="*/ 0 60000 65536"/>
                  <a:gd name="T15" fmla="*/ 0 w 134"/>
                  <a:gd name="T16" fmla="*/ 0 h 46"/>
                  <a:gd name="T17" fmla="*/ 134 w 134"/>
                  <a:gd name="T18" fmla="*/ 46 h 46"/>
                </a:gdLst>
                <a:ahLst/>
                <a:cxnLst>
                  <a:cxn ang="T10">
                    <a:pos x="T0" y="T1"/>
                  </a:cxn>
                  <a:cxn ang="T11">
                    <a:pos x="T2" y="T3"/>
                  </a:cxn>
                  <a:cxn ang="T12">
                    <a:pos x="T4" y="T5"/>
                  </a:cxn>
                  <a:cxn ang="T13">
                    <a:pos x="T6" y="T7"/>
                  </a:cxn>
                  <a:cxn ang="T14">
                    <a:pos x="T8" y="T9"/>
                  </a:cxn>
                </a:cxnLst>
                <a:rect l="T15" t="T16" r="T17" b="T18"/>
                <a:pathLst>
                  <a:path w="134" h="46">
                    <a:moveTo>
                      <a:pt x="133" y="9"/>
                    </a:moveTo>
                    <a:lnTo>
                      <a:pt x="120" y="0"/>
                    </a:lnTo>
                    <a:lnTo>
                      <a:pt x="0" y="35"/>
                    </a:lnTo>
                    <a:lnTo>
                      <a:pt x="12" y="45"/>
                    </a:lnTo>
                    <a:lnTo>
                      <a:pt x="133" y="9"/>
                    </a:lnTo>
                  </a:path>
                </a:pathLst>
              </a:custGeom>
              <a:solidFill>
                <a:srgbClr val="CCCCCC"/>
              </a:solidFill>
              <a:ln w="9525" cap="rnd">
                <a:noFill/>
                <a:round/>
              </a:ln>
            </p:spPr>
            <p:txBody>
              <a:bodyPr/>
              <a:lstStyle/>
              <a:p>
                <a:endParaRPr lang="zh-CN" altLang="en-US" sz="2000"/>
              </a:p>
            </p:txBody>
          </p:sp>
          <p:sp>
            <p:nvSpPr>
              <p:cNvPr id="23" name="Freeform 116"/>
              <p:cNvSpPr/>
              <p:nvPr/>
            </p:nvSpPr>
            <p:spPr bwMode="auto">
              <a:xfrm>
                <a:off x="4322" y="1956"/>
                <a:ext cx="133" cy="46"/>
              </a:xfrm>
              <a:custGeom>
                <a:avLst/>
                <a:gdLst>
                  <a:gd name="T0" fmla="*/ 132 w 133"/>
                  <a:gd name="T1" fmla="*/ 9 h 46"/>
                  <a:gd name="T2" fmla="*/ 119 w 133"/>
                  <a:gd name="T3" fmla="*/ 0 h 46"/>
                  <a:gd name="T4" fmla="*/ 0 w 133"/>
                  <a:gd name="T5" fmla="*/ 35 h 46"/>
                  <a:gd name="T6" fmla="*/ 11 w 133"/>
                  <a:gd name="T7" fmla="*/ 45 h 46"/>
                  <a:gd name="T8" fmla="*/ 132 w 133"/>
                  <a:gd name="T9" fmla="*/ 9 h 46"/>
                  <a:gd name="T10" fmla="*/ 0 60000 65536"/>
                  <a:gd name="T11" fmla="*/ 0 60000 65536"/>
                  <a:gd name="T12" fmla="*/ 0 60000 65536"/>
                  <a:gd name="T13" fmla="*/ 0 60000 65536"/>
                  <a:gd name="T14" fmla="*/ 0 60000 65536"/>
                  <a:gd name="T15" fmla="*/ 0 w 133"/>
                  <a:gd name="T16" fmla="*/ 0 h 46"/>
                  <a:gd name="T17" fmla="*/ 133 w 133"/>
                  <a:gd name="T18" fmla="*/ 46 h 46"/>
                </a:gdLst>
                <a:ahLst/>
                <a:cxnLst>
                  <a:cxn ang="T10">
                    <a:pos x="T0" y="T1"/>
                  </a:cxn>
                  <a:cxn ang="T11">
                    <a:pos x="T2" y="T3"/>
                  </a:cxn>
                  <a:cxn ang="T12">
                    <a:pos x="T4" y="T5"/>
                  </a:cxn>
                  <a:cxn ang="T13">
                    <a:pos x="T6" y="T7"/>
                  </a:cxn>
                  <a:cxn ang="T14">
                    <a:pos x="T8" y="T9"/>
                  </a:cxn>
                </a:cxnLst>
                <a:rect l="T15" t="T16" r="T17" b="T18"/>
                <a:pathLst>
                  <a:path w="133" h="46">
                    <a:moveTo>
                      <a:pt x="132" y="9"/>
                    </a:moveTo>
                    <a:lnTo>
                      <a:pt x="119" y="0"/>
                    </a:lnTo>
                    <a:lnTo>
                      <a:pt x="0" y="35"/>
                    </a:lnTo>
                    <a:lnTo>
                      <a:pt x="11" y="45"/>
                    </a:lnTo>
                    <a:lnTo>
                      <a:pt x="132" y="9"/>
                    </a:lnTo>
                  </a:path>
                </a:pathLst>
              </a:custGeom>
              <a:solidFill>
                <a:srgbClr val="CCCCCC"/>
              </a:solidFill>
              <a:ln w="9525" cap="rnd">
                <a:noFill/>
                <a:round/>
              </a:ln>
            </p:spPr>
            <p:txBody>
              <a:bodyPr/>
              <a:lstStyle/>
              <a:p>
                <a:endParaRPr lang="zh-CN" altLang="en-US" sz="2000"/>
              </a:p>
            </p:txBody>
          </p:sp>
          <p:sp>
            <p:nvSpPr>
              <p:cNvPr id="24" name="Freeform 117"/>
              <p:cNvSpPr/>
              <p:nvPr/>
            </p:nvSpPr>
            <p:spPr bwMode="auto">
              <a:xfrm>
                <a:off x="4355" y="1977"/>
                <a:ext cx="133" cy="46"/>
              </a:xfrm>
              <a:custGeom>
                <a:avLst/>
                <a:gdLst>
                  <a:gd name="T0" fmla="*/ 132 w 133"/>
                  <a:gd name="T1" fmla="*/ 10 h 46"/>
                  <a:gd name="T2" fmla="*/ 119 w 133"/>
                  <a:gd name="T3" fmla="*/ 0 h 46"/>
                  <a:gd name="T4" fmla="*/ 0 w 133"/>
                  <a:gd name="T5" fmla="*/ 34 h 46"/>
                  <a:gd name="T6" fmla="*/ 12 w 133"/>
                  <a:gd name="T7" fmla="*/ 45 h 46"/>
                  <a:gd name="T8" fmla="*/ 132 w 133"/>
                  <a:gd name="T9" fmla="*/ 10 h 46"/>
                  <a:gd name="T10" fmla="*/ 0 60000 65536"/>
                  <a:gd name="T11" fmla="*/ 0 60000 65536"/>
                  <a:gd name="T12" fmla="*/ 0 60000 65536"/>
                  <a:gd name="T13" fmla="*/ 0 60000 65536"/>
                  <a:gd name="T14" fmla="*/ 0 60000 65536"/>
                  <a:gd name="T15" fmla="*/ 0 w 133"/>
                  <a:gd name="T16" fmla="*/ 0 h 46"/>
                  <a:gd name="T17" fmla="*/ 133 w 133"/>
                  <a:gd name="T18" fmla="*/ 46 h 46"/>
                </a:gdLst>
                <a:ahLst/>
                <a:cxnLst>
                  <a:cxn ang="T10">
                    <a:pos x="T0" y="T1"/>
                  </a:cxn>
                  <a:cxn ang="T11">
                    <a:pos x="T2" y="T3"/>
                  </a:cxn>
                  <a:cxn ang="T12">
                    <a:pos x="T4" y="T5"/>
                  </a:cxn>
                  <a:cxn ang="T13">
                    <a:pos x="T6" y="T7"/>
                  </a:cxn>
                  <a:cxn ang="T14">
                    <a:pos x="T8" y="T9"/>
                  </a:cxn>
                </a:cxnLst>
                <a:rect l="T15" t="T16" r="T17" b="T18"/>
                <a:pathLst>
                  <a:path w="133" h="46">
                    <a:moveTo>
                      <a:pt x="132" y="10"/>
                    </a:moveTo>
                    <a:lnTo>
                      <a:pt x="119" y="0"/>
                    </a:lnTo>
                    <a:lnTo>
                      <a:pt x="0" y="34"/>
                    </a:lnTo>
                    <a:lnTo>
                      <a:pt x="12" y="45"/>
                    </a:lnTo>
                    <a:lnTo>
                      <a:pt x="132" y="10"/>
                    </a:lnTo>
                  </a:path>
                </a:pathLst>
              </a:custGeom>
              <a:solidFill>
                <a:srgbClr val="969696"/>
              </a:solidFill>
              <a:ln w="9525" cap="rnd">
                <a:noFill/>
                <a:round/>
              </a:ln>
            </p:spPr>
            <p:txBody>
              <a:bodyPr/>
              <a:lstStyle/>
              <a:p>
                <a:endParaRPr lang="zh-CN" altLang="en-US" sz="2000"/>
              </a:p>
            </p:txBody>
          </p:sp>
          <p:sp>
            <p:nvSpPr>
              <p:cNvPr id="25" name="Freeform 118"/>
              <p:cNvSpPr/>
              <p:nvPr/>
            </p:nvSpPr>
            <p:spPr bwMode="auto">
              <a:xfrm>
                <a:off x="4165" y="1841"/>
                <a:ext cx="355" cy="176"/>
              </a:xfrm>
              <a:custGeom>
                <a:avLst/>
                <a:gdLst>
                  <a:gd name="T0" fmla="*/ 354 w 355"/>
                  <a:gd name="T1" fmla="*/ 151 h 176"/>
                  <a:gd name="T2" fmla="*/ 175 w 355"/>
                  <a:gd name="T3" fmla="*/ 0 h 176"/>
                  <a:gd name="T4" fmla="*/ 0 w 355"/>
                  <a:gd name="T5" fmla="*/ 17 h 176"/>
                  <a:gd name="T6" fmla="*/ 184 w 355"/>
                  <a:gd name="T7" fmla="*/ 175 h 176"/>
                  <a:gd name="T8" fmla="*/ 354 w 355"/>
                  <a:gd name="T9" fmla="*/ 151 h 176"/>
                  <a:gd name="T10" fmla="*/ 0 60000 65536"/>
                  <a:gd name="T11" fmla="*/ 0 60000 65536"/>
                  <a:gd name="T12" fmla="*/ 0 60000 65536"/>
                  <a:gd name="T13" fmla="*/ 0 60000 65536"/>
                  <a:gd name="T14" fmla="*/ 0 60000 65536"/>
                  <a:gd name="T15" fmla="*/ 0 w 355"/>
                  <a:gd name="T16" fmla="*/ 0 h 176"/>
                  <a:gd name="T17" fmla="*/ 355 w 355"/>
                  <a:gd name="T18" fmla="*/ 176 h 176"/>
                </a:gdLst>
                <a:ahLst/>
                <a:cxnLst>
                  <a:cxn ang="T10">
                    <a:pos x="T0" y="T1"/>
                  </a:cxn>
                  <a:cxn ang="T11">
                    <a:pos x="T2" y="T3"/>
                  </a:cxn>
                  <a:cxn ang="T12">
                    <a:pos x="T4" y="T5"/>
                  </a:cxn>
                  <a:cxn ang="T13">
                    <a:pos x="T6" y="T7"/>
                  </a:cxn>
                  <a:cxn ang="T14">
                    <a:pos x="T8" y="T9"/>
                  </a:cxn>
                </a:cxnLst>
                <a:rect l="T15" t="T16" r="T17" b="T18"/>
                <a:pathLst>
                  <a:path w="355" h="176">
                    <a:moveTo>
                      <a:pt x="354" y="151"/>
                    </a:moveTo>
                    <a:lnTo>
                      <a:pt x="175" y="0"/>
                    </a:lnTo>
                    <a:lnTo>
                      <a:pt x="0" y="17"/>
                    </a:lnTo>
                    <a:lnTo>
                      <a:pt x="184" y="175"/>
                    </a:lnTo>
                    <a:lnTo>
                      <a:pt x="354" y="151"/>
                    </a:lnTo>
                  </a:path>
                </a:pathLst>
              </a:custGeom>
              <a:solidFill>
                <a:srgbClr val="969696"/>
              </a:solidFill>
              <a:ln w="9525" cap="rnd">
                <a:noFill/>
                <a:round/>
              </a:ln>
            </p:spPr>
            <p:txBody>
              <a:bodyPr/>
              <a:lstStyle/>
              <a:p>
                <a:endParaRPr lang="zh-CN" altLang="en-US" sz="2000"/>
              </a:p>
            </p:txBody>
          </p:sp>
          <p:sp>
            <p:nvSpPr>
              <p:cNvPr id="26" name="Freeform 119"/>
              <p:cNvSpPr/>
              <p:nvPr/>
            </p:nvSpPr>
            <p:spPr bwMode="auto">
              <a:xfrm>
                <a:off x="4340" y="1839"/>
                <a:ext cx="200" cy="161"/>
              </a:xfrm>
              <a:custGeom>
                <a:avLst/>
                <a:gdLst>
                  <a:gd name="T0" fmla="*/ 199 w 200"/>
                  <a:gd name="T1" fmla="*/ 158 h 161"/>
                  <a:gd name="T2" fmla="*/ 13 w 200"/>
                  <a:gd name="T3" fmla="*/ 0 h 161"/>
                  <a:gd name="T4" fmla="*/ 0 w 200"/>
                  <a:gd name="T5" fmla="*/ 1 h 161"/>
                  <a:gd name="T6" fmla="*/ 185 w 200"/>
                  <a:gd name="T7" fmla="*/ 160 h 161"/>
                  <a:gd name="T8" fmla="*/ 199 w 200"/>
                  <a:gd name="T9" fmla="*/ 158 h 161"/>
                  <a:gd name="T10" fmla="*/ 0 60000 65536"/>
                  <a:gd name="T11" fmla="*/ 0 60000 65536"/>
                  <a:gd name="T12" fmla="*/ 0 60000 65536"/>
                  <a:gd name="T13" fmla="*/ 0 60000 65536"/>
                  <a:gd name="T14" fmla="*/ 0 60000 65536"/>
                  <a:gd name="T15" fmla="*/ 0 w 200"/>
                  <a:gd name="T16" fmla="*/ 0 h 161"/>
                  <a:gd name="T17" fmla="*/ 200 w 200"/>
                  <a:gd name="T18" fmla="*/ 161 h 161"/>
                </a:gdLst>
                <a:ahLst/>
                <a:cxnLst>
                  <a:cxn ang="T10">
                    <a:pos x="T0" y="T1"/>
                  </a:cxn>
                  <a:cxn ang="T11">
                    <a:pos x="T2" y="T3"/>
                  </a:cxn>
                  <a:cxn ang="T12">
                    <a:pos x="T4" y="T5"/>
                  </a:cxn>
                  <a:cxn ang="T13">
                    <a:pos x="T6" y="T7"/>
                  </a:cxn>
                  <a:cxn ang="T14">
                    <a:pos x="T8" y="T9"/>
                  </a:cxn>
                </a:cxnLst>
                <a:rect l="T15" t="T16" r="T17" b="T18"/>
                <a:pathLst>
                  <a:path w="200" h="161">
                    <a:moveTo>
                      <a:pt x="199" y="158"/>
                    </a:moveTo>
                    <a:lnTo>
                      <a:pt x="13" y="0"/>
                    </a:lnTo>
                    <a:lnTo>
                      <a:pt x="0" y="1"/>
                    </a:lnTo>
                    <a:lnTo>
                      <a:pt x="185" y="160"/>
                    </a:lnTo>
                    <a:lnTo>
                      <a:pt x="199" y="158"/>
                    </a:lnTo>
                  </a:path>
                </a:pathLst>
              </a:custGeom>
              <a:solidFill>
                <a:srgbClr val="CCCCCC"/>
              </a:solidFill>
              <a:ln w="9525" cap="rnd">
                <a:noFill/>
                <a:round/>
              </a:ln>
            </p:spPr>
            <p:txBody>
              <a:bodyPr/>
              <a:lstStyle/>
              <a:p>
                <a:endParaRPr lang="zh-CN" altLang="en-US" sz="2000"/>
              </a:p>
            </p:txBody>
          </p:sp>
          <p:sp>
            <p:nvSpPr>
              <p:cNvPr id="27" name="Freeform 120"/>
              <p:cNvSpPr/>
              <p:nvPr/>
            </p:nvSpPr>
            <p:spPr bwMode="auto">
              <a:xfrm>
                <a:off x="4346" y="1994"/>
                <a:ext cx="194" cy="23"/>
              </a:xfrm>
              <a:custGeom>
                <a:avLst/>
                <a:gdLst>
                  <a:gd name="T0" fmla="*/ 193 w 194"/>
                  <a:gd name="T1" fmla="*/ 3 h 23"/>
                  <a:gd name="T2" fmla="*/ 188 w 194"/>
                  <a:gd name="T3" fmla="*/ 0 h 23"/>
                  <a:gd name="T4" fmla="*/ 0 w 194"/>
                  <a:gd name="T5" fmla="*/ 18 h 23"/>
                  <a:gd name="T6" fmla="*/ 4 w 194"/>
                  <a:gd name="T7" fmla="*/ 22 h 23"/>
                  <a:gd name="T8" fmla="*/ 193 w 194"/>
                  <a:gd name="T9" fmla="*/ 3 h 23"/>
                  <a:gd name="T10" fmla="*/ 0 60000 65536"/>
                  <a:gd name="T11" fmla="*/ 0 60000 65536"/>
                  <a:gd name="T12" fmla="*/ 0 60000 65536"/>
                  <a:gd name="T13" fmla="*/ 0 60000 65536"/>
                  <a:gd name="T14" fmla="*/ 0 60000 65536"/>
                  <a:gd name="T15" fmla="*/ 0 w 194"/>
                  <a:gd name="T16" fmla="*/ 0 h 23"/>
                  <a:gd name="T17" fmla="*/ 194 w 194"/>
                  <a:gd name="T18" fmla="*/ 23 h 23"/>
                </a:gdLst>
                <a:ahLst/>
                <a:cxnLst>
                  <a:cxn ang="T10">
                    <a:pos x="T0" y="T1"/>
                  </a:cxn>
                  <a:cxn ang="T11">
                    <a:pos x="T2" y="T3"/>
                  </a:cxn>
                  <a:cxn ang="T12">
                    <a:pos x="T4" y="T5"/>
                  </a:cxn>
                  <a:cxn ang="T13">
                    <a:pos x="T6" y="T7"/>
                  </a:cxn>
                  <a:cxn ang="T14">
                    <a:pos x="T8" y="T9"/>
                  </a:cxn>
                </a:cxnLst>
                <a:rect l="T15" t="T16" r="T17" b="T18"/>
                <a:pathLst>
                  <a:path w="194" h="23">
                    <a:moveTo>
                      <a:pt x="193" y="3"/>
                    </a:moveTo>
                    <a:lnTo>
                      <a:pt x="188" y="0"/>
                    </a:lnTo>
                    <a:lnTo>
                      <a:pt x="0" y="18"/>
                    </a:lnTo>
                    <a:lnTo>
                      <a:pt x="4" y="22"/>
                    </a:lnTo>
                    <a:lnTo>
                      <a:pt x="193" y="3"/>
                    </a:lnTo>
                  </a:path>
                </a:pathLst>
              </a:custGeom>
              <a:solidFill>
                <a:srgbClr val="CCCCCC"/>
              </a:solidFill>
              <a:ln w="9525" cap="rnd">
                <a:noFill/>
                <a:round/>
              </a:ln>
            </p:spPr>
            <p:txBody>
              <a:bodyPr/>
              <a:lstStyle/>
              <a:p>
                <a:endParaRPr lang="zh-CN" altLang="en-US" sz="2000"/>
              </a:p>
            </p:txBody>
          </p:sp>
          <p:sp>
            <p:nvSpPr>
              <p:cNvPr id="28" name="Freeform 121"/>
              <p:cNvSpPr/>
              <p:nvPr/>
            </p:nvSpPr>
            <p:spPr bwMode="auto">
              <a:xfrm>
                <a:off x="4177" y="1842"/>
                <a:ext cx="355" cy="172"/>
              </a:xfrm>
              <a:custGeom>
                <a:avLst/>
                <a:gdLst>
                  <a:gd name="T0" fmla="*/ 354 w 355"/>
                  <a:gd name="T1" fmla="*/ 153 h 172"/>
                  <a:gd name="T2" fmla="*/ 175 w 355"/>
                  <a:gd name="T3" fmla="*/ 0 h 172"/>
                  <a:gd name="T4" fmla="*/ 0 w 355"/>
                  <a:gd name="T5" fmla="*/ 18 h 172"/>
                  <a:gd name="T6" fmla="*/ 178 w 355"/>
                  <a:gd name="T7" fmla="*/ 171 h 172"/>
                  <a:gd name="T8" fmla="*/ 354 w 355"/>
                  <a:gd name="T9" fmla="*/ 153 h 172"/>
                  <a:gd name="T10" fmla="*/ 0 60000 65536"/>
                  <a:gd name="T11" fmla="*/ 0 60000 65536"/>
                  <a:gd name="T12" fmla="*/ 0 60000 65536"/>
                  <a:gd name="T13" fmla="*/ 0 60000 65536"/>
                  <a:gd name="T14" fmla="*/ 0 60000 65536"/>
                  <a:gd name="T15" fmla="*/ 0 w 355"/>
                  <a:gd name="T16" fmla="*/ 0 h 172"/>
                  <a:gd name="T17" fmla="*/ 355 w 355"/>
                  <a:gd name="T18" fmla="*/ 172 h 172"/>
                </a:gdLst>
                <a:ahLst/>
                <a:cxnLst>
                  <a:cxn ang="T10">
                    <a:pos x="T0" y="T1"/>
                  </a:cxn>
                  <a:cxn ang="T11">
                    <a:pos x="T2" y="T3"/>
                  </a:cxn>
                  <a:cxn ang="T12">
                    <a:pos x="T4" y="T5"/>
                  </a:cxn>
                  <a:cxn ang="T13">
                    <a:pos x="T6" y="T7"/>
                  </a:cxn>
                  <a:cxn ang="T14">
                    <a:pos x="T8" y="T9"/>
                  </a:cxn>
                </a:cxnLst>
                <a:rect l="T15" t="T16" r="T17" b="T18"/>
                <a:pathLst>
                  <a:path w="355" h="172">
                    <a:moveTo>
                      <a:pt x="354" y="153"/>
                    </a:moveTo>
                    <a:lnTo>
                      <a:pt x="175" y="0"/>
                    </a:lnTo>
                    <a:lnTo>
                      <a:pt x="0" y="18"/>
                    </a:lnTo>
                    <a:lnTo>
                      <a:pt x="178" y="171"/>
                    </a:lnTo>
                    <a:lnTo>
                      <a:pt x="354" y="153"/>
                    </a:lnTo>
                  </a:path>
                </a:pathLst>
              </a:custGeom>
              <a:solidFill>
                <a:srgbClr val="EAEAEA"/>
              </a:solidFill>
              <a:ln w="9525" cap="rnd">
                <a:noFill/>
                <a:round/>
              </a:ln>
            </p:spPr>
            <p:txBody>
              <a:bodyPr/>
              <a:lstStyle/>
              <a:p>
                <a:endParaRPr lang="zh-CN" altLang="en-US" sz="2000"/>
              </a:p>
            </p:txBody>
          </p:sp>
          <p:sp>
            <p:nvSpPr>
              <p:cNvPr id="29" name="Freeform 122"/>
              <p:cNvSpPr/>
              <p:nvPr/>
            </p:nvSpPr>
            <p:spPr bwMode="auto">
              <a:xfrm>
                <a:off x="4236" y="1868"/>
                <a:ext cx="135" cy="26"/>
              </a:xfrm>
              <a:custGeom>
                <a:avLst/>
                <a:gdLst>
                  <a:gd name="T0" fmla="*/ 134 w 135"/>
                  <a:gd name="T1" fmla="*/ 11 h 26"/>
                  <a:gd name="T2" fmla="*/ 123 w 135"/>
                  <a:gd name="T3" fmla="*/ 0 h 26"/>
                  <a:gd name="T4" fmla="*/ 0 w 135"/>
                  <a:gd name="T5" fmla="*/ 13 h 26"/>
                  <a:gd name="T6" fmla="*/ 9 w 135"/>
                  <a:gd name="T7" fmla="*/ 25 h 26"/>
                  <a:gd name="T8" fmla="*/ 134 w 135"/>
                  <a:gd name="T9" fmla="*/ 11 h 26"/>
                  <a:gd name="T10" fmla="*/ 0 60000 65536"/>
                  <a:gd name="T11" fmla="*/ 0 60000 65536"/>
                  <a:gd name="T12" fmla="*/ 0 60000 65536"/>
                  <a:gd name="T13" fmla="*/ 0 60000 65536"/>
                  <a:gd name="T14" fmla="*/ 0 60000 65536"/>
                  <a:gd name="T15" fmla="*/ 0 w 135"/>
                  <a:gd name="T16" fmla="*/ 0 h 26"/>
                  <a:gd name="T17" fmla="*/ 135 w 135"/>
                  <a:gd name="T18" fmla="*/ 26 h 26"/>
                </a:gdLst>
                <a:ahLst/>
                <a:cxnLst>
                  <a:cxn ang="T10">
                    <a:pos x="T0" y="T1"/>
                  </a:cxn>
                  <a:cxn ang="T11">
                    <a:pos x="T2" y="T3"/>
                  </a:cxn>
                  <a:cxn ang="T12">
                    <a:pos x="T4" y="T5"/>
                  </a:cxn>
                  <a:cxn ang="T13">
                    <a:pos x="T6" y="T7"/>
                  </a:cxn>
                  <a:cxn ang="T14">
                    <a:pos x="T8" y="T9"/>
                  </a:cxn>
                </a:cxnLst>
                <a:rect l="T15" t="T16" r="T17" b="T18"/>
                <a:pathLst>
                  <a:path w="135" h="26">
                    <a:moveTo>
                      <a:pt x="134" y="11"/>
                    </a:moveTo>
                    <a:lnTo>
                      <a:pt x="123" y="0"/>
                    </a:lnTo>
                    <a:lnTo>
                      <a:pt x="0" y="13"/>
                    </a:lnTo>
                    <a:lnTo>
                      <a:pt x="9" y="25"/>
                    </a:lnTo>
                    <a:lnTo>
                      <a:pt x="134" y="11"/>
                    </a:lnTo>
                  </a:path>
                </a:pathLst>
              </a:custGeom>
              <a:solidFill>
                <a:srgbClr val="969696"/>
              </a:solidFill>
              <a:ln w="9525" cap="rnd">
                <a:noFill/>
                <a:round/>
              </a:ln>
            </p:spPr>
            <p:txBody>
              <a:bodyPr/>
              <a:lstStyle/>
              <a:p>
                <a:endParaRPr lang="zh-CN" altLang="en-US" sz="2000"/>
              </a:p>
            </p:txBody>
          </p:sp>
          <p:sp>
            <p:nvSpPr>
              <p:cNvPr id="30" name="Freeform 123"/>
              <p:cNvSpPr/>
              <p:nvPr/>
            </p:nvSpPr>
            <p:spPr bwMode="auto">
              <a:xfrm>
                <a:off x="4262" y="1892"/>
                <a:ext cx="135" cy="27"/>
              </a:xfrm>
              <a:custGeom>
                <a:avLst/>
                <a:gdLst>
                  <a:gd name="T0" fmla="*/ 134 w 135"/>
                  <a:gd name="T1" fmla="*/ 11 h 27"/>
                  <a:gd name="T2" fmla="*/ 123 w 135"/>
                  <a:gd name="T3" fmla="*/ 0 h 27"/>
                  <a:gd name="T4" fmla="*/ 0 w 135"/>
                  <a:gd name="T5" fmla="*/ 13 h 27"/>
                  <a:gd name="T6" fmla="*/ 10 w 135"/>
                  <a:gd name="T7" fmla="*/ 26 h 27"/>
                  <a:gd name="T8" fmla="*/ 134 w 135"/>
                  <a:gd name="T9" fmla="*/ 11 h 27"/>
                  <a:gd name="T10" fmla="*/ 0 60000 65536"/>
                  <a:gd name="T11" fmla="*/ 0 60000 65536"/>
                  <a:gd name="T12" fmla="*/ 0 60000 65536"/>
                  <a:gd name="T13" fmla="*/ 0 60000 65536"/>
                  <a:gd name="T14" fmla="*/ 0 60000 65536"/>
                  <a:gd name="T15" fmla="*/ 0 w 135"/>
                  <a:gd name="T16" fmla="*/ 0 h 27"/>
                  <a:gd name="T17" fmla="*/ 135 w 135"/>
                  <a:gd name="T18" fmla="*/ 27 h 27"/>
                </a:gdLst>
                <a:ahLst/>
                <a:cxnLst>
                  <a:cxn ang="T10">
                    <a:pos x="T0" y="T1"/>
                  </a:cxn>
                  <a:cxn ang="T11">
                    <a:pos x="T2" y="T3"/>
                  </a:cxn>
                  <a:cxn ang="T12">
                    <a:pos x="T4" y="T5"/>
                  </a:cxn>
                  <a:cxn ang="T13">
                    <a:pos x="T6" y="T7"/>
                  </a:cxn>
                  <a:cxn ang="T14">
                    <a:pos x="T8" y="T9"/>
                  </a:cxn>
                </a:cxnLst>
                <a:rect l="T15" t="T16" r="T17" b="T18"/>
                <a:pathLst>
                  <a:path w="135" h="27">
                    <a:moveTo>
                      <a:pt x="134" y="11"/>
                    </a:moveTo>
                    <a:lnTo>
                      <a:pt x="123" y="0"/>
                    </a:lnTo>
                    <a:lnTo>
                      <a:pt x="0" y="13"/>
                    </a:lnTo>
                    <a:lnTo>
                      <a:pt x="10" y="26"/>
                    </a:lnTo>
                    <a:lnTo>
                      <a:pt x="134" y="11"/>
                    </a:lnTo>
                  </a:path>
                </a:pathLst>
              </a:custGeom>
              <a:solidFill>
                <a:srgbClr val="969696"/>
              </a:solidFill>
              <a:ln w="9525" cap="rnd">
                <a:noFill/>
                <a:round/>
              </a:ln>
            </p:spPr>
            <p:txBody>
              <a:bodyPr/>
              <a:lstStyle/>
              <a:p>
                <a:endParaRPr lang="zh-CN" altLang="en-US" sz="2000"/>
              </a:p>
            </p:txBody>
          </p:sp>
          <p:sp>
            <p:nvSpPr>
              <p:cNvPr id="31" name="Freeform 124"/>
              <p:cNvSpPr/>
              <p:nvPr/>
            </p:nvSpPr>
            <p:spPr bwMode="auto">
              <a:xfrm>
                <a:off x="4295" y="1916"/>
                <a:ext cx="135" cy="27"/>
              </a:xfrm>
              <a:custGeom>
                <a:avLst/>
                <a:gdLst>
                  <a:gd name="T0" fmla="*/ 134 w 135"/>
                  <a:gd name="T1" fmla="*/ 11 h 27"/>
                  <a:gd name="T2" fmla="*/ 123 w 135"/>
                  <a:gd name="T3" fmla="*/ 0 h 27"/>
                  <a:gd name="T4" fmla="*/ 0 w 135"/>
                  <a:gd name="T5" fmla="*/ 13 h 27"/>
                  <a:gd name="T6" fmla="*/ 10 w 135"/>
                  <a:gd name="T7" fmla="*/ 26 h 27"/>
                  <a:gd name="T8" fmla="*/ 134 w 135"/>
                  <a:gd name="T9" fmla="*/ 11 h 27"/>
                  <a:gd name="T10" fmla="*/ 0 60000 65536"/>
                  <a:gd name="T11" fmla="*/ 0 60000 65536"/>
                  <a:gd name="T12" fmla="*/ 0 60000 65536"/>
                  <a:gd name="T13" fmla="*/ 0 60000 65536"/>
                  <a:gd name="T14" fmla="*/ 0 60000 65536"/>
                  <a:gd name="T15" fmla="*/ 0 w 135"/>
                  <a:gd name="T16" fmla="*/ 0 h 27"/>
                  <a:gd name="T17" fmla="*/ 135 w 135"/>
                  <a:gd name="T18" fmla="*/ 27 h 27"/>
                </a:gdLst>
                <a:ahLst/>
                <a:cxnLst>
                  <a:cxn ang="T10">
                    <a:pos x="T0" y="T1"/>
                  </a:cxn>
                  <a:cxn ang="T11">
                    <a:pos x="T2" y="T3"/>
                  </a:cxn>
                  <a:cxn ang="T12">
                    <a:pos x="T4" y="T5"/>
                  </a:cxn>
                  <a:cxn ang="T13">
                    <a:pos x="T6" y="T7"/>
                  </a:cxn>
                  <a:cxn ang="T14">
                    <a:pos x="T8" y="T9"/>
                  </a:cxn>
                </a:cxnLst>
                <a:rect l="T15" t="T16" r="T17" b="T18"/>
                <a:pathLst>
                  <a:path w="135" h="27">
                    <a:moveTo>
                      <a:pt x="134" y="11"/>
                    </a:moveTo>
                    <a:lnTo>
                      <a:pt x="123" y="0"/>
                    </a:lnTo>
                    <a:lnTo>
                      <a:pt x="0" y="13"/>
                    </a:lnTo>
                    <a:lnTo>
                      <a:pt x="10" y="26"/>
                    </a:lnTo>
                    <a:lnTo>
                      <a:pt x="134" y="11"/>
                    </a:lnTo>
                  </a:path>
                </a:pathLst>
              </a:custGeom>
              <a:solidFill>
                <a:srgbClr val="969696"/>
              </a:solidFill>
              <a:ln w="9525" cap="rnd">
                <a:noFill/>
                <a:round/>
              </a:ln>
            </p:spPr>
            <p:txBody>
              <a:bodyPr/>
              <a:lstStyle/>
              <a:p>
                <a:endParaRPr lang="zh-CN" altLang="en-US" sz="2000"/>
              </a:p>
            </p:txBody>
          </p:sp>
          <p:sp>
            <p:nvSpPr>
              <p:cNvPr id="32" name="Freeform 125"/>
              <p:cNvSpPr/>
              <p:nvPr/>
            </p:nvSpPr>
            <p:spPr bwMode="auto">
              <a:xfrm>
                <a:off x="4327" y="1943"/>
                <a:ext cx="135" cy="26"/>
              </a:xfrm>
              <a:custGeom>
                <a:avLst/>
                <a:gdLst>
                  <a:gd name="T0" fmla="*/ 134 w 135"/>
                  <a:gd name="T1" fmla="*/ 11 h 26"/>
                  <a:gd name="T2" fmla="*/ 123 w 135"/>
                  <a:gd name="T3" fmla="*/ 0 h 26"/>
                  <a:gd name="T4" fmla="*/ 0 w 135"/>
                  <a:gd name="T5" fmla="*/ 13 h 26"/>
                  <a:gd name="T6" fmla="*/ 9 w 135"/>
                  <a:gd name="T7" fmla="*/ 25 h 26"/>
                  <a:gd name="T8" fmla="*/ 134 w 135"/>
                  <a:gd name="T9" fmla="*/ 11 h 26"/>
                  <a:gd name="T10" fmla="*/ 0 60000 65536"/>
                  <a:gd name="T11" fmla="*/ 0 60000 65536"/>
                  <a:gd name="T12" fmla="*/ 0 60000 65536"/>
                  <a:gd name="T13" fmla="*/ 0 60000 65536"/>
                  <a:gd name="T14" fmla="*/ 0 60000 65536"/>
                  <a:gd name="T15" fmla="*/ 0 w 135"/>
                  <a:gd name="T16" fmla="*/ 0 h 26"/>
                  <a:gd name="T17" fmla="*/ 135 w 135"/>
                  <a:gd name="T18" fmla="*/ 26 h 26"/>
                </a:gdLst>
                <a:ahLst/>
                <a:cxnLst>
                  <a:cxn ang="T10">
                    <a:pos x="T0" y="T1"/>
                  </a:cxn>
                  <a:cxn ang="T11">
                    <a:pos x="T2" y="T3"/>
                  </a:cxn>
                  <a:cxn ang="T12">
                    <a:pos x="T4" y="T5"/>
                  </a:cxn>
                  <a:cxn ang="T13">
                    <a:pos x="T6" y="T7"/>
                  </a:cxn>
                  <a:cxn ang="T14">
                    <a:pos x="T8" y="T9"/>
                  </a:cxn>
                </a:cxnLst>
                <a:rect l="T15" t="T16" r="T17" b="T18"/>
                <a:pathLst>
                  <a:path w="135" h="26">
                    <a:moveTo>
                      <a:pt x="134" y="11"/>
                    </a:moveTo>
                    <a:lnTo>
                      <a:pt x="123" y="0"/>
                    </a:lnTo>
                    <a:lnTo>
                      <a:pt x="0" y="13"/>
                    </a:lnTo>
                    <a:lnTo>
                      <a:pt x="9" y="25"/>
                    </a:lnTo>
                    <a:lnTo>
                      <a:pt x="134" y="11"/>
                    </a:lnTo>
                  </a:path>
                </a:pathLst>
              </a:custGeom>
              <a:solidFill>
                <a:srgbClr val="969696"/>
              </a:solidFill>
              <a:ln w="9525" cap="rnd">
                <a:noFill/>
                <a:round/>
              </a:ln>
            </p:spPr>
            <p:txBody>
              <a:bodyPr/>
              <a:lstStyle/>
              <a:p>
                <a:endParaRPr lang="zh-CN" altLang="en-US" sz="2000"/>
              </a:p>
            </p:txBody>
          </p:sp>
          <p:sp>
            <p:nvSpPr>
              <p:cNvPr id="33" name="Freeform 126"/>
              <p:cNvSpPr/>
              <p:nvPr/>
            </p:nvSpPr>
            <p:spPr bwMode="auto">
              <a:xfrm>
                <a:off x="4356" y="1970"/>
                <a:ext cx="135" cy="26"/>
              </a:xfrm>
              <a:custGeom>
                <a:avLst/>
                <a:gdLst>
                  <a:gd name="T0" fmla="*/ 134 w 135"/>
                  <a:gd name="T1" fmla="*/ 11 h 26"/>
                  <a:gd name="T2" fmla="*/ 123 w 135"/>
                  <a:gd name="T3" fmla="*/ 0 h 26"/>
                  <a:gd name="T4" fmla="*/ 0 w 135"/>
                  <a:gd name="T5" fmla="*/ 13 h 26"/>
                  <a:gd name="T6" fmla="*/ 9 w 135"/>
                  <a:gd name="T7" fmla="*/ 25 h 26"/>
                  <a:gd name="T8" fmla="*/ 134 w 135"/>
                  <a:gd name="T9" fmla="*/ 11 h 26"/>
                  <a:gd name="T10" fmla="*/ 0 60000 65536"/>
                  <a:gd name="T11" fmla="*/ 0 60000 65536"/>
                  <a:gd name="T12" fmla="*/ 0 60000 65536"/>
                  <a:gd name="T13" fmla="*/ 0 60000 65536"/>
                  <a:gd name="T14" fmla="*/ 0 60000 65536"/>
                  <a:gd name="T15" fmla="*/ 0 w 135"/>
                  <a:gd name="T16" fmla="*/ 0 h 26"/>
                  <a:gd name="T17" fmla="*/ 135 w 135"/>
                  <a:gd name="T18" fmla="*/ 26 h 26"/>
                </a:gdLst>
                <a:ahLst/>
                <a:cxnLst>
                  <a:cxn ang="T10">
                    <a:pos x="T0" y="T1"/>
                  </a:cxn>
                  <a:cxn ang="T11">
                    <a:pos x="T2" y="T3"/>
                  </a:cxn>
                  <a:cxn ang="T12">
                    <a:pos x="T4" y="T5"/>
                  </a:cxn>
                  <a:cxn ang="T13">
                    <a:pos x="T6" y="T7"/>
                  </a:cxn>
                  <a:cxn ang="T14">
                    <a:pos x="T8" y="T9"/>
                  </a:cxn>
                </a:cxnLst>
                <a:rect l="T15" t="T16" r="T17" b="T18"/>
                <a:pathLst>
                  <a:path w="135" h="26">
                    <a:moveTo>
                      <a:pt x="134" y="11"/>
                    </a:moveTo>
                    <a:lnTo>
                      <a:pt x="123" y="0"/>
                    </a:lnTo>
                    <a:lnTo>
                      <a:pt x="0" y="13"/>
                    </a:lnTo>
                    <a:lnTo>
                      <a:pt x="9" y="25"/>
                    </a:lnTo>
                    <a:lnTo>
                      <a:pt x="134" y="11"/>
                    </a:lnTo>
                  </a:path>
                </a:pathLst>
              </a:custGeom>
              <a:solidFill>
                <a:srgbClr val="969696"/>
              </a:solidFill>
              <a:ln w="9525" cap="rnd">
                <a:noFill/>
                <a:round/>
              </a:ln>
            </p:spPr>
            <p:txBody>
              <a:bodyPr/>
              <a:lstStyle/>
              <a:p>
                <a:endParaRPr lang="zh-CN" altLang="en-US" sz="2000"/>
              </a:p>
            </p:txBody>
          </p:sp>
        </p:grpSp>
      </p:grpSp>
      <p:sp>
        <p:nvSpPr>
          <p:cNvPr id="68" name="TextBox 74"/>
          <p:cNvSpPr txBox="1"/>
          <p:nvPr/>
        </p:nvSpPr>
        <p:spPr>
          <a:xfrm>
            <a:off x="2223409" y="3476487"/>
            <a:ext cx="1207910" cy="338554"/>
          </a:xfrm>
          <a:prstGeom prst="rect">
            <a:avLst/>
          </a:prstGeom>
          <a:solidFill>
            <a:srgbClr val="FF9900"/>
          </a:solidFill>
          <a:ln>
            <a:solidFill>
              <a:srgbClr val="FF99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1600" dirty="0">
                <a:solidFill>
                  <a:schemeClr val="tx1"/>
                </a:solidFill>
                <a:latin typeface="微软雅黑" panose="020B0503020204020204" charset="-122"/>
                <a:ea typeface="微软雅黑" panose="020B0503020204020204" charset="-122"/>
              </a:rPr>
              <a:t>治理平台</a:t>
            </a:r>
            <a:endParaRPr lang="zh-CN" altLang="en-US" sz="1600" dirty="0">
              <a:solidFill>
                <a:schemeClr val="tx1"/>
              </a:solidFill>
              <a:latin typeface="微软雅黑" panose="020B0503020204020204" charset="-122"/>
              <a:ea typeface="微软雅黑" panose="020B0503020204020204" charset="-122"/>
            </a:endParaRPr>
          </a:p>
        </p:txBody>
      </p:sp>
      <p:sp>
        <p:nvSpPr>
          <p:cNvPr id="69" name="TextBox 78"/>
          <p:cNvSpPr txBox="1"/>
          <p:nvPr/>
        </p:nvSpPr>
        <p:spPr bwMode="auto">
          <a:xfrm>
            <a:off x="7248128" y="5333845"/>
            <a:ext cx="1219200" cy="338554"/>
          </a:xfrm>
          <a:prstGeom prst="rect">
            <a:avLst/>
          </a:prstGeom>
          <a:noFill/>
        </p:spPr>
        <p:txBody>
          <a:bodyPr wrap="square">
            <a:spAutoFit/>
          </a:bodyPr>
          <a:lstStyle/>
          <a:p>
            <a:pPr algn="ctr" fontAlgn="t">
              <a:defRPr/>
            </a:pPr>
            <a:r>
              <a:rPr lang="zh-CN" altLang="en-US" sz="1600" kern="0" dirty="0">
                <a:solidFill>
                  <a:schemeClr val="bg1"/>
                </a:solidFill>
                <a:latin typeface="微软雅黑" panose="020B0503020204020204" charset="-122"/>
                <a:ea typeface="微软雅黑" panose="020B0503020204020204" charset="-122"/>
              </a:rPr>
              <a:t>服务消费者</a:t>
            </a:r>
            <a:endParaRPr lang="zh-CN" altLang="en-US" sz="1600" kern="0" dirty="0">
              <a:solidFill>
                <a:schemeClr val="bg1"/>
              </a:solidFill>
              <a:latin typeface="微软雅黑" panose="020B0503020204020204" charset="-122"/>
              <a:ea typeface="微软雅黑" panose="020B0503020204020204" charset="-122"/>
            </a:endParaRPr>
          </a:p>
        </p:txBody>
      </p:sp>
      <p:sp>
        <p:nvSpPr>
          <p:cNvPr id="70" name="右箭头 69"/>
          <p:cNvSpPr/>
          <p:nvPr/>
        </p:nvSpPr>
        <p:spPr bwMode="auto">
          <a:xfrm>
            <a:off x="3791744" y="2420382"/>
            <a:ext cx="3312226" cy="205271"/>
          </a:xfrm>
          <a:prstGeom prst="rightArrow">
            <a:avLst>
              <a:gd name="adj1" fmla="val 74222"/>
              <a:gd name="adj2" fmla="val 44521"/>
            </a:avLst>
          </a:prstGeom>
          <a:solidFill>
            <a:schemeClr val="tx2">
              <a:lumMod val="60000"/>
              <a:lumOff val="40000"/>
            </a:schemeClr>
          </a:solidFill>
          <a:ln>
            <a:solidFill>
              <a:schemeClr val="tx2">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sp>
        <p:nvSpPr>
          <p:cNvPr id="71" name="TextBox 83"/>
          <p:cNvSpPr txBox="1"/>
          <p:nvPr/>
        </p:nvSpPr>
        <p:spPr bwMode="auto">
          <a:xfrm>
            <a:off x="7211458" y="2168196"/>
            <a:ext cx="1328745" cy="338554"/>
          </a:xfrm>
          <a:prstGeom prst="rect">
            <a:avLst/>
          </a:prstGeom>
          <a:noFill/>
        </p:spPr>
        <p:txBody>
          <a:bodyPr wrap="square">
            <a:spAutoFit/>
          </a:bodyPr>
          <a:lstStyle/>
          <a:p>
            <a:pPr algn="ctr" fontAlgn="t">
              <a:defRPr/>
            </a:pPr>
            <a:r>
              <a:rPr lang="zh-CN" altLang="en-US" sz="1600" kern="0" dirty="0">
                <a:solidFill>
                  <a:schemeClr val="bg1"/>
                </a:solidFill>
                <a:latin typeface="微软雅黑" panose="020B0503020204020204" charset="-122"/>
                <a:ea typeface="微软雅黑" panose="020B0503020204020204" charset="-122"/>
              </a:rPr>
              <a:t>服务提供者</a:t>
            </a:r>
            <a:endParaRPr lang="zh-CN" altLang="en-US" sz="1600" kern="0" dirty="0">
              <a:solidFill>
                <a:schemeClr val="bg1"/>
              </a:solidFill>
              <a:latin typeface="微软雅黑" panose="020B0503020204020204" charset="-122"/>
              <a:ea typeface="微软雅黑" panose="020B0503020204020204" charset="-122"/>
            </a:endParaRPr>
          </a:p>
        </p:txBody>
      </p:sp>
      <p:sp>
        <p:nvSpPr>
          <p:cNvPr id="72" name="流程图: 直接访问存储器 71"/>
          <p:cNvSpPr/>
          <p:nvPr/>
        </p:nvSpPr>
        <p:spPr bwMode="auto">
          <a:xfrm>
            <a:off x="7006680" y="3576568"/>
            <a:ext cx="1890714" cy="635000"/>
          </a:xfrm>
          <a:prstGeom prst="flowChartMagneticDrum">
            <a:avLst/>
          </a:prstGeom>
          <a:solidFill>
            <a:schemeClr val="bg2">
              <a:lumMod val="9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25000" dirty="0">
                <a:ln>
                  <a:noFill/>
                </a:ln>
                <a:solidFill>
                  <a:schemeClr val="tx1"/>
                </a:solidFill>
                <a:effectLst/>
                <a:latin typeface="微软雅黑" panose="020B0503020204020204" charset="-122"/>
                <a:ea typeface="微软雅黑" panose="020B0503020204020204" charset="-122"/>
              </a:rPr>
              <a:t>服务总线</a:t>
            </a:r>
            <a:r>
              <a:rPr kumimoji="0" lang="en-US" altLang="zh-CN" sz="2400" b="1" i="0" u="none" strike="noStrike" cap="none" normalizeH="0" baseline="-25000" dirty="0">
                <a:ln>
                  <a:noFill/>
                </a:ln>
                <a:solidFill>
                  <a:schemeClr val="tx1"/>
                </a:solidFill>
                <a:effectLst/>
                <a:latin typeface="微软雅黑" panose="020B0503020204020204" charset="-122"/>
                <a:ea typeface="微软雅黑" panose="020B0503020204020204" charset="-122"/>
              </a:rPr>
              <a:t>ESB</a:t>
            </a:r>
            <a:endParaRPr kumimoji="0" lang="zh-CN" altLang="en-US" sz="2400" b="1" i="0" u="none" strike="noStrike" cap="none" normalizeH="0" baseline="-25000" dirty="0">
              <a:ln>
                <a:noFill/>
              </a:ln>
              <a:solidFill>
                <a:schemeClr val="tx1"/>
              </a:solidFill>
              <a:effectLst/>
              <a:latin typeface="微软雅黑" panose="020B0503020204020204" charset="-122"/>
              <a:ea typeface="微软雅黑" panose="020B0503020204020204" charset="-122"/>
            </a:endParaRPr>
          </a:p>
        </p:txBody>
      </p:sp>
      <p:sp>
        <p:nvSpPr>
          <p:cNvPr id="73" name="上下箭头 72"/>
          <p:cNvSpPr/>
          <p:nvPr/>
        </p:nvSpPr>
        <p:spPr bwMode="auto">
          <a:xfrm>
            <a:off x="7740100" y="4298752"/>
            <a:ext cx="228600" cy="685800"/>
          </a:xfrm>
          <a:prstGeom prst="upDownArrow">
            <a:avLst/>
          </a:prstGeom>
          <a:solidFill>
            <a:schemeClr val="tx2">
              <a:lumMod val="60000"/>
              <a:lumOff val="40000"/>
            </a:schemeClr>
          </a:solidFill>
          <a:ln>
            <a:solidFill>
              <a:schemeClr val="tx2">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sp>
        <p:nvSpPr>
          <p:cNvPr id="74" name="下箭头 73"/>
          <p:cNvSpPr/>
          <p:nvPr/>
        </p:nvSpPr>
        <p:spPr bwMode="auto">
          <a:xfrm>
            <a:off x="7700294" y="2625653"/>
            <a:ext cx="228600" cy="776053"/>
          </a:xfrm>
          <a:prstGeom prst="downArrow">
            <a:avLst/>
          </a:prstGeom>
          <a:solidFill>
            <a:schemeClr val="tx2">
              <a:lumMod val="60000"/>
              <a:lumOff val="40000"/>
            </a:schemeClr>
          </a:solidFill>
          <a:ln>
            <a:solidFill>
              <a:schemeClr val="tx2">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sp>
        <p:nvSpPr>
          <p:cNvPr id="75" name="左箭头 74"/>
          <p:cNvSpPr/>
          <p:nvPr/>
        </p:nvSpPr>
        <p:spPr bwMode="auto">
          <a:xfrm rot="20334881">
            <a:off x="3260163" y="3340956"/>
            <a:ext cx="3838784" cy="318669"/>
          </a:xfrm>
          <a:prstGeom prst="leftArrow">
            <a:avLst/>
          </a:prstGeom>
          <a:solidFill>
            <a:schemeClr val="tx2">
              <a:lumMod val="60000"/>
              <a:lumOff val="40000"/>
            </a:schemeClr>
          </a:solidFill>
          <a:ln>
            <a:solidFill>
              <a:schemeClr val="tx2">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sp>
        <p:nvSpPr>
          <p:cNvPr id="76" name="TextBox 90"/>
          <p:cNvSpPr txBox="1"/>
          <p:nvPr/>
        </p:nvSpPr>
        <p:spPr>
          <a:xfrm rot="20088884">
            <a:off x="3951223" y="3123216"/>
            <a:ext cx="1382472"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a:solidFill>
                  <a:schemeClr val="bg1"/>
                </a:solidFill>
                <a:latin typeface="微软雅黑" panose="020B0503020204020204" charset="-122"/>
                <a:ea typeface="微软雅黑" panose="020B0503020204020204" charset="-122"/>
              </a:rPr>
              <a:t>服务注册</a:t>
            </a:r>
            <a:endParaRPr lang="zh-CN" altLang="en-US" sz="1600" dirty="0">
              <a:solidFill>
                <a:schemeClr val="bg1"/>
              </a:solidFill>
              <a:latin typeface="微软雅黑" panose="020B0503020204020204" charset="-122"/>
              <a:ea typeface="微软雅黑" panose="020B0503020204020204" charset="-122"/>
            </a:endParaRPr>
          </a:p>
        </p:txBody>
      </p:sp>
      <p:sp>
        <p:nvSpPr>
          <p:cNvPr id="77" name="TextBox 91"/>
          <p:cNvSpPr txBox="1"/>
          <p:nvPr/>
        </p:nvSpPr>
        <p:spPr>
          <a:xfrm>
            <a:off x="8015707" y="2570710"/>
            <a:ext cx="837669" cy="83099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a:solidFill>
                  <a:schemeClr val="bg1"/>
                </a:solidFill>
                <a:latin typeface="微软雅黑" panose="020B0503020204020204" charset="-122"/>
                <a:ea typeface="微软雅黑" panose="020B0503020204020204" charset="-122"/>
              </a:rPr>
              <a:t>服务在线注册与部署</a:t>
            </a:r>
            <a:endParaRPr lang="zh-CN" altLang="en-US" sz="1600" dirty="0">
              <a:solidFill>
                <a:schemeClr val="bg1"/>
              </a:solidFill>
              <a:latin typeface="微软雅黑" panose="020B0503020204020204" charset="-122"/>
              <a:ea typeface="微软雅黑" panose="020B0503020204020204" charset="-122"/>
            </a:endParaRPr>
          </a:p>
        </p:txBody>
      </p:sp>
      <p:pic>
        <p:nvPicPr>
          <p:cNvPr id="78" name="Picture 8" descr="C:\Documents and Settings\Administrator\My Documents\My Pictures\Microsoft 剪辑管理器\j0428969.wmf"/>
          <p:cNvPicPr>
            <a:picLocks noChangeAspect="1" noChangeArrowheads="1"/>
          </p:cNvPicPr>
          <p:nvPr/>
        </p:nvPicPr>
        <p:blipFill>
          <a:blip r:embed="rId1" cstate="print"/>
          <a:srcRect/>
          <a:stretch>
            <a:fillRect/>
          </a:stretch>
        </p:blipFill>
        <p:spPr bwMode="auto">
          <a:xfrm>
            <a:off x="7379879" y="5668658"/>
            <a:ext cx="372853" cy="516722"/>
          </a:xfrm>
          <a:prstGeom prst="rect">
            <a:avLst/>
          </a:prstGeom>
          <a:noFill/>
        </p:spPr>
      </p:pic>
      <p:sp>
        <p:nvSpPr>
          <p:cNvPr id="79" name="TextBox 93"/>
          <p:cNvSpPr txBox="1"/>
          <p:nvPr/>
        </p:nvSpPr>
        <p:spPr>
          <a:xfrm>
            <a:off x="7172052" y="6258798"/>
            <a:ext cx="1143008" cy="338554"/>
          </a:xfrm>
          <a:prstGeom prst="rect">
            <a:avLst/>
          </a:prstGeom>
          <a:noFill/>
        </p:spPr>
        <p:txBody>
          <a:bodyPr wrap="square" rtlCol="0">
            <a:spAutoFit/>
          </a:bodyPr>
          <a:lstStyle/>
          <a:p>
            <a:pPr algn="ctr" fontAlgn="t"/>
            <a:r>
              <a:rPr lang="zh-CN" altLang="en-US" sz="1600" kern="0" dirty="0">
                <a:latin typeface="微软雅黑" panose="020B0503020204020204" charset="-122"/>
                <a:ea typeface="微软雅黑" panose="020B0503020204020204" charset="-122"/>
              </a:rPr>
              <a:t>业务系统</a:t>
            </a:r>
            <a:endParaRPr lang="zh-CN" altLang="en-US" sz="1600" kern="0" dirty="0">
              <a:solidFill>
                <a:schemeClr val="tx1"/>
              </a:solidFill>
              <a:latin typeface="微软雅黑" panose="020B0503020204020204" charset="-122"/>
              <a:ea typeface="微软雅黑" panose="020B0503020204020204" charset="-122"/>
            </a:endParaRPr>
          </a:p>
        </p:txBody>
      </p:sp>
      <p:pic>
        <p:nvPicPr>
          <p:cNvPr id="80" name="Picture 8" descr="C:\Documents and Settings\Administrator\My Documents\My Pictures\Microsoft 剪辑管理器\j0428969.wmf"/>
          <p:cNvPicPr>
            <a:picLocks noChangeAspect="1" noChangeArrowheads="1"/>
          </p:cNvPicPr>
          <p:nvPr/>
        </p:nvPicPr>
        <p:blipFill>
          <a:blip r:embed="rId1" cstate="print"/>
          <a:srcRect/>
          <a:stretch>
            <a:fillRect/>
          </a:stretch>
        </p:blipFill>
        <p:spPr bwMode="auto">
          <a:xfrm>
            <a:off x="7609856" y="5668658"/>
            <a:ext cx="372853" cy="516722"/>
          </a:xfrm>
          <a:prstGeom prst="rect">
            <a:avLst/>
          </a:prstGeom>
          <a:noFill/>
        </p:spPr>
      </p:pic>
      <p:pic>
        <p:nvPicPr>
          <p:cNvPr id="81" name="Picture 8" descr="C:\Documents and Settings\Administrator\My Documents\My Pictures\Microsoft 剪辑管理器\j0428969.wmf"/>
          <p:cNvPicPr>
            <a:picLocks noChangeAspect="1" noChangeArrowheads="1"/>
          </p:cNvPicPr>
          <p:nvPr/>
        </p:nvPicPr>
        <p:blipFill>
          <a:blip r:embed="rId1" cstate="print"/>
          <a:srcRect/>
          <a:stretch>
            <a:fillRect/>
          </a:stretch>
        </p:blipFill>
        <p:spPr bwMode="auto">
          <a:xfrm>
            <a:off x="7824170" y="5740096"/>
            <a:ext cx="372853" cy="516722"/>
          </a:xfrm>
          <a:prstGeom prst="rect">
            <a:avLst/>
          </a:prstGeom>
          <a:noFill/>
        </p:spPr>
      </p:pic>
      <p:sp>
        <p:nvSpPr>
          <p:cNvPr id="82" name="矩形 81"/>
          <p:cNvSpPr/>
          <p:nvPr/>
        </p:nvSpPr>
        <p:spPr>
          <a:xfrm>
            <a:off x="767408" y="862538"/>
            <a:ext cx="10729192" cy="646331"/>
          </a:xfrm>
          <a:prstGeom prst="rect">
            <a:avLst/>
          </a:prstGeom>
        </p:spPr>
        <p:txBody>
          <a:bodyPr wrap="square">
            <a:spAutoFit/>
          </a:bodyPr>
          <a:lstStyle/>
          <a:p>
            <a:pPr lvl="0" fontAlgn="base">
              <a:lnSpc>
                <a:spcPct val="150000"/>
              </a:lnSpc>
              <a:spcBef>
                <a:spcPct val="0"/>
              </a:spcBef>
              <a:spcAft>
                <a:spcPct val="0"/>
              </a:spcAft>
            </a:pPr>
            <a:r>
              <a:rPr lang="zh-CN" altLang="en-US" sz="2400" b="1" dirty="0">
                <a:solidFill>
                  <a:srgbClr val="FF9900"/>
                </a:solidFill>
                <a:latin typeface="微软雅黑" panose="020B0503020204020204" charset="-122"/>
                <a:ea typeface="微软雅黑" panose="020B0503020204020204" charset="-122"/>
                <a:cs typeface="宋体" panose="02010600030101010101" pitchFamily="2" charset="-122"/>
              </a:rPr>
              <a:t>组织保障需要从治理组织、服务提供者、服务消费者三个维度进行细致划分</a:t>
            </a:r>
            <a:endParaRPr lang="zh-CN" altLang="en-US" sz="2400" b="1" dirty="0">
              <a:solidFill>
                <a:srgbClr val="FF9900"/>
              </a:solidFill>
              <a:latin typeface="微软雅黑" panose="020B0503020204020204" charset="-122"/>
              <a:ea typeface="微软雅黑" panose="020B0503020204020204" charset="-122"/>
              <a:cs typeface="宋体" panose="02010600030101010101" pitchFamily="2" charset="-122"/>
            </a:endParaRPr>
          </a:p>
        </p:txBody>
      </p:sp>
      <p:sp>
        <p:nvSpPr>
          <p:cNvPr id="83" name="TextBox 93"/>
          <p:cNvSpPr txBox="1"/>
          <p:nvPr/>
        </p:nvSpPr>
        <p:spPr>
          <a:xfrm rot="18459774">
            <a:off x="5599900" y="4467957"/>
            <a:ext cx="1382472"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a:solidFill>
                  <a:schemeClr val="bg1"/>
                </a:solidFill>
                <a:latin typeface="微软雅黑" panose="020B0503020204020204" charset="-122"/>
                <a:ea typeface="微软雅黑" panose="020B0503020204020204" charset="-122"/>
              </a:rPr>
              <a:t>数据采集</a:t>
            </a:r>
            <a:endParaRPr lang="zh-CN" altLang="en-US" sz="1600" dirty="0">
              <a:solidFill>
                <a:schemeClr val="bg1"/>
              </a:solidFill>
              <a:latin typeface="微软雅黑" panose="020B0503020204020204" charset="-122"/>
              <a:ea typeface="微软雅黑" panose="020B0503020204020204" charset="-122"/>
            </a:endParaRPr>
          </a:p>
        </p:txBody>
      </p:sp>
      <p:pic>
        <p:nvPicPr>
          <p:cNvPr id="84" name="Picture 8" descr="C:\Documents and Settings\Administrator\My Documents\My Pictures\Microsoft 剪辑管理器\j0428969.wmf"/>
          <p:cNvPicPr>
            <a:picLocks noChangeAspect="1" noChangeArrowheads="1"/>
          </p:cNvPicPr>
          <p:nvPr/>
        </p:nvPicPr>
        <p:blipFill>
          <a:blip r:embed="rId1" cstate="email"/>
          <a:srcRect/>
          <a:stretch>
            <a:fillRect/>
          </a:stretch>
        </p:blipFill>
        <p:spPr bwMode="auto">
          <a:xfrm>
            <a:off x="5161143" y="5392531"/>
            <a:ext cx="548638" cy="780375"/>
          </a:xfrm>
          <a:prstGeom prst="rect">
            <a:avLst/>
          </a:prstGeom>
          <a:noFill/>
        </p:spPr>
      </p:pic>
      <p:sp>
        <p:nvSpPr>
          <p:cNvPr id="85" name="TextBox 75"/>
          <p:cNvSpPr txBox="1"/>
          <p:nvPr/>
        </p:nvSpPr>
        <p:spPr>
          <a:xfrm>
            <a:off x="4859666" y="6230897"/>
            <a:ext cx="1207910" cy="338554"/>
          </a:xfrm>
          <a:prstGeom prst="rect">
            <a:avLst/>
          </a:prstGeom>
          <a:solidFill>
            <a:srgbClr val="FF9900"/>
          </a:solidFill>
          <a:ln>
            <a:solidFill>
              <a:srgbClr val="FF99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fontAlgn="t"/>
            <a:r>
              <a:rPr lang="zh-CN" altLang="en-US" sz="1600" kern="0" dirty="0">
                <a:solidFill>
                  <a:schemeClr val="tx1"/>
                </a:solidFill>
                <a:latin typeface="微软雅黑" panose="020B0503020204020204" charset="-122"/>
                <a:ea typeface="微软雅黑" panose="020B0503020204020204" charset="-122"/>
              </a:rPr>
              <a:t>日志存储</a:t>
            </a:r>
            <a:endParaRPr lang="zh-CN" altLang="en-US" sz="1600" kern="0" dirty="0">
              <a:solidFill>
                <a:schemeClr val="tx1"/>
              </a:solidFill>
              <a:latin typeface="微软雅黑" panose="020B0503020204020204" charset="-122"/>
              <a:ea typeface="微软雅黑" panose="020B0503020204020204" charset="-122"/>
            </a:endParaRPr>
          </a:p>
        </p:txBody>
      </p:sp>
      <p:grpSp>
        <p:nvGrpSpPr>
          <p:cNvPr id="86" name="组合 85"/>
          <p:cNvGrpSpPr/>
          <p:nvPr/>
        </p:nvGrpSpPr>
        <p:grpSpPr>
          <a:xfrm>
            <a:off x="2619501" y="1467751"/>
            <a:ext cx="435910" cy="638832"/>
            <a:chOff x="3219159" y="2862852"/>
            <a:chExt cx="1050581" cy="1403924"/>
          </a:xfrm>
        </p:grpSpPr>
        <p:grpSp>
          <p:nvGrpSpPr>
            <p:cNvPr id="87" name="组合 86"/>
            <p:cNvGrpSpPr/>
            <p:nvPr/>
          </p:nvGrpSpPr>
          <p:grpSpPr>
            <a:xfrm>
              <a:off x="3219159" y="2862852"/>
              <a:ext cx="1050581" cy="1403924"/>
              <a:chOff x="1654096" y="2862798"/>
              <a:chExt cx="1050581" cy="1403924"/>
            </a:xfrm>
          </p:grpSpPr>
          <p:sp>
            <p:nvSpPr>
              <p:cNvPr id="89" name="Oval 28"/>
              <p:cNvSpPr/>
              <p:nvPr/>
            </p:nvSpPr>
            <p:spPr>
              <a:xfrm>
                <a:off x="1654096" y="2862798"/>
                <a:ext cx="1050581" cy="1040856"/>
              </a:xfrm>
              <a:prstGeom prst="ellipse">
                <a:avLst/>
              </a:prstGeom>
              <a:solidFill>
                <a:schemeClr val="accent5"/>
              </a:solidFill>
              <a:ln w="38100">
                <a:no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b="1" dirty="0">
                  <a:solidFill>
                    <a:schemeClr val="bg1"/>
                  </a:solidFill>
                </a:endParaRPr>
              </a:p>
            </p:txBody>
          </p:sp>
          <p:sp>
            <p:nvSpPr>
              <p:cNvPr id="90" name="矩形 89"/>
              <p:cNvSpPr/>
              <p:nvPr/>
            </p:nvSpPr>
            <p:spPr>
              <a:xfrm>
                <a:off x="2086060" y="3915136"/>
                <a:ext cx="203340" cy="351586"/>
              </a:xfrm>
              <a:prstGeom prst="rect">
                <a:avLst/>
              </a:prstGeom>
            </p:spPr>
            <p:txBody>
              <a:bodyPr wrap="none">
                <a:spAutoFit/>
              </a:bodyPr>
              <a:lstStyle/>
              <a:p>
                <a:pPr algn="ctr"/>
                <a:endParaRPr kumimoji="1" lang="zh-CN" altLang="en-US" sz="1400" b="1" dirty="0">
                  <a:solidFill>
                    <a:srgbClr val="215785"/>
                  </a:solidFill>
                  <a:latin typeface="微软雅黑" panose="020B0503020204020204" charset="-122"/>
                  <a:ea typeface="微软雅黑" panose="020B0503020204020204" charset="-122"/>
                  <a:cs typeface="微软雅黑" panose="020B0503020204020204" charset="-122"/>
                </a:endParaRPr>
              </a:p>
            </p:txBody>
          </p:sp>
        </p:grpSp>
        <p:sp>
          <p:nvSpPr>
            <p:cNvPr id="88" name="看电脑小人"/>
            <p:cNvSpPr/>
            <p:nvPr/>
          </p:nvSpPr>
          <p:spPr bwMode="auto">
            <a:xfrm>
              <a:off x="3454870" y="3079377"/>
              <a:ext cx="584500" cy="574864"/>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rgbClr val="FFFFFF"/>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200" dirty="0"/>
            </a:p>
          </p:txBody>
        </p:sp>
      </p:grpSp>
      <p:grpSp>
        <p:nvGrpSpPr>
          <p:cNvPr id="91" name="组合 90"/>
          <p:cNvGrpSpPr/>
          <p:nvPr/>
        </p:nvGrpSpPr>
        <p:grpSpPr>
          <a:xfrm>
            <a:off x="7643560" y="1638040"/>
            <a:ext cx="435910" cy="638832"/>
            <a:chOff x="3219159" y="2862852"/>
            <a:chExt cx="1050581" cy="1403924"/>
          </a:xfrm>
        </p:grpSpPr>
        <p:grpSp>
          <p:nvGrpSpPr>
            <p:cNvPr id="92" name="组合 91"/>
            <p:cNvGrpSpPr/>
            <p:nvPr/>
          </p:nvGrpSpPr>
          <p:grpSpPr>
            <a:xfrm>
              <a:off x="3219159" y="2862852"/>
              <a:ext cx="1050581" cy="1403924"/>
              <a:chOff x="1654096" y="2862798"/>
              <a:chExt cx="1050581" cy="1403924"/>
            </a:xfrm>
          </p:grpSpPr>
          <p:sp>
            <p:nvSpPr>
              <p:cNvPr id="94" name="Oval 28"/>
              <p:cNvSpPr/>
              <p:nvPr/>
            </p:nvSpPr>
            <p:spPr>
              <a:xfrm>
                <a:off x="1654096" y="2862798"/>
                <a:ext cx="1050581" cy="1040856"/>
              </a:xfrm>
              <a:prstGeom prst="ellipse">
                <a:avLst/>
              </a:prstGeom>
              <a:solidFill>
                <a:schemeClr val="accent5"/>
              </a:solidFill>
              <a:ln w="38100">
                <a:no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b="1" dirty="0">
                  <a:solidFill>
                    <a:schemeClr val="bg1"/>
                  </a:solidFill>
                </a:endParaRPr>
              </a:p>
            </p:txBody>
          </p:sp>
          <p:sp>
            <p:nvSpPr>
              <p:cNvPr id="95" name="矩形 94"/>
              <p:cNvSpPr/>
              <p:nvPr/>
            </p:nvSpPr>
            <p:spPr>
              <a:xfrm>
                <a:off x="2086060" y="3915136"/>
                <a:ext cx="203340" cy="351586"/>
              </a:xfrm>
              <a:prstGeom prst="rect">
                <a:avLst/>
              </a:prstGeom>
            </p:spPr>
            <p:txBody>
              <a:bodyPr wrap="none">
                <a:spAutoFit/>
              </a:bodyPr>
              <a:lstStyle/>
              <a:p>
                <a:pPr algn="ctr"/>
                <a:endParaRPr kumimoji="1" lang="zh-CN" altLang="en-US" sz="1400" b="1" dirty="0">
                  <a:solidFill>
                    <a:srgbClr val="215785"/>
                  </a:solidFill>
                  <a:latin typeface="微软雅黑" panose="020B0503020204020204" charset="-122"/>
                  <a:ea typeface="微软雅黑" panose="020B0503020204020204" charset="-122"/>
                  <a:cs typeface="微软雅黑" panose="020B0503020204020204" charset="-122"/>
                </a:endParaRPr>
              </a:p>
            </p:txBody>
          </p:sp>
        </p:grpSp>
        <p:sp>
          <p:nvSpPr>
            <p:cNvPr id="93" name="看电脑小人"/>
            <p:cNvSpPr/>
            <p:nvPr/>
          </p:nvSpPr>
          <p:spPr bwMode="auto">
            <a:xfrm>
              <a:off x="3454870" y="3079377"/>
              <a:ext cx="584500" cy="574864"/>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rgbClr val="FFFFFF"/>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200" dirty="0"/>
            </a:p>
          </p:txBody>
        </p:sp>
      </p:grpSp>
      <p:grpSp>
        <p:nvGrpSpPr>
          <p:cNvPr id="96" name="组合 95"/>
          <p:cNvGrpSpPr/>
          <p:nvPr/>
        </p:nvGrpSpPr>
        <p:grpSpPr>
          <a:xfrm>
            <a:off x="7659091" y="5000114"/>
            <a:ext cx="435910" cy="638832"/>
            <a:chOff x="3219159" y="2862852"/>
            <a:chExt cx="1050581" cy="1403924"/>
          </a:xfrm>
        </p:grpSpPr>
        <p:grpSp>
          <p:nvGrpSpPr>
            <p:cNvPr id="97" name="组合 96"/>
            <p:cNvGrpSpPr/>
            <p:nvPr/>
          </p:nvGrpSpPr>
          <p:grpSpPr>
            <a:xfrm>
              <a:off x="3219159" y="2862852"/>
              <a:ext cx="1050581" cy="1403924"/>
              <a:chOff x="1654096" y="2862798"/>
              <a:chExt cx="1050581" cy="1403924"/>
            </a:xfrm>
          </p:grpSpPr>
          <p:sp>
            <p:nvSpPr>
              <p:cNvPr id="99" name="Oval 28"/>
              <p:cNvSpPr/>
              <p:nvPr/>
            </p:nvSpPr>
            <p:spPr>
              <a:xfrm>
                <a:off x="1654096" y="2862798"/>
                <a:ext cx="1050581" cy="1040856"/>
              </a:xfrm>
              <a:prstGeom prst="ellipse">
                <a:avLst/>
              </a:prstGeom>
              <a:solidFill>
                <a:schemeClr val="accent5"/>
              </a:solidFill>
              <a:ln w="38100">
                <a:no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b="1" dirty="0">
                  <a:solidFill>
                    <a:schemeClr val="bg1"/>
                  </a:solidFill>
                </a:endParaRPr>
              </a:p>
            </p:txBody>
          </p:sp>
          <p:sp>
            <p:nvSpPr>
              <p:cNvPr id="100" name="矩形 99"/>
              <p:cNvSpPr/>
              <p:nvPr/>
            </p:nvSpPr>
            <p:spPr>
              <a:xfrm>
                <a:off x="2086060" y="3915136"/>
                <a:ext cx="203340" cy="351586"/>
              </a:xfrm>
              <a:prstGeom prst="rect">
                <a:avLst/>
              </a:prstGeom>
            </p:spPr>
            <p:txBody>
              <a:bodyPr wrap="none">
                <a:spAutoFit/>
              </a:bodyPr>
              <a:lstStyle/>
              <a:p>
                <a:pPr algn="ctr"/>
                <a:endParaRPr kumimoji="1" lang="zh-CN" altLang="en-US" sz="1400" b="1" dirty="0">
                  <a:solidFill>
                    <a:srgbClr val="215785"/>
                  </a:solidFill>
                  <a:latin typeface="微软雅黑" panose="020B0503020204020204" charset="-122"/>
                  <a:ea typeface="微软雅黑" panose="020B0503020204020204" charset="-122"/>
                  <a:cs typeface="微软雅黑" panose="020B0503020204020204" charset="-122"/>
                </a:endParaRPr>
              </a:p>
            </p:txBody>
          </p:sp>
        </p:grpSp>
        <p:sp>
          <p:nvSpPr>
            <p:cNvPr id="98" name="看电脑小人"/>
            <p:cNvSpPr/>
            <p:nvPr/>
          </p:nvSpPr>
          <p:spPr bwMode="auto">
            <a:xfrm>
              <a:off x="3454870" y="3079377"/>
              <a:ext cx="584500" cy="574864"/>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rgbClr val="FFFFFF"/>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200" dirty="0"/>
            </a:p>
          </p:txBody>
        </p:sp>
      </p:grpSp>
      <p:sp>
        <p:nvSpPr>
          <p:cNvPr id="101" name="左箭头 100"/>
          <p:cNvSpPr/>
          <p:nvPr/>
        </p:nvSpPr>
        <p:spPr bwMode="auto">
          <a:xfrm rot="18608641">
            <a:off x="5463075" y="4793787"/>
            <a:ext cx="1960731" cy="318669"/>
          </a:xfrm>
          <a:prstGeom prst="leftArrow">
            <a:avLst/>
          </a:prstGeom>
          <a:solidFill>
            <a:schemeClr val="tx2">
              <a:lumMod val="60000"/>
              <a:lumOff val="40000"/>
            </a:schemeClr>
          </a:solidFill>
          <a:ln>
            <a:solidFill>
              <a:schemeClr val="tx2">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sp>
        <p:nvSpPr>
          <p:cNvPr id="102" name="左箭头 101"/>
          <p:cNvSpPr/>
          <p:nvPr/>
        </p:nvSpPr>
        <p:spPr bwMode="auto">
          <a:xfrm rot="2387700">
            <a:off x="3148724" y="5180264"/>
            <a:ext cx="1960731" cy="318669"/>
          </a:xfrm>
          <a:prstGeom prst="leftArrow">
            <a:avLst/>
          </a:prstGeom>
          <a:solidFill>
            <a:schemeClr val="tx2">
              <a:lumMod val="60000"/>
              <a:lumOff val="40000"/>
            </a:schemeClr>
          </a:solidFill>
          <a:ln>
            <a:solidFill>
              <a:schemeClr val="tx2">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sp>
        <p:nvSpPr>
          <p:cNvPr id="103" name="TextBox 52"/>
          <p:cNvSpPr txBox="1"/>
          <p:nvPr/>
        </p:nvSpPr>
        <p:spPr>
          <a:xfrm rot="2474706">
            <a:off x="3888855" y="4975460"/>
            <a:ext cx="1080946"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a:solidFill>
                  <a:schemeClr val="bg1"/>
                </a:solidFill>
                <a:latin typeface="微软雅黑" panose="020B0503020204020204" charset="-122"/>
                <a:ea typeface="微软雅黑" panose="020B0503020204020204" charset="-122"/>
              </a:rPr>
              <a:t>分析统计</a:t>
            </a:r>
            <a:endParaRPr lang="zh-CN" altLang="en-US" sz="16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63254" y="1023820"/>
            <a:ext cx="3980740" cy="646331"/>
          </a:xfrm>
          <a:prstGeom prst="rect">
            <a:avLst/>
          </a:prstGeom>
          <a:noFill/>
        </p:spPr>
        <p:txBody>
          <a:bodyPr wrap="square" rtlCol="0">
            <a:spAutoFit/>
          </a:bodyPr>
          <a:lstStyle>
            <a:defPPr>
              <a:defRPr lang="zh-CN"/>
            </a:defPPr>
            <a:lvl1pPr algn="ctr">
              <a:defRPr sz="5400">
                <a:solidFill>
                  <a:schemeClr val="bg1"/>
                </a:solidFill>
                <a:latin typeface="华文细黑" panose="02010600040101010101" pitchFamily="2" charset="-122"/>
                <a:ea typeface="华文细黑" panose="02010600040101010101" pitchFamily="2" charset="-122"/>
              </a:defRPr>
            </a:lvl1pPr>
          </a:lstStyle>
          <a:p>
            <a:r>
              <a:rPr lang="en-US" altLang="zh-CN" sz="3600" dirty="0">
                <a:latin typeface="HYQiHei 55S" charset="-122"/>
                <a:ea typeface="HYQiHei 55S" charset="-122"/>
                <a:cs typeface="HYQiHei 55S" charset="-122"/>
              </a:rPr>
              <a:t>CONTENTS</a:t>
            </a:r>
            <a:endParaRPr lang="zh-CN" altLang="en-US" sz="3600" dirty="0">
              <a:latin typeface="HYQiHei 55S" charset="-122"/>
              <a:ea typeface="HYQiHei 55S" charset="-122"/>
              <a:cs typeface="HYQiHei 55S" charset="-122"/>
            </a:endParaRPr>
          </a:p>
        </p:txBody>
      </p:sp>
      <p:cxnSp>
        <p:nvCxnSpPr>
          <p:cNvPr id="6" name="直接连接符 38"/>
          <p:cNvCxnSpPr/>
          <p:nvPr/>
        </p:nvCxnSpPr>
        <p:spPr>
          <a:xfrm>
            <a:off x="6195450" y="1638790"/>
            <a:ext cx="2526807" cy="0"/>
          </a:xfrm>
          <a:prstGeom prst="line">
            <a:avLst/>
          </a:prstGeom>
          <a:noFill/>
          <a:ln w="6350" cap="flat" cmpd="sng" algn="ctr">
            <a:gradFill>
              <a:gsLst>
                <a:gs pos="0">
                  <a:schemeClr val="bg1">
                    <a:alpha val="0"/>
                  </a:schemeClr>
                </a:gs>
                <a:gs pos="47000">
                  <a:schemeClr val="bg1"/>
                </a:gs>
                <a:gs pos="98000">
                  <a:schemeClr val="bg1">
                    <a:alpha val="0"/>
                  </a:schemeClr>
                </a:gs>
              </a:gsLst>
              <a:lin ang="0" scaled="0"/>
            </a:gradFill>
            <a:prstDash val="solid"/>
            <a:miter lim="800000"/>
          </a:ln>
          <a:effectLst/>
        </p:spPr>
      </p:cxnSp>
      <p:grpSp>
        <p:nvGrpSpPr>
          <p:cNvPr id="3" name="组合 2"/>
          <p:cNvGrpSpPr/>
          <p:nvPr/>
        </p:nvGrpSpPr>
        <p:grpSpPr>
          <a:xfrm>
            <a:off x="5925242" y="2615566"/>
            <a:ext cx="2746589" cy="3218614"/>
            <a:chOff x="1207779" y="2598130"/>
            <a:chExt cx="2746589" cy="3218614"/>
          </a:xfrm>
        </p:grpSpPr>
        <p:sp>
          <p:nvSpPr>
            <p:cNvPr id="15" name="三角形 37"/>
            <p:cNvSpPr/>
            <p:nvPr/>
          </p:nvSpPr>
          <p:spPr>
            <a:xfrm rot="10800000">
              <a:off x="2491493" y="2598130"/>
              <a:ext cx="294713" cy="200200"/>
            </a:xfrm>
            <a:prstGeom prst="triangle">
              <a:avLst/>
            </a:prstGeom>
            <a:solidFill>
              <a:srgbClr val="FFDA00"/>
            </a:solidFill>
            <a:ln w="12700" cap="flat" cmpd="sng" algn="ctr">
              <a:solidFill>
                <a:srgbClr val="FFDA00"/>
              </a:solidFill>
              <a:prstDash val="solid"/>
              <a:miter lim="800000"/>
            </a:ln>
            <a:effectLst/>
          </p:spPr>
          <p:txBody>
            <a:bodyPr rtlCol="0" anchor="ctr"/>
            <a:lstStyle/>
            <a:p>
              <a:pPr algn="ctr" defTabSz="914400">
                <a:defRPr/>
              </a:pPr>
              <a:endParaRPr kumimoji="1" lang="zh-CN" altLang="en-US" kern="0">
                <a:solidFill>
                  <a:prstClr val="white"/>
                </a:solidFill>
                <a:latin typeface="Calibri" panose="020F0502020204030204"/>
                <a:ea typeface="宋体" panose="02010600030101010101" pitchFamily="2" charset="-122"/>
              </a:endParaRPr>
            </a:p>
          </p:txBody>
        </p:sp>
        <p:sp>
          <p:nvSpPr>
            <p:cNvPr id="78" name="文本框 77"/>
            <p:cNvSpPr txBox="1"/>
            <p:nvPr/>
          </p:nvSpPr>
          <p:spPr>
            <a:xfrm>
              <a:off x="1207779" y="4370194"/>
              <a:ext cx="2746589" cy="1446550"/>
            </a:xfrm>
            <a:prstGeom prst="rect">
              <a:avLst/>
            </a:prstGeom>
            <a:noFill/>
          </p:spPr>
          <p:txBody>
            <a:bodyPr wrap="square" rtlCol="0">
              <a:spAutoFit/>
            </a:bodyPr>
            <a:lstStyle/>
            <a:p>
              <a:pPr algn="ctr"/>
              <a:r>
                <a:rPr lang="en-US" altLang="zh-CN" sz="2400" b="1" dirty="0">
                  <a:solidFill>
                    <a:srgbClr val="FFDA00"/>
                  </a:solidFill>
                  <a:latin typeface="微软雅黑" panose="020B0503020204020204" charset="-122"/>
                  <a:ea typeface="微软雅黑" panose="020B0503020204020204" charset="-122"/>
                  <a:cs typeface="HYQiHei 55S" charset="-122"/>
                </a:rPr>
                <a:t>ESB</a:t>
              </a:r>
              <a:endParaRPr lang="en-US" altLang="zh-CN" sz="2400" b="1" dirty="0">
                <a:solidFill>
                  <a:srgbClr val="FFDA00"/>
                </a:solidFill>
                <a:latin typeface="微软雅黑" panose="020B0503020204020204" charset="-122"/>
                <a:ea typeface="微软雅黑" panose="020B0503020204020204" charset="-122"/>
                <a:cs typeface="HYQiHei 55S" charset="-122"/>
              </a:endParaRPr>
            </a:p>
            <a:p>
              <a:pPr algn="ctr"/>
              <a:r>
                <a:rPr lang="zh-CN" altLang="en-US" sz="2400" b="1" dirty="0">
                  <a:solidFill>
                    <a:srgbClr val="FFDA00"/>
                  </a:solidFill>
                  <a:latin typeface="微软雅黑" panose="020B0503020204020204" charset="-122"/>
                  <a:ea typeface="微软雅黑" panose="020B0503020204020204" charset="-122"/>
                  <a:cs typeface="HYQiHei 55S" charset="-122"/>
                </a:rPr>
                <a:t>产品介绍</a:t>
              </a:r>
              <a:endParaRPr lang="en-US" altLang="zh-CN" sz="2000" b="1" dirty="0">
                <a:solidFill>
                  <a:srgbClr val="FFDA00"/>
                </a:solidFill>
                <a:latin typeface="HYQiHei 55S" charset="-122"/>
                <a:ea typeface="HYQiHei 55S" charset="-122"/>
                <a:cs typeface="HYQiHei 55S" charset="-122"/>
              </a:endParaRPr>
            </a:p>
            <a:p>
              <a:pPr algn="ctr"/>
              <a:endParaRPr lang="en-US" altLang="zh-CN" sz="2000" b="1" dirty="0">
                <a:solidFill>
                  <a:srgbClr val="FFDA00"/>
                </a:solidFill>
                <a:latin typeface="HYQiHei 55S" charset="-122"/>
                <a:ea typeface="HYQiHei 55S" charset="-122"/>
                <a:cs typeface="HYQiHei 55S" charset="-122"/>
              </a:endParaRPr>
            </a:p>
            <a:p>
              <a:pPr algn="ctr"/>
              <a:endParaRPr lang="zh-CN" altLang="en-US" sz="2000" b="1" dirty="0">
                <a:solidFill>
                  <a:srgbClr val="FFDA00"/>
                </a:solidFill>
                <a:latin typeface="HYQiHei 55S" charset="-122"/>
                <a:ea typeface="HYQiHei 55S" charset="-122"/>
                <a:cs typeface="HYQiHei 55S" charset="-122"/>
              </a:endParaRPr>
            </a:p>
          </p:txBody>
        </p:sp>
        <p:grpSp>
          <p:nvGrpSpPr>
            <p:cNvPr id="2" name="组 1"/>
            <p:cNvGrpSpPr/>
            <p:nvPr/>
          </p:nvGrpSpPr>
          <p:grpSpPr>
            <a:xfrm>
              <a:off x="1861669" y="3025590"/>
              <a:ext cx="1615472" cy="1037662"/>
              <a:chOff x="3687855" y="3369905"/>
              <a:chExt cx="878339" cy="564183"/>
            </a:xfrm>
          </p:grpSpPr>
          <p:sp>
            <p:nvSpPr>
              <p:cNvPr id="79" name="矩形 78"/>
              <p:cNvSpPr/>
              <p:nvPr/>
            </p:nvSpPr>
            <p:spPr>
              <a:xfrm>
                <a:off x="3809478" y="3369905"/>
                <a:ext cx="576606" cy="564183"/>
              </a:xfrm>
              <a:prstGeom prst="rect">
                <a:avLst/>
              </a:prstGeom>
              <a:noFill/>
              <a:ln w="12700" cap="flat" cmpd="sng" algn="ctr">
                <a:solidFill>
                  <a:srgbClr val="FFDA00">
                    <a:alpha val="80000"/>
                  </a:srgbClr>
                </a:solidFill>
                <a:prstDash val="solid"/>
                <a:miter lim="800000"/>
              </a:ln>
              <a:effectLst/>
            </p:spPr>
            <p:txBody>
              <a:bodyPr rtlCol="0" anchor="ctr"/>
              <a:lstStyle/>
              <a:p>
                <a:pPr algn="ctr">
                  <a:defRPr/>
                </a:pPr>
                <a:endParaRPr lang="zh-CN" altLang="en-US" sz="1600" kern="0">
                  <a:solidFill>
                    <a:srgbClr val="FFDA00"/>
                  </a:solidFill>
                  <a:latin typeface="Calibri" panose="020F0502020204030204"/>
                  <a:ea typeface="宋体" panose="02010600030101010101" pitchFamily="2" charset="-122"/>
                </a:endParaRPr>
              </a:p>
            </p:txBody>
          </p:sp>
          <p:sp>
            <p:nvSpPr>
              <p:cNvPr id="80" name="文本框 79"/>
              <p:cNvSpPr txBox="1"/>
              <p:nvPr/>
            </p:nvSpPr>
            <p:spPr>
              <a:xfrm>
                <a:off x="3687855" y="3409613"/>
                <a:ext cx="878339" cy="451818"/>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4800" dirty="0">
                    <a:solidFill>
                      <a:srgbClr val="FFDA00"/>
                    </a:solidFill>
                    <a:latin typeface="HYQiHei 55S" charset="-122"/>
                    <a:ea typeface="HYQiHei 55S" charset="-122"/>
                    <a:cs typeface="HYQiHei 55S" charset="-122"/>
                  </a:rPr>
                  <a:t>03</a:t>
                </a:r>
                <a:endParaRPr lang="zh-CN" altLang="en-US" sz="4800" dirty="0">
                  <a:solidFill>
                    <a:srgbClr val="FFDA00"/>
                  </a:solidFill>
                  <a:latin typeface="HYQiHei 55S" charset="-122"/>
                  <a:ea typeface="HYQiHei 55S" charset="-122"/>
                  <a:cs typeface="HYQiHei 55S" charset="-122"/>
                </a:endParaRPr>
              </a:p>
            </p:txBody>
          </p:sp>
        </p:grpSp>
      </p:grpSp>
      <p:grpSp>
        <p:nvGrpSpPr>
          <p:cNvPr id="84" name="组合 83"/>
          <p:cNvGrpSpPr/>
          <p:nvPr/>
        </p:nvGrpSpPr>
        <p:grpSpPr>
          <a:xfrm>
            <a:off x="5793649" y="3500922"/>
            <a:ext cx="430685" cy="46823"/>
            <a:chOff x="9263890" y="3331115"/>
            <a:chExt cx="430685" cy="46823"/>
          </a:xfrm>
        </p:grpSpPr>
        <p:sp>
          <p:nvSpPr>
            <p:cNvPr id="89" name="椭圆 88"/>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0" name="椭圆 89"/>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1" name="椭圆 90"/>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2" name="椭圆 91"/>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3" name="椭圆 92"/>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4" name="椭圆 93"/>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85" name="组合 84"/>
          <p:cNvGrpSpPr/>
          <p:nvPr/>
        </p:nvGrpSpPr>
        <p:grpSpPr>
          <a:xfrm>
            <a:off x="1487491" y="3166707"/>
            <a:ext cx="2746589" cy="1881922"/>
            <a:chOff x="4776807" y="3025948"/>
            <a:chExt cx="2687410" cy="1881922"/>
          </a:xfrm>
        </p:grpSpPr>
        <p:sp>
          <p:nvSpPr>
            <p:cNvPr id="86" name="文本框 85"/>
            <p:cNvSpPr txBox="1"/>
            <p:nvPr/>
          </p:nvSpPr>
          <p:spPr>
            <a:xfrm>
              <a:off x="4776807" y="4261539"/>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r>
                <a:rPr lang="zh-CN" altLang="en-US" dirty="0">
                  <a:solidFill>
                    <a:schemeClr val="bg1"/>
                  </a:solidFill>
                  <a:latin typeface="微软雅黑" panose="020B0503020204020204" charset="-122"/>
                  <a:ea typeface="微软雅黑" panose="020B0503020204020204" charset="-122"/>
                  <a:cs typeface="HYQiHei 55S" charset="-122"/>
                </a:rPr>
                <a:t>项目</a:t>
              </a:r>
              <a:endParaRPr lang="en-US" altLang="zh-CN" dirty="0">
                <a:solidFill>
                  <a:schemeClr val="bg1"/>
                </a:solidFill>
                <a:latin typeface="微软雅黑" panose="020B0503020204020204" charset="-122"/>
                <a:ea typeface="微软雅黑" panose="020B0503020204020204" charset="-122"/>
                <a:cs typeface="HYQiHei 55S" charset="-122"/>
              </a:endParaRPr>
            </a:p>
            <a:p>
              <a:pPr algn="ctr"/>
              <a:r>
                <a:rPr lang="zh-CN" altLang="en-US" dirty="0">
                  <a:solidFill>
                    <a:schemeClr val="bg1"/>
                  </a:solidFill>
                  <a:latin typeface="微软雅黑" panose="020B0503020204020204" charset="-122"/>
                  <a:ea typeface="微软雅黑" panose="020B0503020204020204" charset="-122"/>
                  <a:cs typeface="HYQiHei 55S" charset="-122"/>
                </a:rPr>
                <a:t>建设背景</a:t>
              </a:r>
              <a:endParaRPr lang="zh-CN" altLang="en-US" dirty="0">
                <a:solidFill>
                  <a:schemeClr val="bg1"/>
                </a:solidFill>
                <a:latin typeface="微软雅黑" panose="020B0503020204020204" charset="-122"/>
                <a:ea typeface="微软雅黑" panose="020B0503020204020204" charset="-122"/>
                <a:cs typeface="HYQiHei 55S" charset="-122"/>
              </a:endParaRPr>
            </a:p>
          </p:txBody>
        </p:sp>
        <p:sp>
          <p:nvSpPr>
            <p:cNvPr id="87" name="矩形 86"/>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88" name="文本框 87"/>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01</a:t>
              </a:r>
              <a:endParaRPr lang="zh-CN" altLang="en-US" sz="2800" dirty="0">
                <a:solidFill>
                  <a:schemeClr val="bg1"/>
                </a:solidFill>
                <a:latin typeface="HYQiHei 55S" charset="-122"/>
                <a:ea typeface="HYQiHei 55S" charset="-122"/>
                <a:cs typeface="HYQiHei 55S" charset="-122"/>
              </a:endParaRPr>
            </a:p>
          </p:txBody>
        </p:sp>
      </p:grpSp>
      <p:grpSp>
        <p:nvGrpSpPr>
          <p:cNvPr id="107" name="组合 106"/>
          <p:cNvGrpSpPr/>
          <p:nvPr/>
        </p:nvGrpSpPr>
        <p:grpSpPr>
          <a:xfrm>
            <a:off x="3640570" y="3192892"/>
            <a:ext cx="2746589" cy="1881922"/>
            <a:chOff x="9536711" y="3043723"/>
            <a:chExt cx="2746589" cy="1881922"/>
          </a:xfrm>
        </p:grpSpPr>
        <p:grpSp>
          <p:nvGrpSpPr>
            <p:cNvPr id="108" name="组合 107"/>
            <p:cNvGrpSpPr/>
            <p:nvPr/>
          </p:nvGrpSpPr>
          <p:grpSpPr>
            <a:xfrm>
              <a:off x="9646721" y="3331115"/>
              <a:ext cx="430685" cy="46823"/>
              <a:chOff x="9263890" y="3331115"/>
              <a:chExt cx="430685" cy="46823"/>
            </a:xfrm>
          </p:grpSpPr>
          <p:sp>
            <p:nvSpPr>
              <p:cNvPr id="113" name="椭圆 112"/>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4" name="椭圆 113"/>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5" name="椭圆 114"/>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6" name="椭圆 115"/>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7" name="椭圆 116"/>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8" name="椭圆 117"/>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109" name="组合 108"/>
            <p:cNvGrpSpPr/>
            <p:nvPr/>
          </p:nvGrpSpPr>
          <p:grpSpPr>
            <a:xfrm>
              <a:off x="9536711" y="3043723"/>
              <a:ext cx="2746589" cy="1881922"/>
              <a:chOff x="4859228" y="3025948"/>
              <a:chExt cx="2687410" cy="1881922"/>
            </a:xfrm>
          </p:grpSpPr>
          <p:sp>
            <p:nvSpPr>
              <p:cNvPr id="110" name="文本框 109"/>
              <p:cNvSpPr txBox="1"/>
              <p:nvPr/>
            </p:nvSpPr>
            <p:spPr>
              <a:xfrm>
                <a:off x="4859228" y="4261539"/>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r>
                  <a:rPr lang="ja-JP" altLang="en-US">
                    <a:solidFill>
                      <a:schemeClr val="bg1"/>
                    </a:solidFill>
                    <a:latin typeface="微软雅黑" panose="020B0503020204020204" charset="-122"/>
                    <a:ea typeface="微软雅黑" panose="020B0503020204020204" charset="-122"/>
                    <a:cs typeface="HYQiHei 55S" charset="-122"/>
                  </a:rPr>
                  <a:t>项目</a:t>
                </a:r>
                <a:endParaRPr lang="en-US" altLang="ja-JP" dirty="0">
                  <a:solidFill>
                    <a:schemeClr val="bg1"/>
                  </a:solidFill>
                  <a:latin typeface="微软雅黑" panose="020B0503020204020204" charset="-122"/>
                  <a:ea typeface="微软雅黑" panose="020B0503020204020204" charset="-122"/>
                  <a:cs typeface="HYQiHei 55S" charset="-122"/>
                </a:endParaRPr>
              </a:p>
              <a:p>
                <a:pPr algn="ctr"/>
                <a:r>
                  <a:rPr lang="ja-JP" altLang="en-US">
                    <a:solidFill>
                      <a:schemeClr val="bg1"/>
                    </a:solidFill>
                    <a:latin typeface="微软雅黑" panose="020B0503020204020204" charset="-122"/>
                    <a:ea typeface="微软雅黑" panose="020B0503020204020204" charset="-122"/>
                    <a:cs typeface="HYQiHei 55S" charset="-122"/>
                  </a:rPr>
                  <a:t>建设方案</a:t>
                </a:r>
                <a:endParaRPr lang="en-US" altLang="zh-CN" dirty="0">
                  <a:solidFill>
                    <a:schemeClr val="bg1"/>
                  </a:solidFill>
                  <a:latin typeface="微软雅黑" panose="020B0503020204020204" charset="-122"/>
                  <a:ea typeface="微软雅黑" panose="020B0503020204020204" charset="-122"/>
                  <a:cs typeface="HYQiHei 55S" charset="-122"/>
                </a:endParaRPr>
              </a:p>
            </p:txBody>
          </p:sp>
          <p:sp>
            <p:nvSpPr>
              <p:cNvPr id="111" name="矩形 110"/>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112" name="文本框 111"/>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02</a:t>
                </a:r>
                <a:endParaRPr lang="zh-CN" altLang="en-US" sz="2800" dirty="0">
                  <a:solidFill>
                    <a:schemeClr val="bg1"/>
                  </a:solidFill>
                  <a:latin typeface="HYQiHei 55S" charset="-122"/>
                  <a:ea typeface="HYQiHei 55S" charset="-122"/>
                  <a:cs typeface="HYQiHei 55S" charset="-122"/>
                </a:endParaRPr>
              </a:p>
            </p:txBody>
          </p:sp>
        </p:grpSp>
      </p:grpSp>
      <p:grpSp>
        <p:nvGrpSpPr>
          <p:cNvPr id="33" name="组合 32"/>
          <p:cNvGrpSpPr/>
          <p:nvPr/>
        </p:nvGrpSpPr>
        <p:grpSpPr>
          <a:xfrm>
            <a:off x="8281602" y="3169348"/>
            <a:ext cx="2746589" cy="1879080"/>
            <a:chOff x="9440326" y="3043723"/>
            <a:chExt cx="2746589" cy="1879080"/>
          </a:xfrm>
        </p:grpSpPr>
        <p:grpSp>
          <p:nvGrpSpPr>
            <p:cNvPr id="34" name="组合 33"/>
            <p:cNvGrpSpPr/>
            <p:nvPr/>
          </p:nvGrpSpPr>
          <p:grpSpPr>
            <a:xfrm>
              <a:off x="9646721" y="3331115"/>
              <a:ext cx="430685" cy="46823"/>
              <a:chOff x="9263890" y="3331115"/>
              <a:chExt cx="430685" cy="46823"/>
            </a:xfrm>
          </p:grpSpPr>
          <p:sp>
            <p:nvSpPr>
              <p:cNvPr id="39" name="椭圆 38"/>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0" name="椭圆 39"/>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1" name="椭圆 40"/>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2" name="椭圆 41"/>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3" name="椭圆 42"/>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4" name="椭圆 43"/>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35" name="组合 34"/>
            <p:cNvGrpSpPr/>
            <p:nvPr/>
          </p:nvGrpSpPr>
          <p:grpSpPr>
            <a:xfrm>
              <a:off x="9440326" y="3043723"/>
              <a:ext cx="2746589" cy="1879080"/>
              <a:chOff x="4764920" y="3025948"/>
              <a:chExt cx="2687410" cy="1879080"/>
            </a:xfrm>
          </p:grpSpPr>
          <p:sp>
            <p:nvSpPr>
              <p:cNvPr id="36" name="文本框 35"/>
              <p:cNvSpPr txBox="1"/>
              <p:nvPr/>
            </p:nvSpPr>
            <p:spPr>
              <a:xfrm>
                <a:off x="4764920" y="4258697"/>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r>
                  <a:rPr lang="zh-CN" altLang="en-US" dirty="0">
                    <a:solidFill>
                      <a:schemeClr val="bg1"/>
                    </a:solidFill>
                    <a:latin typeface="微软雅黑" panose="020B0503020204020204" charset="-122"/>
                    <a:ea typeface="微软雅黑" panose="020B0503020204020204" charset="-122"/>
                    <a:cs typeface="HYQiHei 55S" charset="-122"/>
                  </a:rPr>
                  <a:t>项目</a:t>
                </a:r>
                <a:endParaRPr lang="en-US" altLang="zh-CN" dirty="0">
                  <a:solidFill>
                    <a:schemeClr val="bg1"/>
                  </a:solidFill>
                  <a:latin typeface="微软雅黑" panose="020B0503020204020204" charset="-122"/>
                  <a:ea typeface="微软雅黑" panose="020B0503020204020204" charset="-122"/>
                  <a:cs typeface="HYQiHei 55S" charset="-122"/>
                </a:endParaRPr>
              </a:p>
              <a:p>
                <a:pPr algn="ctr"/>
                <a:r>
                  <a:rPr lang="zh-CN" altLang="en-US" dirty="0">
                    <a:solidFill>
                      <a:schemeClr val="bg1"/>
                    </a:solidFill>
                    <a:latin typeface="微软雅黑" panose="020B0503020204020204" charset="-122"/>
                    <a:ea typeface="微软雅黑" panose="020B0503020204020204" charset="-122"/>
                    <a:cs typeface="HYQiHei 55S" charset="-122"/>
                  </a:rPr>
                  <a:t>案例分享</a:t>
                </a:r>
                <a:endParaRPr lang="zh-CN" altLang="en-US" dirty="0">
                  <a:solidFill>
                    <a:schemeClr val="bg1"/>
                  </a:solidFill>
                  <a:latin typeface="微软雅黑" panose="020B0503020204020204" charset="-122"/>
                  <a:ea typeface="微软雅黑" panose="020B0503020204020204" charset="-122"/>
                  <a:cs typeface="HYQiHei 55S" charset="-122"/>
                </a:endParaRPr>
              </a:p>
            </p:txBody>
          </p:sp>
          <p:sp>
            <p:nvSpPr>
              <p:cNvPr id="37" name="矩形 36"/>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38" name="文本框 37"/>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04</a:t>
                </a:r>
                <a:endParaRPr lang="zh-CN" altLang="en-US" sz="2800" dirty="0">
                  <a:solidFill>
                    <a:schemeClr val="bg1"/>
                  </a:solidFill>
                  <a:latin typeface="HYQiHei 55S" charset="-122"/>
                  <a:ea typeface="HYQiHei 55S" charset="-122"/>
                  <a:cs typeface="HYQiHei 55S" charset="-122"/>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圆角矩形 75"/>
          <p:cNvSpPr/>
          <p:nvPr/>
        </p:nvSpPr>
        <p:spPr>
          <a:xfrm>
            <a:off x="9556696" y="1427021"/>
            <a:ext cx="1859443" cy="4641979"/>
          </a:xfrm>
          <a:prstGeom prst="rect">
            <a:avLst/>
          </a:prstGeom>
          <a:solidFill>
            <a:schemeClr val="bg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400" b="1" dirty="0">
                <a:solidFill>
                  <a:schemeClr val="bg1"/>
                </a:solidFill>
                <a:latin typeface="微软雅黑" panose="020B0503020204020204" charset="-122"/>
                <a:ea typeface="微软雅黑" panose="020B0503020204020204" charset="-122"/>
              </a:rPr>
              <a:t>工具集合</a:t>
            </a:r>
            <a:endParaRPr lang="zh-CN" altLang="en-US" sz="1400" b="1" dirty="0">
              <a:solidFill>
                <a:schemeClr val="bg1"/>
              </a:solidFill>
              <a:latin typeface="微软雅黑" panose="020B0503020204020204" charset="-122"/>
              <a:ea typeface="微软雅黑" panose="020B0503020204020204" charset="-122"/>
            </a:endParaRPr>
          </a:p>
        </p:txBody>
      </p:sp>
      <p:sp>
        <p:nvSpPr>
          <p:cNvPr id="101" name="圆角矩形 75"/>
          <p:cNvSpPr/>
          <p:nvPr/>
        </p:nvSpPr>
        <p:spPr>
          <a:xfrm>
            <a:off x="9677124" y="3919933"/>
            <a:ext cx="1615754" cy="2033257"/>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b="1" dirty="0">
                <a:solidFill>
                  <a:schemeClr val="bg1"/>
                </a:solidFill>
                <a:latin typeface="微软雅黑" panose="020B0503020204020204" charset="-122"/>
                <a:ea typeface="微软雅黑" panose="020B0503020204020204" charset="-122"/>
              </a:rPr>
              <a:t>三方对接工具</a:t>
            </a:r>
            <a:endParaRPr lang="zh-CN" altLang="en-US" sz="1000" b="1" dirty="0">
              <a:solidFill>
                <a:schemeClr val="bg1"/>
              </a:solidFill>
              <a:latin typeface="微软雅黑" panose="020B0503020204020204" charset="-122"/>
              <a:ea typeface="微软雅黑" panose="020B0503020204020204" charset="-122"/>
            </a:endParaRPr>
          </a:p>
        </p:txBody>
      </p:sp>
      <p:sp>
        <p:nvSpPr>
          <p:cNvPr id="112" name="圆角矩形 75"/>
          <p:cNvSpPr/>
          <p:nvPr/>
        </p:nvSpPr>
        <p:spPr>
          <a:xfrm>
            <a:off x="9677124" y="1794996"/>
            <a:ext cx="1615754" cy="2001272"/>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b="1" dirty="0">
                <a:solidFill>
                  <a:schemeClr val="bg1"/>
                </a:solidFill>
                <a:latin typeface="微软雅黑" panose="020B0503020204020204" charset="-122"/>
                <a:ea typeface="微软雅黑" panose="020B0503020204020204" charset="-122"/>
              </a:rPr>
              <a:t>产品族工具</a:t>
            </a:r>
            <a:endParaRPr lang="zh-CN" altLang="en-US" sz="1000" b="1" dirty="0">
              <a:solidFill>
                <a:schemeClr val="bg1"/>
              </a:solidFill>
              <a:latin typeface="微软雅黑" panose="020B0503020204020204" charset="-122"/>
              <a:ea typeface="微软雅黑" panose="020B0503020204020204" charset="-122"/>
            </a:endParaRPr>
          </a:p>
        </p:txBody>
      </p:sp>
      <p:sp>
        <p:nvSpPr>
          <p:cNvPr id="104" name="圆角矩形 75"/>
          <p:cNvSpPr/>
          <p:nvPr/>
        </p:nvSpPr>
        <p:spPr>
          <a:xfrm>
            <a:off x="630341" y="1455673"/>
            <a:ext cx="1859443" cy="4613327"/>
          </a:xfrm>
          <a:prstGeom prst="rect">
            <a:avLst/>
          </a:prstGeom>
          <a:solidFill>
            <a:schemeClr val="bg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400" b="1" dirty="0">
                <a:solidFill>
                  <a:schemeClr val="bg1"/>
                </a:solidFill>
                <a:latin typeface="微软雅黑" panose="020B0503020204020204" charset="-122"/>
                <a:ea typeface="微软雅黑" panose="020B0503020204020204" charset="-122"/>
              </a:rPr>
              <a:t>管控门户</a:t>
            </a:r>
            <a:endParaRPr lang="zh-CN" altLang="en-US" sz="1400" b="1" dirty="0">
              <a:solidFill>
                <a:schemeClr val="bg1"/>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lstStyle/>
          <a:p>
            <a:r>
              <a:rPr kumimoji="1" lang="zh-CN" altLang="en-US" dirty="0"/>
              <a:t>普元企业服务总线功能架构</a:t>
            </a:r>
            <a:endParaRPr kumimoji="1" lang="zh-CN" altLang="en-US" dirty="0"/>
          </a:p>
        </p:txBody>
      </p:sp>
      <p:grpSp>
        <p:nvGrpSpPr>
          <p:cNvPr id="11" name="组合 10"/>
          <p:cNvGrpSpPr/>
          <p:nvPr/>
        </p:nvGrpSpPr>
        <p:grpSpPr>
          <a:xfrm>
            <a:off x="2629661" y="5374279"/>
            <a:ext cx="6795228" cy="554944"/>
            <a:chOff x="2619996" y="5379497"/>
            <a:chExt cx="6795228" cy="637619"/>
          </a:xfrm>
        </p:grpSpPr>
        <p:sp>
          <p:nvSpPr>
            <p:cNvPr id="47" name="圆角矩形 66"/>
            <p:cNvSpPr/>
            <p:nvPr/>
          </p:nvSpPr>
          <p:spPr>
            <a:xfrm>
              <a:off x="2619996" y="5379497"/>
              <a:ext cx="6795228" cy="637619"/>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4616270" y="5500611"/>
              <a:ext cx="4162772" cy="396522"/>
            </a:xfrm>
            <a:prstGeom prst="rect">
              <a:avLst/>
            </a:prstGeom>
          </p:spPr>
        </p:pic>
        <p:sp>
          <p:nvSpPr>
            <p:cNvPr id="56" name="文本框 55"/>
            <p:cNvSpPr txBox="1"/>
            <p:nvPr/>
          </p:nvSpPr>
          <p:spPr>
            <a:xfrm>
              <a:off x="2691885" y="5569087"/>
              <a:ext cx="1572890" cy="338555"/>
            </a:xfrm>
            <a:prstGeom prst="rect">
              <a:avLst/>
            </a:prstGeom>
            <a:noFill/>
          </p:spPr>
          <p:txBody>
            <a:bodyPr wrap="square">
              <a:spAutoFit/>
            </a:bodyPr>
            <a:lstStyle/>
            <a:p>
              <a:r>
                <a:rPr lang="en-US" altLang="zh-CN" sz="1400" b="1" dirty="0">
                  <a:latin typeface="微软雅黑" panose="020B0503020204020204" charset="-122"/>
                  <a:ea typeface="微软雅黑" panose="020B0503020204020204" charset="-122"/>
                </a:rPr>
                <a:t>SEDA </a:t>
              </a:r>
              <a:r>
                <a:rPr lang="zh-CN" altLang="en-US" sz="1400" b="1" dirty="0">
                  <a:latin typeface="微软雅黑" panose="020B0503020204020204" charset="-122"/>
                  <a:ea typeface="微软雅黑" panose="020B0503020204020204" charset="-122"/>
                </a:rPr>
                <a:t>核心架构</a:t>
              </a:r>
              <a:endParaRPr lang="zh-CN" altLang="en-US" sz="1400" dirty="0"/>
            </a:p>
          </p:txBody>
        </p:sp>
      </p:grpSp>
      <p:grpSp>
        <p:nvGrpSpPr>
          <p:cNvPr id="3" name="组合 2"/>
          <p:cNvGrpSpPr/>
          <p:nvPr/>
        </p:nvGrpSpPr>
        <p:grpSpPr>
          <a:xfrm>
            <a:off x="2641012" y="4269209"/>
            <a:ext cx="6795228" cy="1026005"/>
            <a:chOff x="2619996" y="4566736"/>
            <a:chExt cx="6795228" cy="808079"/>
          </a:xfrm>
        </p:grpSpPr>
        <p:sp>
          <p:nvSpPr>
            <p:cNvPr id="48" name="圆角矩形 67"/>
            <p:cNvSpPr/>
            <p:nvPr/>
          </p:nvSpPr>
          <p:spPr>
            <a:xfrm>
              <a:off x="2619996" y="4566736"/>
              <a:ext cx="6795228" cy="808079"/>
            </a:xfrm>
            <a:prstGeom prst="roundRect">
              <a:avLst/>
            </a:prstGeom>
            <a:solidFill>
              <a:srgbClr val="8497B0"/>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t" anchorCtr="0"/>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pPr>
              <a:endParaRPr lang="en-US" altLang="zh-CN" sz="1400" b="1" dirty="0">
                <a:solidFill>
                  <a:schemeClr val="tx2"/>
                </a:solidFill>
                <a:latin typeface="微软雅黑" panose="020B0503020204020204" charset="-122"/>
                <a:ea typeface="微软雅黑" panose="020B0503020204020204" charset="-122"/>
              </a:endParaRPr>
            </a:p>
            <a:p>
              <a:pPr algn="ctr">
                <a:lnSpc>
                  <a:spcPct val="90000"/>
                </a:lnSpc>
              </a:pPr>
              <a:endParaRPr lang="zh-CN" sz="1400" b="1" dirty="0">
                <a:solidFill>
                  <a:schemeClr val="tx2"/>
                </a:solidFill>
                <a:latin typeface="微软雅黑" panose="020B0503020204020204" charset="-122"/>
                <a:ea typeface="微软雅黑" panose="020B0503020204020204" charset="-122"/>
              </a:endParaRPr>
            </a:p>
          </p:txBody>
        </p:sp>
        <p:sp>
          <p:nvSpPr>
            <p:cNvPr id="49" name="圆角矩形 68"/>
            <p:cNvSpPr/>
            <p:nvPr/>
          </p:nvSpPr>
          <p:spPr>
            <a:xfrm>
              <a:off x="3205858" y="4654597"/>
              <a:ext cx="792000" cy="629826"/>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资源</a:t>
              </a:r>
              <a:endParaRPr lang="en-US" altLang="zh-CN" sz="1400" b="1" dirty="0">
                <a:solidFill>
                  <a:schemeClr val="tx1"/>
                </a:solidFill>
                <a:latin typeface="微软雅黑" panose="020B0503020204020204" charset="-122"/>
                <a:ea typeface="微软雅黑" panose="020B0503020204020204" charset="-122"/>
              </a:endParaRPr>
            </a:p>
            <a:p>
              <a:pPr algn="ctr"/>
              <a:r>
                <a:rPr lang="zh-CN" altLang="en-US" sz="1400" b="1" dirty="0">
                  <a:solidFill>
                    <a:schemeClr val="tx1"/>
                  </a:solidFill>
                  <a:latin typeface="微软雅黑" panose="020B0503020204020204" charset="-122"/>
                  <a:ea typeface="微软雅黑" panose="020B0503020204020204" charset="-122"/>
                </a:rPr>
                <a:t>配额</a:t>
              </a:r>
              <a:endParaRPr lang="zh-CN" altLang="en-US" sz="1400" b="1" dirty="0">
                <a:solidFill>
                  <a:schemeClr val="tx1"/>
                </a:solidFill>
                <a:latin typeface="微软雅黑" panose="020B0503020204020204" charset="-122"/>
                <a:ea typeface="微软雅黑" panose="020B0503020204020204" charset="-122"/>
              </a:endParaRPr>
            </a:p>
          </p:txBody>
        </p:sp>
        <p:sp>
          <p:nvSpPr>
            <p:cNvPr id="50" name="圆角矩形 69"/>
            <p:cNvSpPr/>
            <p:nvPr/>
          </p:nvSpPr>
          <p:spPr>
            <a:xfrm>
              <a:off x="4092977" y="4654597"/>
              <a:ext cx="792000" cy="629826"/>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组件</a:t>
              </a:r>
              <a:endParaRPr lang="en-US" altLang="zh-CN" sz="1400" b="1" dirty="0">
                <a:solidFill>
                  <a:schemeClr val="tx1"/>
                </a:solidFill>
                <a:latin typeface="微软雅黑" panose="020B0503020204020204" charset="-122"/>
                <a:ea typeface="微软雅黑" panose="020B0503020204020204" charset="-122"/>
              </a:endParaRPr>
            </a:p>
            <a:p>
              <a:pPr algn="ctr"/>
              <a:r>
                <a:rPr lang="zh-CN" altLang="en-US" sz="1400" b="1" dirty="0">
                  <a:solidFill>
                    <a:schemeClr val="tx1"/>
                  </a:solidFill>
                  <a:latin typeface="微软雅黑" panose="020B0503020204020204" charset="-122"/>
                  <a:ea typeface="微软雅黑" panose="020B0503020204020204" charset="-122"/>
                </a:rPr>
                <a:t>扩展</a:t>
              </a:r>
              <a:endParaRPr lang="zh-CN" altLang="en-US" sz="1400" b="1" dirty="0">
                <a:solidFill>
                  <a:schemeClr val="tx1"/>
                </a:solidFill>
                <a:latin typeface="微软雅黑" panose="020B0503020204020204" charset="-122"/>
                <a:ea typeface="微软雅黑" panose="020B0503020204020204" charset="-122"/>
              </a:endParaRPr>
            </a:p>
          </p:txBody>
        </p:sp>
        <p:sp>
          <p:nvSpPr>
            <p:cNvPr id="51" name="圆角矩形 70"/>
            <p:cNvSpPr/>
            <p:nvPr/>
          </p:nvSpPr>
          <p:spPr>
            <a:xfrm>
              <a:off x="4980096" y="4654597"/>
              <a:ext cx="792000" cy="629826"/>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异常</a:t>
              </a:r>
              <a:endParaRPr lang="en-US" altLang="zh-CN" sz="1400" b="1" dirty="0">
                <a:solidFill>
                  <a:schemeClr val="tx1"/>
                </a:solidFill>
                <a:latin typeface="微软雅黑" panose="020B0503020204020204" charset="-122"/>
                <a:ea typeface="微软雅黑" panose="020B0503020204020204" charset="-122"/>
              </a:endParaRPr>
            </a:p>
            <a:p>
              <a:pPr algn="ctr"/>
              <a:r>
                <a:rPr lang="zh-CN" altLang="en-US" sz="1400" b="1" dirty="0">
                  <a:solidFill>
                    <a:schemeClr val="tx1"/>
                  </a:solidFill>
                  <a:latin typeface="微软雅黑" panose="020B0503020204020204" charset="-122"/>
                  <a:ea typeface="微软雅黑" panose="020B0503020204020204" charset="-122"/>
                </a:rPr>
                <a:t>处理</a:t>
              </a:r>
              <a:endParaRPr lang="zh-CN" altLang="en-US" sz="1400" b="1" dirty="0">
                <a:solidFill>
                  <a:schemeClr val="tx1"/>
                </a:solidFill>
                <a:latin typeface="微软雅黑" panose="020B0503020204020204" charset="-122"/>
                <a:ea typeface="微软雅黑" panose="020B0503020204020204" charset="-122"/>
              </a:endParaRPr>
            </a:p>
          </p:txBody>
        </p:sp>
        <p:sp>
          <p:nvSpPr>
            <p:cNvPr id="52" name="圆角矩形 71"/>
            <p:cNvSpPr/>
            <p:nvPr/>
          </p:nvSpPr>
          <p:spPr>
            <a:xfrm>
              <a:off x="5867215" y="4654597"/>
              <a:ext cx="792000" cy="629826"/>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故障</a:t>
              </a:r>
              <a:endParaRPr lang="en-US" altLang="zh-CN" sz="1400" b="1" dirty="0">
                <a:solidFill>
                  <a:schemeClr val="tx1"/>
                </a:solidFill>
                <a:latin typeface="微软雅黑" panose="020B0503020204020204" charset="-122"/>
                <a:ea typeface="微软雅黑" panose="020B0503020204020204" charset="-122"/>
              </a:endParaRPr>
            </a:p>
            <a:p>
              <a:pPr algn="ctr"/>
              <a:r>
                <a:rPr lang="zh-CN" altLang="en-US" sz="1400" b="1" dirty="0">
                  <a:solidFill>
                    <a:schemeClr val="tx1"/>
                  </a:solidFill>
                  <a:latin typeface="微软雅黑" panose="020B0503020204020204" charset="-122"/>
                  <a:ea typeface="微软雅黑" panose="020B0503020204020204" charset="-122"/>
                </a:rPr>
                <a:t>隔离</a:t>
              </a:r>
              <a:endParaRPr lang="zh-CN" altLang="en-US" sz="1400" b="1" dirty="0">
                <a:solidFill>
                  <a:schemeClr val="tx1"/>
                </a:solidFill>
                <a:latin typeface="微软雅黑" panose="020B0503020204020204" charset="-122"/>
                <a:ea typeface="微软雅黑" panose="020B0503020204020204" charset="-122"/>
              </a:endParaRPr>
            </a:p>
          </p:txBody>
        </p:sp>
        <p:sp>
          <p:nvSpPr>
            <p:cNvPr id="53" name="圆角矩形 72"/>
            <p:cNvSpPr/>
            <p:nvPr/>
          </p:nvSpPr>
          <p:spPr>
            <a:xfrm>
              <a:off x="6754334" y="4654597"/>
              <a:ext cx="792000" cy="629826"/>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动态</a:t>
              </a:r>
              <a:endParaRPr lang="en-US" altLang="zh-CN" sz="1400" b="1" dirty="0">
                <a:solidFill>
                  <a:schemeClr val="tx1"/>
                </a:solidFill>
                <a:latin typeface="微软雅黑" panose="020B0503020204020204" charset="-122"/>
                <a:ea typeface="微软雅黑" panose="020B0503020204020204" charset="-122"/>
              </a:endParaRPr>
            </a:p>
            <a:p>
              <a:pPr algn="ctr"/>
              <a:r>
                <a:rPr lang="zh-CN" altLang="en-US" sz="1400" b="1" dirty="0">
                  <a:solidFill>
                    <a:schemeClr val="tx1"/>
                  </a:solidFill>
                  <a:latin typeface="微软雅黑" panose="020B0503020204020204" charset="-122"/>
                  <a:ea typeface="微软雅黑" panose="020B0503020204020204" charset="-122"/>
                </a:rPr>
                <a:t>更新</a:t>
              </a:r>
              <a:endParaRPr lang="zh-CN" altLang="en-US" sz="1400" b="1" dirty="0">
                <a:solidFill>
                  <a:schemeClr val="tx1"/>
                </a:solidFill>
                <a:latin typeface="微软雅黑" panose="020B0503020204020204" charset="-122"/>
                <a:ea typeface="微软雅黑" panose="020B0503020204020204" charset="-122"/>
              </a:endParaRPr>
            </a:p>
          </p:txBody>
        </p:sp>
        <p:sp>
          <p:nvSpPr>
            <p:cNvPr id="54" name="圆角矩形 73"/>
            <p:cNvSpPr/>
            <p:nvPr/>
          </p:nvSpPr>
          <p:spPr>
            <a:xfrm>
              <a:off x="7641454" y="4654597"/>
              <a:ext cx="792000" cy="629826"/>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安全</a:t>
              </a:r>
              <a:endParaRPr lang="en-US" altLang="zh-CN" sz="1400" b="1" dirty="0">
                <a:solidFill>
                  <a:schemeClr val="tx1"/>
                </a:solidFill>
                <a:latin typeface="微软雅黑" panose="020B0503020204020204" charset="-122"/>
                <a:ea typeface="微软雅黑" panose="020B0503020204020204" charset="-122"/>
              </a:endParaRPr>
            </a:p>
            <a:p>
              <a:pPr algn="ctr"/>
              <a:r>
                <a:rPr lang="zh-CN" altLang="en-US" sz="1400" b="1" dirty="0">
                  <a:solidFill>
                    <a:schemeClr val="tx1"/>
                  </a:solidFill>
                  <a:latin typeface="微软雅黑" panose="020B0503020204020204" charset="-122"/>
                  <a:ea typeface="微软雅黑" panose="020B0503020204020204" charset="-122"/>
                </a:rPr>
                <a:t>防护</a:t>
              </a:r>
              <a:endParaRPr lang="zh-CN" altLang="en-US" sz="1400" b="1" dirty="0">
                <a:solidFill>
                  <a:schemeClr val="tx1"/>
                </a:solidFill>
                <a:latin typeface="微软雅黑" panose="020B0503020204020204" charset="-122"/>
                <a:ea typeface="微软雅黑" panose="020B0503020204020204" charset="-122"/>
              </a:endParaRPr>
            </a:p>
          </p:txBody>
        </p:sp>
        <p:sp>
          <p:nvSpPr>
            <p:cNvPr id="57" name="文本框 56"/>
            <p:cNvSpPr txBox="1"/>
            <p:nvPr/>
          </p:nvSpPr>
          <p:spPr>
            <a:xfrm>
              <a:off x="2644816" y="4694249"/>
              <a:ext cx="656795" cy="575542"/>
            </a:xfrm>
            <a:prstGeom prst="rect">
              <a:avLst/>
            </a:prstGeom>
            <a:noFill/>
          </p:spPr>
          <p:txBody>
            <a:bodyPr wrap="square">
              <a:spAutoFit/>
            </a:bodyPr>
            <a:lstStyle/>
            <a:p>
              <a:r>
                <a:rPr lang="zh-CN" altLang="en-US" sz="1400" b="1" dirty="0">
                  <a:latin typeface="微软雅黑" panose="020B0503020204020204" charset="-122"/>
                  <a:ea typeface="微软雅黑" panose="020B0503020204020204" charset="-122"/>
                </a:rPr>
                <a:t>基础服务</a:t>
              </a:r>
              <a:endParaRPr lang="zh-CN" altLang="en-US" sz="1400" dirty="0"/>
            </a:p>
          </p:txBody>
        </p:sp>
        <p:sp>
          <p:nvSpPr>
            <p:cNvPr id="66" name="圆角矩形 73"/>
            <p:cNvSpPr/>
            <p:nvPr/>
          </p:nvSpPr>
          <p:spPr>
            <a:xfrm>
              <a:off x="8528575" y="4654597"/>
              <a:ext cx="792000" cy="629826"/>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日志</a:t>
              </a:r>
              <a:endParaRPr lang="en-US" altLang="zh-CN" sz="1400" b="1" dirty="0">
                <a:solidFill>
                  <a:schemeClr val="tx1"/>
                </a:solidFill>
                <a:latin typeface="微软雅黑" panose="020B0503020204020204" charset="-122"/>
                <a:ea typeface="微软雅黑" panose="020B0503020204020204" charset="-122"/>
              </a:endParaRPr>
            </a:p>
            <a:p>
              <a:pPr algn="ctr"/>
              <a:r>
                <a:rPr lang="zh-CN" altLang="en-US" sz="1400" b="1" dirty="0">
                  <a:solidFill>
                    <a:schemeClr val="tx1"/>
                  </a:solidFill>
                  <a:latin typeface="微软雅黑" panose="020B0503020204020204" charset="-122"/>
                  <a:ea typeface="微软雅黑" panose="020B0503020204020204" charset="-122"/>
                </a:rPr>
                <a:t>存储</a:t>
              </a:r>
              <a:endParaRPr lang="zh-CN" altLang="en-US" sz="1400" b="1" dirty="0">
                <a:solidFill>
                  <a:schemeClr val="tx1"/>
                </a:solidFill>
                <a:latin typeface="微软雅黑" panose="020B0503020204020204" charset="-122"/>
                <a:ea typeface="微软雅黑" panose="020B0503020204020204" charset="-122"/>
              </a:endParaRPr>
            </a:p>
          </p:txBody>
        </p:sp>
      </p:grpSp>
      <p:sp>
        <p:nvSpPr>
          <p:cNvPr id="76" name="圆角矩形 60"/>
          <p:cNvSpPr/>
          <p:nvPr/>
        </p:nvSpPr>
        <p:spPr>
          <a:xfrm>
            <a:off x="2630298" y="3604848"/>
            <a:ext cx="6815848" cy="538877"/>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bg1"/>
                </a:solidFill>
                <a:latin typeface="微软雅黑" panose="020B0503020204020204" charset="-122"/>
                <a:ea typeface="微软雅黑" panose="020B0503020204020204" charset="-122"/>
              </a:rPr>
              <a:t>多协议</a:t>
            </a:r>
            <a:endParaRPr lang="en-US" altLang="zh-CN" sz="1200" dirty="0">
              <a:solidFill>
                <a:schemeClr val="bg1"/>
              </a:solidFill>
              <a:latin typeface="微软雅黑" panose="020B0503020204020204" charset="-122"/>
              <a:ea typeface="微软雅黑" panose="020B0503020204020204" charset="-122"/>
            </a:endParaRPr>
          </a:p>
          <a:p>
            <a:r>
              <a:rPr lang="zh-CN" altLang="en-US" sz="1200" dirty="0">
                <a:solidFill>
                  <a:schemeClr val="bg1"/>
                </a:solidFill>
                <a:latin typeface="微软雅黑" panose="020B0503020204020204" charset="-122"/>
                <a:ea typeface="微软雅黑" panose="020B0503020204020204" charset="-122"/>
              </a:rPr>
              <a:t>适配：</a:t>
            </a:r>
            <a:endParaRPr lang="zh-CN" altLang="en-US" sz="1200" dirty="0">
              <a:solidFill>
                <a:schemeClr val="bg1"/>
              </a:solidFill>
              <a:latin typeface="微软雅黑" panose="020B0503020204020204" charset="-122"/>
              <a:ea typeface="微软雅黑" panose="020B0503020204020204" charset="-122"/>
            </a:endParaRPr>
          </a:p>
        </p:txBody>
      </p:sp>
      <p:sp>
        <p:nvSpPr>
          <p:cNvPr id="89" name="圆角矩形 60"/>
          <p:cNvSpPr/>
          <p:nvPr/>
        </p:nvSpPr>
        <p:spPr>
          <a:xfrm>
            <a:off x="625384" y="889544"/>
            <a:ext cx="3582848" cy="433203"/>
          </a:xfrm>
          <a:prstGeom prst="roundRect">
            <a:avLst/>
          </a:prstGeom>
          <a:solidFill>
            <a:srgbClr val="00B0F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nchorCtr="1"/>
          <a:lstStyle/>
          <a:p>
            <a:pPr algn="ctr"/>
            <a:r>
              <a:rPr lang="zh-CN" altLang="en-US" b="1" dirty="0">
                <a:solidFill>
                  <a:schemeClr val="bg1"/>
                </a:solidFill>
                <a:latin typeface="微软雅黑" panose="020B0503020204020204" charset="-122"/>
                <a:ea typeface="微软雅黑" panose="020B0503020204020204" charset="-122"/>
              </a:rPr>
              <a:t>横向贯通集成</a:t>
            </a:r>
            <a:endParaRPr lang="zh-CN" altLang="en-US" b="1" dirty="0">
              <a:solidFill>
                <a:schemeClr val="bg1"/>
              </a:solidFill>
              <a:latin typeface="微软雅黑" panose="020B0503020204020204" charset="-122"/>
              <a:ea typeface="微软雅黑" panose="020B0503020204020204" charset="-122"/>
            </a:endParaRPr>
          </a:p>
        </p:txBody>
      </p:sp>
      <p:sp>
        <p:nvSpPr>
          <p:cNvPr id="91" name="圆角矩形 60"/>
          <p:cNvSpPr/>
          <p:nvPr/>
        </p:nvSpPr>
        <p:spPr>
          <a:xfrm>
            <a:off x="4265481" y="887934"/>
            <a:ext cx="3582848" cy="429227"/>
          </a:xfrm>
          <a:prstGeom prst="roundRect">
            <a:avLst/>
          </a:prstGeom>
          <a:solidFill>
            <a:srgbClr val="00B0F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nchorCtr="1"/>
          <a:lstStyle/>
          <a:p>
            <a:pPr algn="ctr"/>
            <a:r>
              <a:rPr lang="zh-CN" altLang="en-US" b="1" dirty="0">
                <a:solidFill>
                  <a:schemeClr val="bg1"/>
                </a:solidFill>
                <a:latin typeface="微软雅黑" panose="020B0503020204020204" charset="-122"/>
                <a:ea typeface="微软雅黑" panose="020B0503020204020204" charset="-122"/>
              </a:rPr>
              <a:t>纵向穿透集成</a:t>
            </a:r>
            <a:endParaRPr lang="zh-CN" altLang="en-US" b="1" dirty="0">
              <a:solidFill>
                <a:schemeClr val="bg1"/>
              </a:solidFill>
              <a:latin typeface="微软雅黑" panose="020B0503020204020204" charset="-122"/>
              <a:ea typeface="微软雅黑" panose="020B0503020204020204" charset="-122"/>
            </a:endParaRPr>
          </a:p>
        </p:txBody>
      </p:sp>
      <p:sp>
        <p:nvSpPr>
          <p:cNvPr id="92" name="圆角矩形 60"/>
          <p:cNvSpPr/>
          <p:nvPr/>
        </p:nvSpPr>
        <p:spPr>
          <a:xfrm>
            <a:off x="7905578" y="887934"/>
            <a:ext cx="3582848" cy="429227"/>
          </a:xfrm>
          <a:prstGeom prst="roundRect">
            <a:avLst/>
          </a:prstGeom>
          <a:solidFill>
            <a:srgbClr val="00B0F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nchorCtr="1"/>
          <a:lstStyle/>
          <a:p>
            <a:pPr algn="ctr"/>
            <a:r>
              <a:rPr lang="zh-CN" altLang="en-US" b="1" dirty="0">
                <a:solidFill>
                  <a:schemeClr val="bg1"/>
                </a:solidFill>
                <a:latin typeface="微软雅黑" panose="020B0503020204020204" charset="-122"/>
                <a:ea typeface="微软雅黑" panose="020B0503020204020204" charset="-122"/>
              </a:rPr>
              <a:t>内外互联集成</a:t>
            </a:r>
            <a:endParaRPr lang="zh-CN" altLang="en-US" b="1" dirty="0">
              <a:solidFill>
                <a:schemeClr val="bg1"/>
              </a:solidFill>
              <a:latin typeface="微软雅黑" panose="020B0503020204020204" charset="-122"/>
              <a:ea typeface="微软雅黑" panose="020B0503020204020204" charset="-122"/>
            </a:endParaRPr>
          </a:p>
        </p:txBody>
      </p:sp>
      <p:sp>
        <p:nvSpPr>
          <p:cNvPr id="96" name="圆角矩形 75"/>
          <p:cNvSpPr/>
          <p:nvPr/>
        </p:nvSpPr>
        <p:spPr>
          <a:xfrm>
            <a:off x="9891778" y="2082831"/>
            <a:ext cx="1236083" cy="300299"/>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1"/>
                </a:solidFill>
                <a:latin typeface="微软雅黑" panose="020B0503020204020204" charset="-122"/>
                <a:ea typeface="微软雅黑" panose="020B0503020204020204" charset="-122"/>
              </a:rPr>
              <a:t>离线开发工具</a:t>
            </a:r>
            <a:endParaRPr lang="zh-CN" altLang="en-US" sz="1000" dirty="0">
              <a:solidFill>
                <a:schemeClr val="bg1"/>
              </a:solidFill>
              <a:latin typeface="微软雅黑" panose="020B0503020204020204" charset="-122"/>
              <a:ea typeface="微软雅黑" panose="020B0503020204020204" charset="-122"/>
            </a:endParaRPr>
          </a:p>
        </p:txBody>
      </p:sp>
      <p:sp>
        <p:nvSpPr>
          <p:cNvPr id="98" name="圆角矩形 75"/>
          <p:cNvSpPr/>
          <p:nvPr/>
        </p:nvSpPr>
        <p:spPr>
          <a:xfrm>
            <a:off x="9891778" y="3360336"/>
            <a:ext cx="1236083" cy="328630"/>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1"/>
                </a:solidFill>
                <a:latin typeface="微软雅黑" panose="020B0503020204020204" charset="-122"/>
                <a:ea typeface="微软雅黑" panose="020B0503020204020204" charset="-122"/>
              </a:rPr>
              <a:t>其他工具</a:t>
            </a:r>
            <a:endParaRPr lang="zh-CN" altLang="en-US" sz="1000" dirty="0">
              <a:solidFill>
                <a:schemeClr val="bg1"/>
              </a:solidFill>
              <a:latin typeface="微软雅黑" panose="020B0503020204020204" charset="-122"/>
              <a:ea typeface="微软雅黑" panose="020B0503020204020204" charset="-122"/>
            </a:endParaRPr>
          </a:p>
        </p:txBody>
      </p:sp>
      <p:sp>
        <p:nvSpPr>
          <p:cNvPr id="99" name="圆角矩形 75"/>
          <p:cNvSpPr/>
          <p:nvPr/>
        </p:nvSpPr>
        <p:spPr>
          <a:xfrm>
            <a:off x="9891778" y="2986662"/>
            <a:ext cx="1236083" cy="289161"/>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1"/>
                </a:solidFill>
                <a:latin typeface="微软雅黑" panose="020B0503020204020204" charset="-122"/>
                <a:ea typeface="微软雅黑" panose="020B0503020204020204" charset="-122"/>
              </a:rPr>
              <a:t>服务测试工具</a:t>
            </a:r>
            <a:endParaRPr lang="zh-CN" altLang="en-US" sz="1000" dirty="0">
              <a:solidFill>
                <a:schemeClr val="bg1"/>
              </a:solidFill>
              <a:latin typeface="微软雅黑" panose="020B0503020204020204" charset="-122"/>
              <a:ea typeface="微软雅黑" panose="020B0503020204020204" charset="-122"/>
            </a:endParaRPr>
          </a:p>
        </p:txBody>
      </p:sp>
      <p:sp>
        <p:nvSpPr>
          <p:cNvPr id="102" name="圆角矩形 60"/>
          <p:cNvSpPr/>
          <p:nvPr/>
        </p:nvSpPr>
        <p:spPr>
          <a:xfrm>
            <a:off x="2630298" y="1712790"/>
            <a:ext cx="6779026" cy="519962"/>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微软雅黑" panose="020B0503020204020204" charset="-122"/>
                <a:ea typeface="微软雅黑" panose="020B0503020204020204" charset="-122"/>
              </a:rPr>
              <a:t>服务编排：    服务路由        服务寻址         服务穿透        数据聚合        数据补齐       数据裁剪 </a:t>
            </a:r>
            <a:endParaRPr lang="zh-CN" altLang="en-US" sz="1200" b="1" dirty="0">
              <a:solidFill>
                <a:schemeClr val="tx1"/>
              </a:solidFill>
              <a:latin typeface="微软雅黑" panose="020B0503020204020204" charset="-122"/>
              <a:ea typeface="微软雅黑" panose="020B0503020204020204" charset="-122"/>
            </a:endParaRPr>
          </a:p>
        </p:txBody>
      </p:sp>
      <p:sp>
        <p:nvSpPr>
          <p:cNvPr id="55" name="圆角矩形 75"/>
          <p:cNvSpPr/>
          <p:nvPr/>
        </p:nvSpPr>
        <p:spPr>
          <a:xfrm>
            <a:off x="9891778" y="4656378"/>
            <a:ext cx="1236084" cy="314731"/>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charset="-122"/>
                <a:ea typeface="微软雅黑" panose="020B0503020204020204" charset="-122"/>
              </a:rPr>
              <a:t>SAP</a:t>
            </a:r>
            <a:r>
              <a:rPr lang="zh-CN" altLang="en-US" sz="1000" dirty="0">
                <a:solidFill>
                  <a:schemeClr val="bg1"/>
                </a:solidFill>
                <a:latin typeface="微软雅黑" panose="020B0503020204020204" charset="-122"/>
                <a:ea typeface="微软雅黑" panose="020B0503020204020204" charset="-122"/>
              </a:rPr>
              <a:t>工具</a:t>
            </a:r>
            <a:endParaRPr lang="zh-CN" altLang="en-US" sz="1000" dirty="0">
              <a:solidFill>
                <a:schemeClr val="bg1"/>
              </a:solidFill>
              <a:latin typeface="微软雅黑" panose="020B0503020204020204" charset="-122"/>
              <a:ea typeface="微软雅黑" panose="020B0503020204020204" charset="-122"/>
            </a:endParaRPr>
          </a:p>
        </p:txBody>
      </p:sp>
      <p:sp>
        <p:nvSpPr>
          <p:cNvPr id="60" name="圆角矩形 75"/>
          <p:cNvSpPr/>
          <p:nvPr/>
        </p:nvSpPr>
        <p:spPr>
          <a:xfrm>
            <a:off x="9905755" y="4213137"/>
            <a:ext cx="1236084" cy="314731"/>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1"/>
                </a:solidFill>
                <a:latin typeface="微软雅黑" panose="020B0503020204020204" charset="-122"/>
                <a:ea typeface="微软雅黑" panose="020B0503020204020204" charset="-122"/>
              </a:rPr>
              <a:t>主数据工具</a:t>
            </a:r>
            <a:endParaRPr lang="zh-CN" altLang="en-US" sz="1000" dirty="0">
              <a:solidFill>
                <a:schemeClr val="bg1"/>
              </a:solidFill>
              <a:latin typeface="微软雅黑" panose="020B0503020204020204" charset="-122"/>
              <a:ea typeface="微软雅黑" panose="020B0503020204020204" charset="-122"/>
            </a:endParaRPr>
          </a:p>
        </p:txBody>
      </p:sp>
      <p:grpSp>
        <p:nvGrpSpPr>
          <p:cNvPr id="6" name="组合 5"/>
          <p:cNvGrpSpPr/>
          <p:nvPr/>
        </p:nvGrpSpPr>
        <p:grpSpPr>
          <a:xfrm>
            <a:off x="816294" y="3904724"/>
            <a:ext cx="1497153" cy="1123304"/>
            <a:chOff x="1027545" y="4141951"/>
            <a:chExt cx="1137751" cy="1289789"/>
          </a:xfrm>
        </p:grpSpPr>
        <p:sp>
          <p:nvSpPr>
            <p:cNvPr id="94" name="圆角矩形 75"/>
            <p:cNvSpPr/>
            <p:nvPr/>
          </p:nvSpPr>
          <p:spPr>
            <a:xfrm>
              <a:off x="1027545" y="4141951"/>
              <a:ext cx="1137751" cy="1142564"/>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400" b="1" dirty="0">
                  <a:solidFill>
                    <a:schemeClr val="bg1"/>
                  </a:solidFill>
                  <a:latin typeface="微软雅黑" panose="020B0503020204020204" charset="-122"/>
                  <a:ea typeface="微软雅黑" panose="020B0503020204020204" charset="-122"/>
                </a:rPr>
                <a:t>监控中心</a:t>
              </a:r>
              <a:endParaRPr lang="zh-CN" altLang="en-US" sz="1400" b="1" dirty="0">
                <a:solidFill>
                  <a:schemeClr val="bg1"/>
                </a:solidFill>
                <a:latin typeface="微软雅黑" panose="020B0503020204020204" charset="-122"/>
                <a:ea typeface="微软雅黑" panose="020B0503020204020204" charset="-122"/>
              </a:endParaRPr>
            </a:p>
          </p:txBody>
        </p:sp>
        <p:sp>
          <p:nvSpPr>
            <p:cNvPr id="62" name="文本框 61"/>
            <p:cNvSpPr txBox="1"/>
            <p:nvPr/>
          </p:nvSpPr>
          <p:spPr>
            <a:xfrm>
              <a:off x="1211395" y="4442242"/>
              <a:ext cx="725067" cy="989498"/>
            </a:xfrm>
            <a:prstGeom prst="rect">
              <a:avLst/>
            </a:prstGeom>
            <a:noFill/>
          </p:spPr>
          <p:txBody>
            <a:bodyPr wrap="none" rtlCol="0">
              <a:spAutoFit/>
            </a:bodyPr>
            <a:lstStyle/>
            <a:p>
              <a:pPr algn="ctr"/>
              <a:r>
                <a:rPr lang="zh-CN" altLang="en-US" sz="1000" dirty="0">
                  <a:solidFill>
                    <a:schemeClr val="bg1"/>
                  </a:solidFill>
                  <a:latin typeface="微软雅黑" panose="020B0503020204020204" charset="-122"/>
                  <a:ea typeface="微软雅黑" panose="020B0503020204020204" charset="-122"/>
                </a:rPr>
                <a:t>多维度监控</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监控指标定义</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智能分析告警</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监控展示大屏</a:t>
              </a:r>
              <a:endParaRPr lang="en-US" altLang="zh-CN" sz="1000" dirty="0">
                <a:solidFill>
                  <a:schemeClr val="bg1"/>
                </a:solidFill>
                <a:latin typeface="微软雅黑" panose="020B0503020204020204" charset="-122"/>
                <a:ea typeface="微软雅黑" panose="020B0503020204020204" charset="-122"/>
              </a:endParaRPr>
            </a:p>
            <a:p>
              <a:pPr algn="ctr"/>
              <a:endParaRPr lang="en-US" altLang="zh-CN" sz="1000" dirty="0">
                <a:solidFill>
                  <a:schemeClr val="bg1"/>
                </a:solidFill>
                <a:latin typeface="微软雅黑" panose="020B0503020204020204" charset="-122"/>
                <a:ea typeface="微软雅黑" panose="020B0503020204020204" charset="-122"/>
              </a:endParaRPr>
            </a:p>
          </p:txBody>
        </p:sp>
      </p:grpSp>
      <p:grpSp>
        <p:nvGrpSpPr>
          <p:cNvPr id="5" name="组合 4"/>
          <p:cNvGrpSpPr/>
          <p:nvPr/>
        </p:nvGrpSpPr>
        <p:grpSpPr>
          <a:xfrm>
            <a:off x="816295" y="4951230"/>
            <a:ext cx="1497154" cy="1004985"/>
            <a:chOff x="762545" y="5397876"/>
            <a:chExt cx="1560397" cy="1139755"/>
          </a:xfrm>
        </p:grpSpPr>
        <p:sp>
          <p:nvSpPr>
            <p:cNvPr id="95" name="圆角矩形 75"/>
            <p:cNvSpPr/>
            <p:nvPr/>
          </p:nvSpPr>
          <p:spPr>
            <a:xfrm>
              <a:off x="762545" y="5397876"/>
              <a:ext cx="1560397" cy="1139755"/>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400" b="1" dirty="0">
                  <a:solidFill>
                    <a:schemeClr val="bg1"/>
                  </a:solidFill>
                  <a:latin typeface="微软雅黑" panose="020B0503020204020204" charset="-122"/>
                  <a:ea typeface="微软雅黑" panose="020B0503020204020204" charset="-122"/>
                </a:rPr>
                <a:t>运维中心</a:t>
              </a:r>
              <a:endParaRPr lang="zh-CN" altLang="en-US" sz="1400" b="1" dirty="0">
                <a:solidFill>
                  <a:schemeClr val="bg1"/>
                </a:solidFill>
                <a:latin typeface="微软雅黑" panose="020B0503020204020204" charset="-122"/>
                <a:ea typeface="微软雅黑" panose="020B0503020204020204" charset="-122"/>
              </a:endParaRPr>
            </a:p>
          </p:txBody>
        </p:sp>
        <p:sp>
          <p:nvSpPr>
            <p:cNvPr id="63" name="文本框 62"/>
            <p:cNvSpPr txBox="1"/>
            <p:nvPr/>
          </p:nvSpPr>
          <p:spPr>
            <a:xfrm>
              <a:off x="954636" y="5709687"/>
              <a:ext cx="1128069" cy="802814"/>
            </a:xfrm>
            <a:prstGeom prst="rect">
              <a:avLst/>
            </a:prstGeom>
            <a:noFill/>
          </p:spPr>
          <p:txBody>
            <a:bodyPr wrap="none" rtlCol="0">
              <a:spAutoFit/>
            </a:bodyPr>
            <a:lstStyle/>
            <a:p>
              <a:pPr algn="ctr"/>
              <a:r>
                <a:rPr lang="zh-CN" altLang="en-US" sz="1000" dirty="0">
                  <a:solidFill>
                    <a:schemeClr val="bg1"/>
                  </a:solidFill>
                  <a:latin typeface="微软雅黑" panose="020B0503020204020204" charset="-122"/>
                  <a:ea typeface="微软雅黑" panose="020B0503020204020204" charset="-122"/>
                </a:rPr>
                <a:t>服务部署与迁移</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服务配额与流控</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服务器资源监控</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应用申请与审批</a:t>
              </a:r>
              <a:endParaRPr lang="en-US" altLang="zh-CN" sz="1000" dirty="0">
                <a:solidFill>
                  <a:schemeClr val="bg1"/>
                </a:solidFill>
                <a:latin typeface="微软雅黑" panose="020B0503020204020204" charset="-122"/>
                <a:ea typeface="微软雅黑" panose="020B0503020204020204" charset="-122"/>
              </a:endParaRPr>
            </a:p>
          </p:txBody>
        </p:sp>
      </p:grpSp>
      <p:grpSp>
        <p:nvGrpSpPr>
          <p:cNvPr id="7" name="组合 6"/>
          <p:cNvGrpSpPr/>
          <p:nvPr/>
        </p:nvGrpSpPr>
        <p:grpSpPr>
          <a:xfrm>
            <a:off x="816292" y="2857147"/>
            <a:ext cx="1474783" cy="1013145"/>
            <a:chOff x="992199" y="2816681"/>
            <a:chExt cx="1147449" cy="1160367"/>
          </a:xfrm>
        </p:grpSpPr>
        <p:sp>
          <p:nvSpPr>
            <p:cNvPr id="93" name="圆角矩形 75"/>
            <p:cNvSpPr/>
            <p:nvPr/>
          </p:nvSpPr>
          <p:spPr>
            <a:xfrm>
              <a:off x="992199" y="2816681"/>
              <a:ext cx="1147449" cy="1160367"/>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400" b="1" dirty="0">
                  <a:solidFill>
                    <a:schemeClr val="bg1"/>
                  </a:solidFill>
                  <a:latin typeface="微软雅黑" panose="020B0503020204020204" charset="-122"/>
                  <a:ea typeface="微软雅黑" panose="020B0503020204020204" charset="-122"/>
                </a:rPr>
                <a:t>开发中心</a:t>
              </a:r>
              <a:endParaRPr lang="zh-CN" altLang="en-US" sz="1400" b="1" dirty="0">
                <a:solidFill>
                  <a:schemeClr val="bg1"/>
                </a:solidFill>
                <a:latin typeface="微软雅黑" panose="020B0503020204020204" charset="-122"/>
                <a:ea typeface="微软雅黑" panose="020B0503020204020204" charset="-122"/>
              </a:endParaRPr>
            </a:p>
          </p:txBody>
        </p:sp>
        <p:sp>
          <p:nvSpPr>
            <p:cNvPr id="64" name="文本框 63"/>
            <p:cNvSpPr txBox="1"/>
            <p:nvPr/>
          </p:nvSpPr>
          <p:spPr>
            <a:xfrm>
              <a:off x="1166064" y="3105350"/>
              <a:ext cx="742339" cy="810750"/>
            </a:xfrm>
            <a:prstGeom prst="rect">
              <a:avLst/>
            </a:prstGeom>
            <a:noFill/>
          </p:spPr>
          <p:txBody>
            <a:bodyPr wrap="none" rtlCol="0">
              <a:spAutoFit/>
            </a:bodyPr>
            <a:lstStyle/>
            <a:p>
              <a:pPr algn="ctr"/>
              <a:r>
                <a:rPr lang="zh-CN" altLang="en-US" sz="1000" dirty="0">
                  <a:solidFill>
                    <a:schemeClr val="bg1"/>
                  </a:solidFill>
                  <a:latin typeface="微软雅黑" panose="020B0503020204020204" charset="-122"/>
                  <a:ea typeface="微软雅黑" panose="020B0503020204020204" charset="-122"/>
                </a:rPr>
                <a:t>服务目录管理</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数据服务开发</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服务注册配置</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服务智能匹配</a:t>
              </a:r>
              <a:endParaRPr lang="en-US" altLang="zh-CN" sz="1000" dirty="0">
                <a:solidFill>
                  <a:schemeClr val="bg1"/>
                </a:solidFill>
                <a:latin typeface="微软雅黑" panose="020B0503020204020204" charset="-122"/>
                <a:ea typeface="微软雅黑" panose="020B0503020204020204" charset="-122"/>
              </a:endParaRPr>
            </a:p>
          </p:txBody>
        </p:sp>
      </p:grpSp>
      <p:grpSp>
        <p:nvGrpSpPr>
          <p:cNvPr id="14" name="组合 13"/>
          <p:cNvGrpSpPr/>
          <p:nvPr/>
        </p:nvGrpSpPr>
        <p:grpSpPr>
          <a:xfrm>
            <a:off x="2621282" y="2347196"/>
            <a:ext cx="6795229" cy="1147450"/>
            <a:chOff x="2619995" y="3052687"/>
            <a:chExt cx="6795229" cy="974962"/>
          </a:xfrm>
        </p:grpSpPr>
        <p:sp>
          <p:nvSpPr>
            <p:cNvPr id="58" name="圆角矩形 67"/>
            <p:cNvSpPr/>
            <p:nvPr/>
          </p:nvSpPr>
          <p:spPr>
            <a:xfrm>
              <a:off x="2619995" y="3052687"/>
              <a:ext cx="6795229" cy="974962"/>
            </a:xfrm>
            <a:prstGeom prst="roundRect">
              <a:avLst/>
            </a:prstGeom>
            <a:solidFill>
              <a:schemeClr val="accent1">
                <a:lumMod val="40000"/>
                <a:lumOff val="60000"/>
              </a:schemeClr>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t" anchorCtr="0"/>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pPr>
              <a:endParaRPr lang="en-US" altLang="zh-CN" sz="1400" b="1" dirty="0">
                <a:solidFill>
                  <a:schemeClr val="tx2"/>
                </a:solidFill>
                <a:latin typeface="微软雅黑" panose="020B0503020204020204" charset="-122"/>
                <a:ea typeface="微软雅黑" panose="020B0503020204020204" charset="-122"/>
              </a:endParaRPr>
            </a:p>
            <a:p>
              <a:pPr algn="ctr">
                <a:lnSpc>
                  <a:spcPct val="90000"/>
                </a:lnSpc>
              </a:pPr>
              <a:endParaRPr lang="zh-CN" sz="1400" b="1" dirty="0">
                <a:solidFill>
                  <a:schemeClr val="tx2"/>
                </a:solidFill>
                <a:latin typeface="微软雅黑" panose="020B0503020204020204" charset="-122"/>
                <a:ea typeface="微软雅黑" panose="020B0503020204020204" charset="-122"/>
              </a:endParaRPr>
            </a:p>
          </p:txBody>
        </p:sp>
        <p:sp>
          <p:nvSpPr>
            <p:cNvPr id="59" name="圆角矩形 68"/>
            <p:cNvSpPr/>
            <p:nvPr/>
          </p:nvSpPr>
          <p:spPr>
            <a:xfrm>
              <a:off x="3262822" y="3104816"/>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安全控制</a:t>
              </a:r>
              <a:endParaRPr lang="zh-CN" altLang="en-US" sz="1200" dirty="0">
                <a:solidFill>
                  <a:schemeClr val="bg1"/>
                </a:solidFill>
                <a:latin typeface="微软雅黑" panose="020B0503020204020204" charset="-122"/>
                <a:ea typeface="微软雅黑" panose="020B0503020204020204" charset="-122"/>
              </a:endParaRPr>
            </a:p>
          </p:txBody>
        </p:sp>
        <p:sp>
          <p:nvSpPr>
            <p:cNvPr id="65" name="文本框 64"/>
            <p:cNvSpPr txBox="1"/>
            <p:nvPr/>
          </p:nvSpPr>
          <p:spPr>
            <a:xfrm>
              <a:off x="2715677" y="3173470"/>
              <a:ext cx="632545" cy="812531"/>
            </a:xfrm>
            <a:prstGeom prst="rect">
              <a:avLst/>
            </a:prstGeom>
            <a:noFill/>
          </p:spPr>
          <p:txBody>
            <a:bodyPr wrap="square">
              <a:spAutoFit/>
            </a:bodyPr>
            <a:lstStyle/>
            <a:p>
              <a:r>
                <a:rPr lang="zh-CN" altLang="en-US" sz="1400" b="1" dirty="0">
                  <a:latin typeface="微软雅黑" panose="020B0503020204020204" charset="-122"/>
                  <a:ea typeface="微软雅黑" panose="020B0503020204020204" charset="-122"/>
                </a:rPr>
                <a:t>接入接出</a:t>
              </a:r>
              <a:endParaRPr lang="en-US" altLang="zh-CN" sz="1400" b="1" dirty="0">
                <a:latin typeface="微软雅黑" panose="020B0503020204020204" charset="-122"/>
                <a:ea typeface="微软雅黑" panose="020B0503020204020204" charset="-122"/>
              </a:endParaRPr>
            </a:p>
            <a:p>
              <a:r>
                <a:rPr lang="zh-CN" altLang="en-US" sz="1400" b="1" dirty="0">
                  <a:latin typeface="微软雅黑" panose="020B0503020204020204" charset="-122"/>
                  <a:ea typeface="微软雅黑" panose="020B0503020204020204" charset="-122"/>
                </a:rPr>
                <a:t>服务</a:t>
              </a:r>
              <a:endParaRPr lang="zh-CN" altLang="en-US" sz="1400" dirty="0"/>
            </a:p>
          </p:txBody>
        </p:sp>
        <p:sp>
          <p:nvSpPr>
            <p:cNvPr id="67" name="圆角矩形 68"/>
            <p:cNvSpPr/>
            <p:nvPr/>
          </p:nvSpPr>
          <p:spPr>
            <a:xfrm>
              <a:off x="4234036" y="3104816"/>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流量控制</a:t>
              </a:r>
              <a:endParaRPr lang="zh-CN" altLang="en-US" sz="1200" dirty="0">
                <a:solidFill>
                  <a:schemeClr val="bg1"/>
                </a:solidFill>
                <a:latin typeface="微软雅黑" panose="020B0503020204020204" charset="-122"/>
                <a:ea typeface="微软雅黑" panose="020B0503020204020204" charset="-122"/>
              </a:endParaRPr>
            </a:p>
          </p:txBody>
        </p:sp>
        <p:sp>
          <p:nvSpPr>
            <p:cNvPr id="68" name="圆角矩形 68"/>
            <p:cNvSpPr/>
            <p:nvPr/>
          </p:nvSpPr>
          <p:spPr>
            <a:xfrm>
              <a:off x="3742162" y="3104816"/>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格式转换</a:t>
              </a:r>
              <a:endParaRPr lang="zh-CN" altLang="en-US" sz="1200" dirty="0">
                <a:solidFill>
                  <a:schemeClr val="bg1"/>
                </a:solidFill>
                <a:latin typeface="微软雅黑" panose="020B0503020204020204" charset="-122"/>
                <a:ea typeface="微软雅黑" panose="020B0503020204020204" charset="-122"/>
              </a:endParaRPr>
            </a:p>
          </p:txBody>
        </p:sp>
        <p:sp>
          <p:nvSpPr>
            <p:cNvPr id="69" name="圆角矩形 68"/>
            <p:cNvSpPr/>
            <p:nvPr/>
          </p:nvSpPr>
          <p:spPr>
            <a:xfrm>
              <a:off x="4713376" y="3104816"/>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动态路由</a:t>
              </a:r>
              <a:endParaRPr lang="zh-CN" altLang="en-US" sz="1200" dirty="0">
                <a:solidFill>
                  <a:schemeClr val="bg1"/>
                </a:solidFill>
                <a:latin typeface="微软雅黑" panose="020B0503020204020204" charset="-122"/>
                <a:ea typeface="微软雅黑" panose="020B0503020204020204" charset="-122"/>
              </a:endParaRPr>
            </a:p>
          </p:txBody>
        </p:sp>
        <p:sp>
          <p:nvSpPr>
            <p:cNvPr id="70" name="圆角矩形 68"/>
            <p:cNvSpPr/>
            <p:nvPr/>
          </p:nvSpPr>
          <p:spPr>
            <a:xfrm>
              <a:off x="6070027" y="3104816"/>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加解密</a:t>
              </a:r>
              <a:endParaRPr lang="zh-CN" altLang="en-US" sz="1200" dirty="0">
                <a:solidFill>
                  <a:schemeClr val="bg1"/>
                </a:solidFill>
                <a:latin typeface="微软雅黑" panose="020B0503020204020204" charset="-122"/>
                <a:ea typeface="微软雅黑" panose="020B0503020204020204" charset="-122"/>
              </a:endParaRPr>
            </a:p>
          </p:txBody>
        </p:sp>
        <p:sp>
          <p:nvSpPr>
            <p:cNvPr id="71" name="圆角矩形 68"/>
            <p:cNvSpPr/>
            <p:nvPr/>
          </p:nvSpPr>
          <p:spPr>
            <a:xfrm>
              <a:off x="7949793" y="3104816"/>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有效期</a:t>
              </a:r>
              <a:endParaRPr lang="zh-CN" altLang="en-US" sz="1200" dirty="0">
                <a:solidFill>
                  <a:schemeClr val="bg1"/>
                </a:solidFill>
                <a:latin typeface="微软雅黑" panose="020B0503020204020204" charset="-122"/>
                <a:ea typeface="微软雅黑" panose="020B0503020204020204" charset="-122"/>
              </a:endParaRPr>
            </a:p>
          </p:txBody>
        </p:sp>
        <p:sp>
          <p:nvSpPr>
            <p:cNvPr id="72" name="圆角矩形 68"/>
            <p:cNvSpPr/>
            <p:nvPr/>
          </p:nvSpPr>
          <p:spPr>
            <a:xfrm>
              <a:off x="8404068" y="3104816"/>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优先级</a:t>
              </a:r>
              <a:endParaRPr lang="zh-CN" altLang="en-US" sz="1200" dirty="0">
                <a:solidFill>
                  <a:schemeClr val="bg1"/>
                </a:solidFill>
                <a:latin typeface="微软雅黑" panose="020B0503020204020204" charset="-122"/>
                <a:ea typeface="微软雅黑" panose="020B0503020204020204" charset="-122"/>
              </a:endParaRPr>
            </a:p>
          </p:txBody>
        </p:sp>
        <p:sp>
          <p:nvSpPr>
            <p:cNvPr id="73" name="圆角矩形 68"/>
            <p:cNvSpPr/>
            <p:nvPr/>
          </p:nvSpPr>
          <p:spPr>
            <a:xfrm>
              <a:off x="7508048" y="3104816"/>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要素适配</a:t>
              </a:r>
              <a:endParaRPr lang="zh-CN" altLang="en-US" sz="1200" dirty="0">
                <a:solidFill>
                  <a:schemeClr val="bg1"/>
                </a:solidFill>
                <a:latin typeface="微软雅黑" panose="020B0503020204020204" charset="-122"/>
                <a:ea typeface="微软雅黑" panose="020B0503020204020204" charset="-122"/>
              </a:endParaRPr>
            </a:p>
          </p:txBody>
        </p:sp>
        <p:sp>
          <p:nvSpPr>
            <p:cNvPr id="74" name="圆角矩形 68"/>
            <p:cNvSpPr/>
            <p:nvPr/>
          </p:nvSpPr>
          <p:spPr>
            <a:xfrm>
              <a:off x="6549367" y="3104816"/>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权限控制</a:t>
              </a:r>
              <a:endParaRPr lang="zh-CN" altLang="en-US" sz="1200" dirty="0">
                <a:solidFill>
                  <a:schemeClr val="bg1"/>
                </a:solidFill>
                <a:latin typeface="微软雅黑" panose="020B0503020204020204" charset="-122"/>
                <a:ea typeface="微软雅黑" panose="020B0503020204020204" charset="-122"/>
              </a:endParaRPr>
            </a:p>
          </p:txBody>
        </p:sp>
        <p:sp>
          <p:nvSpPr>
            <p:cNvPr id="75" name="圆角矩形 68"/>
            <p:cNvSpPr/>
            <p:nvPr/>
          </p:nvSpPr>
          <p:spPr>
            <a:xfrm>
              <a:off x="7041241" y="3104816"/>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要素检验</a:t>
              </a:r>
              <a:endParaRPr lang="zh-CN" altLang="en-US" sz="1200" dirty="0">
                <a:solidFill>
                  <a:schemeClr val="bg1"/>
                </a:solidFill>
                <a:latin typeface="微软雅黑" panose="020B0503020204020204" charset="-122"/>
                <a:ea typeface="微软雅黑" panose="020B0503020204020204" charset="-122"/>
              </a:endParaRPr>
            </a:p>
          </p:txBody>
        </p:sp>
        <p:sp>
          <p:nvSpPr>
            <p:cNvPr id="82" name="圆角矩形 68"/>
            <p:cNvSpPr/>
            <p:nvPr/>
          </p:nvSpPr>
          <p:spPr>
            <a:xfrm>
              <a:off x="8870878" y="3123580"/>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动态感知</a:t>
              </a:r>
              <a:endParaRPr lang="zh-CN" altLang="en-US" sz="1200" dirty="0">
                <a:solidFill>
                  <a:schemeClr val="bg1"/>
                </a:solidFill>
                <a:latin typeface="微软雅黑" panose="020B0503020204020204" charset="-122"/>
                <a:ea typeface="微软雅黑" panose="020B0503020204020204" charset="-122"/>
              </a:endParaRPr>
            </a:p>
          </p:txBody>
        </p:sp>
        <p:sp>
          <p:nvSpPr>
            <p:cNvPr id="80" name="圆角矩形 68"/>
            <p:cNvSpPr/>
            <p:nvPr/>
          </p:nvSpPr>
          <p:spPr>
            <a:xfrm>
              <a:off x="5178099" y="3102669"/>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重试机制</a:t>
              </a:r>
              <a:endParaRPr lang="zh-CN" altLang="en-US" sz="1200" dirty="0">
                <a:solidFill>
                  <a:schemeClr val="bg1"/>
                </a:solidFill>
                <a:latin typeface="微软雅黑" panose="020B0503020204020204" charset="-122"/>
                <a:ea typeface="微软雅黑" panose="020B0503020204020204" charset="-122"/>
              </a:endParaRPr>
            </a:p>
          </p:txBody>
        </p:sp>
        <p:sp>
          <p:nvSpPr>
            <p:cNvPr id="103" name="圆角矩形 68"/>
            <p:cNvSpPr/>
            <p:nvPr/>
          </p:nvSpPr>
          <p:spPr>
            <a:xfrm>
              <a:off x="5628958" y="3102669"/>
              <a:ext cx="385363" cy="871200"/>
            </a:xfrm>
            <a:prstGeom prst="roundRect">
              <a:avLst/>
            </a:prstGeom>
            <a:solidFill>
              <a:schemeClr val="tx2">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rPr>
                <a:t>异步回调</a:t>
              </a:r>
              <a:endParaRPr lang="zh-CN" altLang="en-US" sz="1200" dirty="0">
                <a:solidFill>
                  <a:schemeClr val="bg1"/>
                </a:solidFill>
                <a:latin typeface="微软雅黑" panose="020B0503020204020204" charset="-122"/>
                <a:ea typeface="微软雅黑" panose="020B0503020204020204" charset="-122"/>
              </a:endParaRPr>
            </a:p>
          </p:txBody>
        </p:sp>
      </p:grpSp>
      <p:sp>
        <p:nvSpPr>
          <p:cNvPr id="105" name="圆角矩形 75"/>
          <p:cNvSpPr/>
          <p:nvPr/>
        </p:nvSpPr>
        <p:spPr>
          <a:xfrm>
            <a:off x="625383" y="6164644"/>
            <a:ext cx="10790756" cy="505113"/>
          </a:xfrm>
          <a:prstGeom prst="rect">
            <a:avLst/>
          </a:prstGeom>
          <a:solidFill>
            <a:schemeClr val="bg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charset="-122"/>
                <a:ea typeface="微软雅黑" panose="020B0503020204020204" charset="-122"/>
              </a:rPr>
              <a:t> 基础平台</a:t>
            </a:r>
            <a:endParaRPr lang="zh-CN" altLang="en-US" sz="1400" b="1" dirty="0">
              <a:solidFill>
                <a:schemeClr val="bg1"/>
              </a:solidFill>
              <a:latin typeface="微软雅黑" panose="020B0503020204020204" charset="-122"/>
              <a:ea typeface="微软雅黑" panose="020B0503020204020204" charset="-122"/>
            </a:endParaRPr>
          </a:p>
        </p:txBody>
      </p:sp>
      <p:sp>
        <p:nvSpPr>
          <p:cNvPr id="88" name="圆角矩形 75"/>
          <p:cNvSpPr/>
          <p:nvPr/>
        </p:nvSpPr>
        <p:spPr>
          <a:xfrm>
            <a:off x="2543718" y="1455674"/>
            <a:ext cx="6943780" cy="4613326"/>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400" b="1" dirty="0">
                <a:solidFill>
                  <a:schemeClr val="bg1"/>
                </a:solidFill>
                <a:latin typeface="微软雅黑" panose="020B0503020204020204" charset="-122"/>
                <a:ea typeface="微软雅黑" panose="020B0503020204020204" charset="-122"/>
              </a:rPr>
              <a:t>ESB</a:t>
            </a:r>
            <a:r>
              <a:rPr lang="zh-CN" altLang="en-US" sz="1400" b="1" dirty="0">
                <a:solidFill>
                  <a:schemeClr val="bg1"/>
                </a:solidFill>
                <a:latin typeface="微软雅黑" panose="020B0503020204020204" charset="-122"/>
                <a:ea typeface="微软雅黑" panose="020B0503020204020204" charset="-122"/>
              </a:rPr>
              <a:t>运行框架</a:t>
            </a:r>
            <a:endParaRPr lang="zh-CN" altLang="en-US" sz="1400" b="1" dirty="0">
              <a:solidFill>
                <a:schemeClr val="bg1"/>
              </a:solidFill>
              <a:latin typeface="微软雅黑" panose="020B0503020204020204" charset="-122"/>
              <a:ea typeface="微软雅黑" panose="020B0503020204020204" charset="-122"/>
            </a:endParaRPr>
          </a:p>
        </p:txBody>
      </p:sp>
      <p:grpSp>
        <p:nvGrpSpPr>
          <p:cNvPr id="15" name="组合 14"/>
          <p:cNvGrpSpPr/>
          <p:nvPr/>
        </p:nvGrpSpPr>
        <p:grpSpPr>
          <a:xfrm>
            <a:off x="816294" y="1786871"/>
            <a:ext cx="1497153" cy="1035841"/>
            <a:chOff x="1000756" y="1776933"/>
            <a:chExt cx="1142442" cy="977214"/>
          </a:xfrm>
        </p:grpSpPr>
        <p:sp>
          <p:nvSpPr>
            <p:cNvPr id="97" name="圆角矩形 75"/>
            <p:cNvSpPr/>
            <p:nvPr/>
          </p:nvSpPr>
          <p:spPr>
            <a:xfrm>
              <a:off x="1000756" y="1776933"/>
              <a:ext cx="1142442" cy="977214"/>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400" b="1" dirty="0">
                  <a:solidFill>
                    <a:schemeClr val="bg1"/>
                  </a:solidFill>
                  <a:latin typeface="微软雅黑" panose="020B0503020204020204" charset="-122"/>
                  <a:ea typeface="微软雅黑" panose="020B0503020204020204" charset="-122"/>
                </a:rPr>
                <a:t>资产中心</a:t>
              </a:r>
              <a:endParaRPr lang="zh-CN" altLang="en-US" sz="1400" b="1" dirty="0">
                <a:solidFill>
                  <a:schemeClr val="bg1"/>
                </a:solidFill>
                <a:latin typeface="微软雅黑" panose="020B0503020204020204" charset="-122"/>
                <a:ea typeface="微软雅黑" panose="020B0503020204020204" charset="-122"/>
              </a:endParaRPr>
            </a:p>
          </p:txBody>
        </p:sp>
        <p:sp>
          <p:nvSpPr>
            <p:cNvPr id="100" name="文本框 99"/>
            <p:cNvSpPr txBox="1"/>
            <p:nvPr/>
          </p:nvSpPr>
          <p:spPr>
            <a:xfrm>
              <a:off x="1092897" y="2025071"/>
              <a:ext cx="954107" cy="707886"/>
            </a:xfrm>
            <a:prstGeom prst="rect">
              <a:avLst/>
            </a:prstGeom>
            <a:noFill/>
          </p:spPr>
          <p:txBody>
            <a:bodyPr wrap="none" rtlCol="0">
              <a:spAutoFit/>
            </a:bodyPr>
            <a:lstStyle/>
            <a:p>
              <a:pPr algn="ctr"/>
              <a:r>
                <a:rPr lang="zh-CN" altLang="en-US" sz="1000" dirty="0">
                  <a:solidFill>
                    <a:schemeClr val="bg1"/>
                  </a:solidFill>
                  <a:latin typeface="微软雅黑" panose="020B0503020204020204" charset="-122"/>
                  <a:ea typeface="微软雅黑" panose="020B0503020204020204" charset="-122"/>
                </a:rPr>
                <a:t>服务资产管理</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数据安全管理</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权限控制中心</a:t>
              </a:r>
              <a:endParaRPr lang="en-US" altLang="zh-CN" sz="1000" dirty="0">
                <a:solidFill>
                  <a:schemeClr val="bg1"/>
                </a:solidFill>
                <a:latin typeface="微软雅黑" panose="020B0503020204020204" charset="-122"/>
                <a:ea typeface="微软雅黑" panose="020B0503020204020204" charset="-122"/>
              </a:endParaRPr>
            </a:p>
            <a:p>
              <a:pPr algn="ctr"/>
              <a:r>
                <a:rPr lang="zh-CN" altLang="en-US" sz="1000" dirty="0">
                  <a:solidFill>
                    <a:schemeClr val="bg1"/>
                  </a:solidFill>
                  <a:latin typeface="微软雅黑" panose="020B0503020204020204" charset="-122"/>
                  <a:ea typeface="微软雅黑" panose="020B0503020204020204" charset="-122"/>
                </a:rPr>
                <a:t>知识体系构建</a:t>
              </a:r>
              <a:endParaRPr lang="en-US" altLang="zh-CN" sz="1000" dirty="0">
                <a:solidFill>
                  <a:schemeClr val="bg1"/>
                </a:solidFill>
                <a:latin typeface="微软雅黑" panose="020B0503020204020204" charset="-122"/>
                <a:ea typeface="微软雅黑" panose="020B0503020204020204" charset="-122"/>
              </a:endParaRPr>
            </a:p>
          </p:txBody>
        </p:sp>
      </p:grpSp>
      <p:sp>
        <p:nvSpPr>
          <p:cNvPr id="109" name="圆角矩形 75"/>
          <p:cNvSpPr/>
          <p:nvPr/>
        </p:nvSpPr>
        <p:spPr>
          <a:xfrm>
            <a:off x="9891779" y="2522807"/>
            <a:ext cx="1236083" cy="334760"/>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1"/>
                </a:solidFill>
                <a:latin typeface="微软雅黑" panose="020B0503020204020204" charset="-122"/>
                <a:ea typeface="微软雅黑" panose="020B0503020204020204" charset="-122"/>
              </a:rPr>
              <a:t>数据服务发布工具</a:t>
            </a:r>
            <a:endParaRPr lang="zh-CN" altLang="en-US" sz="1000" dirty="0">
              <a:solidFill>
                <a:schemeClr val="bg1"/>
              </a:solidFill>
              <a:latin typeface="微软雅黑" panose="020B0503020204020204" charset="-122"/>
              <a:ea typeface="微软雅黑" panose="020B0503020204020204" charset="-122"/>
            </a:endParaRPr>
          </a:p>
        </p:txBody>
      </p:sp>
      <p:sp>
        <p:nvSpPr>
          <p:cNvPr id="110" name="文本框 109"/>
          <p:cNvSpPr txBox="1"/>
          <p:nvPr/>
        </p:nvSpPr>
        <p:spPr>
          <a:xfrm>
            <a:off x="3260088" y="3702135"/>
            <a:ext cx="6203535" cy="461665"/>
          </a:xfrm>
          <a:prstGeom prst="rect">
            <a:avLst/>
          </a:prstGeom>
          <a:noFill/>
        </p:spPr>
        <p:txBody>
          <a:bodyPr wrap="square" rtlCol="0">
            <a:spAutoFit/>
          </a:bodyPr>
          <a:lstStyle/>
          <a:p>
            <a:pPr algn="ctr"/>
            <a:r>
              <a:rPr lang="en-US" altLang="zh-CN" sz="1200" dirty="0">
                <a:solidFill>
                  <a:schemeClr val="bg1"/>
                </a:solidFill>
                <a:latin typeface="微软雅黑" panose="020B0503020204020204" charset="-122"/>
                <a:ea typeface="微软雅黑" panose="020B0503020204020204" charset="-122"/>
              </a:rPr>
              <a:t>SOAP/HTTP</a:t>
            </a:r>
            <a:r>
              <a:rPr lang="zh-CN" altLang="en-US" sz="1200" dirty="0">
                <a:solidFill>
                  <a:schemeClr val="bg1"/>
                </a:solidFill>
                <a:latin typeface="微软雅黑" panose="020B0503020204020204" charset="-122"/>
                <a:ea typeface="微软雅黑" panose="020B0503020204020204" charset="-122"/>
              </a:rPr>
              <a:t>、</a:t>
            </a:r>
            <a:r>
              <a:rPr lang="en-US" altLang="zh-CN" sz="1200" dirty="0">
                <a:solidFill>
                  <a:schemeClr val="bg1"/>
                </a:solidFill>
                <a:latin typeface="微软雅黑" panose="020B0503020204020204" charset="-122"/>
                <a:ea typeface="微软雅黑" panose="020B0503020204020204" charset="-122"/>
              </a:rPr>
              <a:t>JMS</a:t>
            </a:r>
            <a:r>
              <a:rPr lang="zh-CN" altLang="en-US" sz="1200" dirty="0">
                <a:solidFill>
                  <a:schemeClr val="bg1"/>
                </a:solidFill>
                <a:latin typeface="微软雅黑" panose="020B0503020204020204" charset="-122"/>
                <a:ea typeface="微软雅黑" panose="020B0503020204020204" charset="-122"/>
              </a:rPr>
              <a:t>、</a:t>
            </a:r>
            <a:r>
              <a:rPr lang="en-US" altLang="zh-CN" sz="1200" dirty="0">
                <a:solidFill>
                  <a:schemeClr val="bg1"/>
                </a:solidFill>
                <a:latin typeface="微软雅黑" panose="020B0503020204020204" charset="-122"/>
                <a:ea typeface="微软雅黑" panose="020B0503020204020204" charset="-122"/>
              </a:rPr>
              <a:t>Http/Https</a:t>
            </a:r>
            <a:r>
              <a:rPr lang="zh-CN" altLang="en-US" sz="1200" dirty="0">
                <a:solidFill>
                  <a:schemeClr val="bg1"/>
                </a:solidFill>
                <a:latin typeface="微软雅黑" panose="020B0503020204020204" charset="-122"/>
                <a:ea typeface="微软雅黑" panose="020B0503020204020204" charset="-122"/>
              </a:rPr>
              <a:t>、</a:t>
            </a:r>
            <a:r>
              <a:rPr lang="en-US" altLang="zh-CN" sz="1200" dirty="0">
                <a:solidFill>
                  <a:schemeClr val="bg1"/>
                </a:solidFill>
                <a:latin typeface="微软雅黑" panose="020B0503020204020204" charset="-122"/>
                <a:ea typeface="微软雅黑" panose="020B0503020204020204" charset="-122"/>
              </a:rPr>
              <a:t>RESTful</a:t>
            </a:r>
            <a:r>
              <a:rPr lang="zh-CN" altLang="en-US" sz="1200" dirty="0">
                <a:solidFill>
                  <a:schemeClr val="bg1"/>
                </a:solidFill>
                <a:latin typeface="微软雅黑" panose="020B0503020204020204" charset="-122"/>
                <a:ea typeface="微软雅黑" panose="020B0503020204020204" charset="-122"/>
              </a:rPr>
              <a:t>、</a:t>
            </a:r>
            <a:r>
              <a:rPr lang="en-US" altLang="zh-CN" sz="1200" dirty="0">
                <a:solidFill>
                  <a:schemeClr val="bg1"/>
                </a:solidFill>
                <a:latin typeface="微软雅黑" panose="020B0503020204020204" charset="-122"/>
                <a:ea typeface="微软雅黑" panose="020B0503020204020204" charset="-122"/>
              </a:rPr>
              <a:t>Socket</a:t>
            </a:r>
            <a:r>
              <a:rPr lang="zh-CN" altLang="en-US" sz="1200" dirty="0">
                <a:solidFill>
                  <a:schemeClr val="bg1"/>
                </a:solidFill>
                <a:latin typeface="微软雅黑" panose="020B0503020204020204" charset="-122"/>
                <a:ea typeface="微软雅黑" panose="020B0503020204020204" charset="-122"/>
              </a:rPr>
              <a:t>、</a:t>
            </a:r>
            <a:r>
              <a:rPr lang="en-US" altLang="zh-CN" sz="1200" dirty="0">
                <a:solidFill>
                  <a:schemeClr val="bg1"/>
                </a:solidFill>
                <a:latin typeface="微软雅黑" panose="020B0503020204020204" charset="-122"/>
                <a:ea typeface="微软雅黑" panose="020B0503020204020204" charset="-122"/>
              </a:rPr>
              <a:t>IBM MQ</a:t>
            </a:r>
            <a:r>
              <a:rPr lang="zh-CN" altLang="en-US" sz="1200" dirty="0">
                <a:solidFill>
                  <a:schemeClr val="bg1"/>
                </a:solidFill>
                <a:latin typeface="微软雅黑" panose="020B0503020204020204" charset="-122"/>
                <a:ea typeface="微软雅黑" panose="020B0503020204020204" charset="-122"/>
              </a:rPr>
              <a:t>、</a:t>
            </a:r>
            <a:r>
              <a:rPr lang="en-US" altLang="zh-CN" sz="1200" dirty="0">
                <a:solidFill>
                  <a:schemeClr val="bg1"/>
                </a:solidFill>
                <a:latin typeface="微软雅黑" panose="020B0503020204020204" charset="-122"/>
                <a:ea typeface="微软雅黑" panose="020B0503020204020204" charset="-122"/>
              </a:rPr>
              <a:t>SAP</a:t>
            </a:r>
            <a:r>
              <a:rPr lang="zh-CN" altLang="en-US" sz="1200" dirty="0">
                <a:solidFill>
                  <a:schemeClr val="bg1"/>
                </a:solidFill>
                <a:latin typeface="微软雅黑" panose="020B0503020204020204" charset="-122"/>
                <a:ea typeface="微软雅黑" panose="020B0503020204020204" charset="-122"/>
              </a:rPr>
              <a:t>、</a:t>
            </a:r>
            <a:r>
              <a:rPr lang="en-US" altLang="zh-CN" sz="1200" dirty="0">
                <a:solidFill>
                  <a:schemeClr val="bg1"/>
                </a:solidFill>
                <a:latin typeface="微软雅黑" panose="020B0503020204020204" charset="-122"/>
                <a:ea typeface="微软雅黑" panose="020B0503020204020204" charset="-122"/>
              </a:rPr>
              <a:t>FTP</a:t>
            </a:r>
            <a:r>
              <a:rPr lang="zh-CN" altLang="en-US" sz="1200" dirty="0">
                <a:solidFill>
                  <a:schemeClr val="bg1"/>
                </a:solidFill>
                <a:latin typeface="微软雅黑" panose="020B0503020204020204" charset="-122"/>
                <a:ea typeface="微软雅黑" panose="020B0503020204020204" charset="-122"/>
              </a:rPr>
              <a:t>、</a:t>
            </a:r>
            <a:r>
              <a:rPr lang="en-US" altLang="zh-CN" sz="1200" dirty="0">
                <a:solidFill>
                  <a:schemeClr val="bg1"/>
                </a:solidFill>
                <a:latin typeface="微软雅黑" panose="020B0503020204020204" charset="-122"/>
                <a:ea typeface="微软雅黑" panose="020B0503020204020204" charset="-122"/>
              </a:rPr>
              <a:t>JDBC</a:t>
            </a:r>
            <a:r>
              <a:rPr lang="zh-CN" altLang="en-US" sz="1200" dirty="0">
                <a:solidFill>
                  <a:schemeClr val="bg1"/>
                </a:solidFill>
                <a:latin typeface="微软雅黑" panose="020B0503020204020204" charset="-122"/>
                <a:ea typeface="微软雅黑" panose="020B0503020204020204" charset="-122"/>
              </a:rPr>
              <a:t>等</a:t>
            </a:r>
            <a:endParaRPr lang="zh-CN" altLang="en-US" sz="1200" dirty="0">
              <a:solidFill>
                <a:schemeClr val="bg1"/>
              </a:solidFill>
              <a:latin typeface="微软雅黑" panose="020B0503020204020204" charset="-122"/>
              <a:ea typeface="微软雅黑" panose="020B0503020204020204" charset="-122"/>
            </a:endParaRPr>
          </a:p>
          <a:p>
            <a:pPr algn="ctr"/>
            <a:endParaRPr lang="en-US" altLang="zh-CN" sz="1200" dirty="0">
              <a:solidFill>
                <a:schemeClr val="bg1"/>
              </a:solidFill>
              <a:latin typeface="微软雅黑" panose="020B0503020204020204" charset="-122"/>
              <a:ea typeface="微软雅黑" panose="020B0503020204020204" charset="-122"/>
            </a:endParaRPr>
          </a:p>
        </p:txBody>
      </p:sp>
      <p:sp>
        <p:nvSpPr>
          <p:cNvPr id="111" name="圆角矩形 75"/>
          <p:cNvSpPr/>
          <p:nvPr/>
        </p:nvSpPr>
        <p:spPr>
          <a:xfrm>
            <a:off x="9891778" y="5086486"/>
            <a:ext cx="1236084" cy="314731"/>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charset="-122"/>
                <a:ea typeface="微软雅黑" panose="020B0503020204020204" charset="-122"/>
              </a:rPr>
              <a:t>ERP</a:t>
            </a:r>
            <a:r>
              <a:rPr lang="zh-CN" altLang="en-US" sz="1000" dirty="0">
                <a:solidFill>
                  <a:schemeClr val="bg1"/>
                </a:solidFill>
                <a:latin typeface="微软雅黑" panose="020B0503020204020204" charset="-122"/>
                <a:ea typeface="微软雅黑" panose="020B0503020204020204" charset="-122"/>
              </a:rPr>
              <a:t>工具</a:t>
            </a:r>
            <a:endParaRPr lang="zh-CN" altLang="en-US" sz="1000" dirty="0">
              <a:solidFill>
                <a:schemeClr val="bg1"/>
              </a:solidFill>
              <a:latin typeface="微软雅黑" panose="020B0503020204020204" charset="-122"/>
              <a:ea typeface="微软雅黑" panose="020B0503020204020204" charset="-122"/>
            </a:endParaRPr>
          </a:p>
        </p:txBody>
      </p:sp>
      <p:sp>
        <p:nvSpPr>
          <p:cNvPr id="113" name="圆角矩形 75"/>
          <p:cNvSpPr/>
          <p:nvPr/>
        </p:nvSpPr>
        <p:spPr>
          <a:xfrm>
            <a:off x="9905755" y="5567580"/>
            <a:ext cx="1236084" cy="314731"/>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bg1"/>
                </a:solidFill>
                <a:latin typeface="微软雅黑" panose="020B0503020204020204" charset="-122"/>
                <a:ea typeface="微软雅黑" panose="020B0503020204020204" charset="-122"/>
              </a:rPr>
              <a:t>其他工具</a:t>
            </a:r>
            <a:endParaRPr lang="zh-CN" altLang="en-US" sz="1000" dirty="0">
              <a:solidFill>
                <a:schemeClr val="bg1"/>
              </a:solidFill>
              <a:latin typeface="微软雅黑" panose="020B0503020204020204" charset="-122"/>
              <a:ea typeface="微软雅黑" panose="020B0503020204020204" charset="-122"/>
            </a:endParaRPr>
          </a:p>
        </p:txBody>
      </p:sp>
      <p:sp>
        <p:nvSpPr>
          <p:cNvPr id="115" name="圆角矩形 72"/>
          <p:cNvSpPr/>
          <p:nvPr/>
        </p:nvSpPr>
        <p:spPr>
          <a:xfrm>
            <a:off x="2162185" y="6243161"/>
            <a:ext cx="921904" cy="302485"/>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charset="-122"/>
                <a:ea typeface="微软雅黑" panose="020B0503020204020204" charset="-122"/>
              </a:rPr>
              <a:t>网络</a:t>
            </a:r>
            <a:endParaRPr lang="zh-CN" altLang="en-US" sz="1200" dirty="0">
              <a:solidFill>
                <a:schemeClr val="tx1"/>
              </a:solidFill>
              <a:latin typeface="微软雅黑" panose="020B0503020204020204" charset="-122"/>
              <a:ea typeface="微软雅黑" panose="020B0503020204020204" charset="-122"/>
            </a:endParaRPr>
          </a:p>
        </p:txBody>
      </p:sp>
      <p:sp>
        <p:nvSpPr>
          <p:cNvPr id="116" name="圆角矩形 72"/>
          <p:cNvSpPr/>
          <p:nvPr/>
        </p:nvSpPr>
        <p:spPr>
          <a:xfrm>
            <a:off x="3371516" y="6243161"/>
            <a:ext cx="921904" cy="302485"/>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charset="-122"/>
                <a:ea typeface="微软雅黑" panose="020B0503020204020204" charset="-122"/>
              </a:rPr>
              <a:t>存储</a:t>
            </a:r>
            <a:endParaRPr lang="zh-CN" altLang="en-US" sz="1200" dirty="0">
              <a:solidFill>
                <a:schemeClr val="tx1"/>
              </a:solidFill>
              <a:latin typeface="微软雅黑" panose="020B0503020204020204" charset="-122"/>
              <a:ea typeface="微软雅黑" panose="020B0503020204020204" charset="-122"/>
            </a:endParaRPr>
          </a:p>
        </p:txBody>
      </p:sp>
      <p:sp>
        <p:nvSpPr>
          <p:cNvPr id="117" name="圆角矩形 72"/>
          <p:cNvSpPr/>
          <p:nvPr/>
        </p:nvSpPr>
        <p:spPr>
          <a:xfrm>
            <a:off x="6123565" y="6243161"/>
            <a:ext cx="1540088" cy="302485"/>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charset="-122"/>
                <a:ea typeface="微软雅黑" panose="020B0503020204020204" charset="-122"/>
              </a:rPr>
              <a:t>虚拟机</a:t>
            </a:r>
            <a:r>
              <a:rPr lang="en-US" altLang="zh-CN" sz="1200" dirty="0">
                <a:solidFill>
                  <a:schemeClr val="tx1"/>
                </a:solidFill>
                <a:latin typeface="微软雅黑" panose="020B0503020204020204" charset="-122"/>
                <a:ea typeface="微软雅黑" panose="020B0503020204020204" charset="-122"/>
              </a:rPr>
              <a:t>/</a:t>
            </a:r>
            <a:r>
              <a:rPr lang="zh-CN" altLang="en-US" sz="1200" dirty="0">
                <a:solidFill>
                  <a:schemeClr val="tx1"/>
                </a:solidFill>
                <a:latin typeface="微软雅黑" panose="020B0503020204020204" charset="-122"/>
                <a:ea typeface="微软雅黑" panose="020B0503020204020204" charset="-122"/>
              </a:rPr>
              <a:t>应用服务器</a:t>
            </a:r>
            <a:endParaRPr lang="zh-CN" altLang="en-US" sz="1200" dirty="0">
              <a:solidFill>
                <a:schemeClr val="tx1"/>
              </a:solidFill>
              <a:latin typeface="微软雅黑" panose="020B0503020204020204" charset="-122"/>
              <a:ea typeface="微软雅黑" panose="020B0503020204020204" charset="-122"/>
            </a:endParaRPr>
          </a:p>
        </p:txBody>
      </p:sp>
      <p:sp>
        <p:nvSpPr>
          <p:cNvPr id="118" name="圆角矩形 72"/>
          <p:cNvSpPr/>
          <p:nvPr/>
        </p:nvSpPr>
        <p:spPr>
          <a:xfrm>
            <a:off x="7951080" y="6243161"/>
            <a:ext cx="1255291" cy="302485"/>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charset="-122"/>
                <a:ea typeface="微软雅黑" panose="020B0503020204020204" charset="-122"/>
              </a:rPr>
              <a:t>操作系统</a:t>
            </a:r>
            <a:endParaRPr lang="zh-CN" altLang="en-US" sz="1200" dirty="0">
              <a:solidFill>
                <a:schemeClr val="tx1"/>
              </a:solidFill>
              <a:latin typeface="微软雅黑" panose="020B0503020204020204" charset="-122"/>
              <a:ea typeface="微软雅黑" panose="020B0503020204020204" charset="-122"/>
            </a:endParaRPr>
          </a:p>
        </p:txBody>
      </p:sp>
      <p:sp>
        <p:nvSpPr>
          <p:cNvPr id="119" name="圆角矩形 72"/>
          <p:cNvSpPr/>
          <p:nvPr/>
        </p:nvSpPr>
        <p:spPr>
          <a:xfrm>
            <a:off x="9461024" y="6243161"/>
            <a:ext cx="1255291" cy="302485"/>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charset="-122"/>
                <a:ea typeface="微软雅黑" panose="020B0503020204020204" charset="-122"/>
              </a:rPr>
              <a:t>数据库</a:t>
            </a:r>
            <a:endParaRPr lang="zh-CN" altLang="en-US" sz="1200" dirty="0">
              <a:solidFill>
                <a:schemeClr val="tx1"/>
              </a:solidFill>
              <a:latin typeface="微软雅黑" panose="020B0503020204020204" charset="-122"/>
              <a:ea typeface="微软雅黑" panose="020B0503020204020204" charset="-122"/>
            </a:endParaRPr>
          </a:p>
        </p:txBody>
      </p:sp>
      <p:sp>
        <p:nvSpPr>
          <p:cNvPr id="120" name="圆角矩形 72"/>
          <p:cNvSpPr/>
          <p:nvPr/>
        </p:nvSpPr>
        <p:spPr>
          <a:xfrm>
            <a:off x="4580847" y="6243161"/>
            <a:ext cx="1255291" cy="302485"/>
          </a:xfrm>
          <a:prstGeom prst="roundRect">
            <a:avLst/>
          </a:prstGeom>
          <a:solidFill>
            <a:srgbClr val="BDD7EE"/>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charset="-122"/>
                <a:ea typeface="微软雅黑" panose="020B0503020204020204" charset="-122"/>
              </a:rPr>
              <a:t>云服务</a:t>
            </a:r>
            <a:endParaRPr lang="zh-CN" altLang="en-US" sz="12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资产中心：实现服务资产全生命周期管理</a:t>
            </a:r>
            <a:endParaRPr lang="zh-CN" altLang="en-US" dirty="0"/>
          </a:p>
        </p:txBody>
      </p:sp>
      <p:sp>
        <p:nvSpPr>
          <p:cNvPr id="7" name="内容占位符 2"/>
          <p:cNvSpPr txBox="1"/>
          <p:nvPr/>
        </p:nvSpPr>
        <p:spPr>
          <a:xfrm>
            <a:off x="408727" y="943360"/>
            <a:ext cx="11542207" cy="93186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dirty="0">
                <a:solidFill>
                  <a:schemeClr val="bg1"/>
                </a:solidFill>
                <a:latin typeface="微软雅黑" panose="020B0503020204020204" charset="-122"/>
                <a:ea typeface="微软雅黑" panose="020B0503020204020204" charset="-122"/>
              </a:rPr>
              <a:t>对接口服务资产通过一定的管理规范进行集中管理，</a:t>
            </a:r>
            <a:r>
              <a:rPr lang="zh-CN" altLang="en-US" sz="2000" b="1" dirty="0">
                <a:solidFill>
                  <a:srgbClr val="FFDA00"/>
                </a:solidFill>
                <a:latin typeface="微软雅黑" panose="020B0503020204020204" charset="-122"/>
                <a:ea typeface="微软雅黑" panose="020B0503020204020204" charset="-122"/>
              </a:rPr>
              <a:t>实现服务资产从注册、部署、运行、注销的全生命周期闭环管理</a:t>
            </a:r>
            <a:r>
              <a:rPr lang="zh-CN" altLang="en-US" sz="2000" dirty="0">
                <a:solidFill>
                  <a:schemeClr val="bg1"/>
                </a:solidFill>
                <a:latin typeface="微软雅黑" panose="020B0503020204020204" charset="-122"/>
                <a:ea typeface="微软雅黑" panose="020B0503020204020204" charset="-122"/>
              </a:rPr>
              <a:t>。</a:t>
            </a:r>
            <a:endParaRPr lang="zh-CN" altLang="en-US" sz="2000"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8124935" y="2062892"/>
            <a:ext cx="3857169" cy="1990667"/>
          </a:xfrm>
          <a:prstGeom prst="rect">
            <a:avLst/>
          </a:prstGeom>
          <a:noFill/>
          <a:ln w="12700" cap="flat" cmpd="sng" algn="ctr">
            <a:solidFill>
              <a:srgbClr val="0070C0"/>
            </a:solidFill>
            <a:prstDash val="solid"/>
            <a:miter lim="800000"/>
          </a:ln>
          <a:effectLst/>
        </p:spPr>
        <p:txBody>
          <a:bodyPr rtlCol="0" anchor="b"/>
          <a:lstStyle/>
          <a:p>
            <a:pPr marL="285750" indent="-285750">
              <a:lnSpc>
                <a:spcPct val="150000"/>
              </a:lnSpc>
              <a:buFont typeface="Wingdings" panose="05000000000000000000" pitchFamily="2" charset="2"/>
              <a:buChar char="p"/>
            </a:pPr>
            <a:r>
              <a:rPr lang="zh-CN" altLang="en-US" sz="1400" kern="0" dirty="0">
                <a:solidFill>
                  <a:schemeClr val="bg1"/>
                </a:solidFill>
                <a:latin typeface="微软雅黑" panose="020B0503020204020204" charset="-122"/>
                <a:ea typeface="微软雅黑" panose="020B0503020204020204" charset="-122"/>
                <a:cs typeface="微软雅黑" panose="020B0503020204020204" charset="-122"/>
              </a:rPr>
              <a:t>服务管理旨在将组织内部现有的接口服务的状况和使用情况联系起来进行管理。。</a:t>
            </a:r>
            <a:endParaRPr lang="en-US" altLang="zh-CN" sz="1400" kern="0" dirty="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p"/>
            </a:pPr>
            <a:r>
              <a:rPr lang="zh-CN" altLang="en-US" sz="1400" kern="0" dirty="0">
                <a:solidFill>
                  <a:schemeClr val="bg1"/>
                </a:solidFill>
                <a:latin typeface="微软雅黑" panose="020B0503020204020204" charset="-122"/>
                <a:ea typeface="微软雅黑" panose="020B0503020204020204" charset="-122"/>
                <a:cs typeface="微软雅黑" panose="020B0503020204020204" charset="-122"/>
              </a:rPr>
              <a:t>在服务集成领域，软件</a:t>
            </a:r>
            <a:r>
              <a:rPr lang="zh-CN" altLang="en-US" sz="1600" b="1" dirty="0">
                <a:solidFill>
                  <a:prstClr val="white"/>
                </a:solidFill>
                <a:latin typeface="Arial" panose="020B0604020202020204"/>
                <a:ea typeface="微软雅黑" panose="020B0503020204020204" charset="-122"/>
              </a:rPr>
              <a:t>资产</a:t>
            </a:r>
            <a:r>
              <a:rPr lang="zh-CN" altLang="en-US" sz="1400" kern="0" dirty="0">
                <a:solidFill>
                  <a:schemeClr val="bg1"/>
                </a:solidFill>
                <a:latin typeface="微软雅黑" panose="020B0503020204020204" charset="-122"/>
                <a:ea typeface="微软雅黑" panose="020B0503020204020204" charset="-122"/>
                <a:cs typeface="微软雅黑" panose="020B0503020204020204" charset="-122"/>
              </a:rPr>
              <a:t>主要包括：接口服务、</a:t>
            </a:r>
            <a:r>
              <a:rPr lang="en-US" altLang="zh-CN" sz="1400" kern="0" dirty="0">
                <a:solidFill>
                  <a:schemeClr val="bg1"/>
                </a:solidFill>
                <a:latin typeface="微软雅黑" panose="020B0503020204020204" charset="-122"/>
                <a:ea typeface="微软雅黑" panose="020B0503020204020204" charset="-122"/>
                <a:cs typeface="微软雅黑" panose="020B0503020204020204" charset="-122"/>
              </a:rPr>
              <a:t>UI</a:t>
            </a:r>
            <a:r>
              <a:rPr lang="zh-CN" altLang="en-US" sz="1400" kern="0" dirty="0">
                <a:solidFill>
                  <a:schemeClr val="bg1"/>
                </a:solidFill>
                <a:latin typeface="微软雅黑" panose="020B0503020204020204" charset="-122"/>
                <a:ea typeface="微软雅黑" panose="020B0503020204020204" charset="-122"/>
                <a:cs typeface="微软雅黑" panose="020B0503020204020204" charset="-122"/>
              </a:rPr>
              <a:t>服务、数据服务，</a:t>
            </a:r>
            <a:r>
              <a:rPr lang="en-US" altLang="zh-CN" sz="1400" kern="0" dirty="0">
                <a:solidFill>
                  <a:schemeClr val="bg1"/>
                </a:solidFill>
                <a:latin typeface="微软雅黑" panose="020B0503020204020204" charset="-122"/>
                <a:ea typeface="微软雅黑" panose="020B0503020204020204" charset="-122"/>
                <a:cs typeface="微软雅黑" panose="020B0503020204020204" charset="-122"/>
              </a:rPr>
              <a:t>SOA</a:t>
            </a:r>
            <a:r>
              <a:rPr lang="zh-CN" altLang="en-US" sz="1400" kern="0" dirty="0">
                <a:solidFill>
                  <a:schemeClr val="bg1"/>
                </a:solidFill>
                <a:latin typeface="微软雅黑" panose="020B0503020204020204" charset="-122"/>
                <a:ea typeface="微软雅黑" panose="020B0503020204020204" charset="-122"/>
                <a:cs typeface="微软雅黑" panose="020B0503020204020204" charset="-122"/>
              </a:rPr>
              <a:t>服务治理从接口服务入手。</a:t>
            </a:r>
            <a:endParaRPr lang="en-US" altLang="zh-CN" sz="1400" kern="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8349157" y="1850797"/>
            <a:ext cx="2259345" cy="409650"/>
          </a:xfrm>
          <a:prstGeom prst="rect">
            <a:avLst/>
          </a:prstGeom>
          <a:solidFill>
            <a:srgbClr val="0070C0"/>
          </a:solidFill>
          <a:ln w="9525">
            <a:solidFill>
              <a:schemeClr val="tx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r>
              <a:rPr kumimoji="1" lang="zh-CN" altLang="en-US" sz="1400" b="1" dirty="0">
                <a:solidFill>
                  <a:schemeClr val="bg1"/>
                </a:solidFill>
                <a:latin typeface="微软雅黑" panose="020B0503020204020204" charset="-122"/>
                <a:ea typeface="微软雅黑" panose="020B0503020204020204" charset="-122"/>
                <a:cs typeface="微软雅黑" panose="020B0503020204020204" charset="-122"/>
              </a:rPr>
              <a:t>服务资产管理</a:t>
            </a:r>
            <a:endParaRPr kumimoji="1" lang="zh-CN" altLang="en-US" sz="14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8124935" y="4389314"/>
            <a:ext cx="3857169" cy="2104561"/>
          </a:xfrm>
          <a:prstGeom prst="rect">
            <a:avLst/>
          </a:prstGeom>
          <a:noFill/>
          <a:ln w="12700" cap="flat" cmpd="sng" algn="ctr">
            <a:solidFill>
              <a:srgbClr val="0070C0"/>
            </a:solidFill>
            <a:prstDash val="solid"/>
            <a:miter lim="800000"/>
          </a:ln>
          <a:effectLst/>
        </p:spPr>
        <p:txBody>
          <a:bodyPr rtlCol="0" anchor="b"/>
          <a:lstStyle/>
          <a:p>
            <a:pPr marL="285750" indent="-285750">
              <a:lnSpc>
                <a:spcPct val="150000"/>
              </a:lnSpc>
              <a:buFont typeface="Wingdings" panose="05000000000000000000" pitchFamily="2" charset="2"/>
              <a:buChar char="p"/>
            </a:pPr>
            <a:r>
              <a:rPr lang="zh-CN" altLang="en-US" sz="1400" kern="0" dirty="0">
                <a:solidFill>
                  <a:schemeClr val="bg1"/>
                </a:solidFill>
                <a:latin typeface="微软雅黑" panose="020B0503020204020204" charset="-122"/>
                <a:ea typeface="微软雅黑" panose="020B0503020204020204" charset="-122"/>
                <a:cs typeface="微软雅黑" panose="020B0503020204020204" charset="-122"/>
              </a:rPr>
              <a:t>服务资产是一种无形物，无法像有形物一样进行管理（记入账簿、定期清点）。</a:t>
            </a:r>
            <a:endParaRPr lang="en-US" altLang="zh-CN" sz="1400" kern="0" dirty="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p"/>
            </a:pPr>
            <a:r>
              <a:rPr lang="zh-CN" altLang="en-US" sz="1400" kern="0" dirty="0">
                <a:solidFill>
                  <a:schemeClr val="bg1"/>
                </a:solidFill>
                <a:latin typeface="微软雅黑" panose="020B0503020204020204" charset="-122"/>
                <a:ea typeface="微软雅黑" panose="020B0503020204020204" charset="-122"/>
                <a:cs typeface="微软雅黑" panose="020B0503020204020204" charset="-122"/>
              </a:rPr>
              <a:t>需要对服务资产的整个生命周期过程进行有效管理。</a:t>
            </a:r>
            <a:endParaRPr lang="en-US" altLang="zh-CN" sz="1400" kern="0" dirty="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p"/>
            </a:pPr>
            <a:r>
              <a:rPr lang="zh-CN" altLang="en-US" sz="1400" kern="0" dirty="0">
                <a:solidFill>
                  <a:schemeClr val="bg1"/>
                </a:solidFill>
                <a:latin typeface="微软雅黑" panose="020B0503020204020204" charset="-122"/>
                <a:ea typeface="微软雅黑" panose="020B0503020204020204" charset="-122"/>
                <a:cs typeface="微软雅黑" panose="020B0503020204020204" charset="-122"/>
              </a:rPr>
              <a:t>服务全生命周期过程包括：注册、部署、运行监控、审计管理（注册审计、运行审计）</a:t>
            </a:r>
            <a:endParaRPr lang="en-US" altLang="zh-CN" sz="1400" kern="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8349156" y="4164605"/>
            <a:ext cx="2266360" cy="409650"/>
          </a:xfrm>
          <a:prstGeom prst="rect">
            <a:avLst/>
          </a:prstGeom>
          <a:solidFill>
            <a:srgbClr val="0070C0"/>
          </a:solidFill>
          <a:ln w="9525">
            <a:solidFill>
              <a:schemeClr val="tx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r>
              <a:rPr kumimoji="1" lang="zh-CN" altLang="en-US" sz="1400" b="1" dirty="0">
                <a:solidFill>
                  <a:schemeClr val="bg1"/>
                </a:solidFill>
                <a:latin typeface="微软雅黑" panose="020B0503020204020204" charset="-122"/>
                <a:ea typeface="微软雅黑" panose="020B0503020204020204" charset="-122"/>
                <a:cs typeface="微软雅黑" panose="020B0503020204020204" charset="-122"/>
              </a:rPr>
              <a:t>服务生命周期管理</a:t>
            </a:r>
            <a:endParaRPr kumimoji="1" lang="zh-CN" altLang="en-US" sz="14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2" name="圆角矩形 11"/>
          <p:cNvSpPr/>
          <p:nvPr/>
        </p:nvSpPr>
        <p:spPr>
          <a:xfrm>
            <a:off x="348137" y="2036341"/>
            <a:ext cx="7569964" cy="4457534"/>
          </a:xfrm>
          <a:prstGeom prst="roundRect">
            <a:avLst>
              <a:gd name="adj" fmla="val 2226"/>
            </a:avLst>
          </a:prstGeom>
          <a:noFill/>
          <a:ln>
            <a:solidFill>
              <a:srgbClr val="FFD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1600" dirty="0">
              <a:solidFill>
                <a:prstClr val="white"/>
              </a:solidFill>
              <a:latin typeface="Arial" panose="020B0604020202020204"/>
              <a:ea typeface="微软雅黑" panose="020B0503020204020204" charset="-122"/>
            </a:endParaRPr>
          </a:p>
        </p:txBody>
      </p:sp>
      <p:sp>
        <p:nvSpPr>
          <p:cNvPr id="13" name="圆角矩形 12"/>
          <p:cNvSpPr/>
          <p:nvPr/>
        </p:nvSpPr>
        <p:spPr>
          <a:xfrm>
            <a:off x="664732" y="5686193"/>
            <a:ext cx="6967270" cy="681426"/>
          </a:xfrm>
          <a:prstGeom prst="roundRect">
            <a:avLst/>
          </a:prstGeom>
          <a:noFill/>
          <a:ln w="9525">
            <a:solidFill>
              <a:srgbClr val="FFDA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在线工具</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圆角矩形 13"/>
          <p:cNvSpPr/>
          <p:nvPr/>
        </p:nvSpPr>
        <p:spPr>
          <a:xfrm>
            <a:off x="2187928" y="5783539"/>
            <a:ext cx="1671690"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200">
                <a:latin typeface="微软雅黑" panose="020B0503020204020204" charset="-122"/>
                <a:ea typeface="微软雅黑" panose="020B0503020204020204" charset="-122"/>
              </a:rPr>
              <a:t>Excel</a:t>
            </a:r>
            <a:r>
              <a:rPr lang="zh-CN" altLang="en-US" sz="1200">
                <a:latin typeface="微软雅黑" panose="020B0503020204020204" charset="-122"/>
                <a:ea typeface="微软雅黑" panose="020B0503020204020204" charset="-122"/>
              </a:rPr>
              <a:t>模板生成</a:t>
            </a:r>
            <a:endParaRPr lang="zh-CN" altLang="en-US" sz="1200" dirty="0">
              <a:latin typeface="微软雅黑" panose="020B0503020204020204" charset="-122"/>
              <a:ea typeface="微软雅黑" panose="020B0503020204020204" charset="-122"/>
            </a:endParaRPr>
          </a:p>
        </p:txBody>
      </p:sp>
      <p:sp>
        <p:nvSpPr>
          <p:cNvPr id="15" name="圆角矩形 14"/>
          <p:cNvSpPr/>
          <p:nvPr/>
        </p:nvSpPr>
        <p:spPr>
          <a:xfrm>
            <a:off x="664732" y="2160610"/>
            <a:ext cx="6967270" cy="681426"/>
          </a:xfrm>
          <a:prstGeom prst="roundRect">
            <a:avLst/>
          </a:prstGeom>
          <a:noFill/>
          <a:ln w="9525">
            <a:solidFill>
              <a:srgbClr val="FFDA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权限管理</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6" name="圆角矩形 15"/>
          <p:cNvSpPr/>
          <p:nvPr/>
        </p:nvSpPr>
        <p:spPr>
          <a:xfrm>
            <a:off x="2719691" y="2380683"/>
            <a:ext cx="1600333" cy="370170"/>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系统权限</a:t>
            </a:r>
            <a:endParaRPr lang="zh-CN" altLang="en-US" sz="1200" dirty="0">
              <a:latin typeface="微软雅黑" panose="020B0503020204020204" charset="-122"/>
              <a:ea typeface="微软雅黑" panose="020B0503020204020204" charset="-122"/>
            </a:endParaRPr>
          </a:p>
        </p:txBody>
      </p:sp>
      <p:sp>
        <p:nvSpPr>
          <p:cNvPr id="17" name="圆角矩形 16"/>
          <p:cNvSpPr/>
          <p:nvPr/>
        </p:nvSpPr>
        <p:spPr>
          <a:xfrm>
            <a:off x="5228207" y="2380683"/>
            <a:ext cx="1600333" cy="370170"/>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服务权限</a:t>
            </a:r>
            <a:endParaRPr lang="zh-CN" altLang="en-US" sz="1200" dirty="0">
              <a:latin typeface="微软雅黑" panose="020B0503020204020204" charset="-122"/>
              <a:ea typeface="微软雅黑" panose="020B0503020204020204" charset="-122"/>
            </a:endParaRPr>
          </a:p>
        </p:txBody>
      </p:sp>
      <p:sp>
        <p:nvSpPr>
          <p:cNvPr id="18" name="圆角矩形 17"/>
          <p:cNvSpPr/>
          <p:nvPr/>
        </p:nvSpPr>
        <p:spPr>
          <a:xfrm>
            <a:off x="6179831" y="2916292"/>
            <a:ext cx="1491047" cy="2700249"/>
          </a:xfrm>
          <a:prstGeom prst="roundRect">
            <a:avLst>
              <a:gd name="adj" fmla="val 6147"/>
            </a:avLst>
          </a:prstGeom>
          <a:noFill/>
          <a:ln w="9525">
            <a:solidFill>
              <a:srgbClr val="FFDA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运行统计</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9" name="圆角矩形 18"/>
          <p:cNvSpPr/>
          <p:nvPr/>
        </p:nvSpPr>
        <p:spPr>
          <a:xfrm>
            <a:off x="6304044" y="3297300"/>
            <a:ext cx="1248786"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统计综合查询</a:t>
            </a:r>
            <a:endParaRPr lang="zh-CN" altLang="en-US" sz="1200" dirty="0">
              <a:latin typeface="微软雅黑" panose="020B0503020204020204" charset="-122"/>
              <a:ea typeface="微软雅黑" panose="020B0503020204020204" charset="-122"/>
            </a:endParaRPr>
          </a:p>
        </p:txBody>
      </p:sp>
      <p:sp>
        <p:nvSpPr>
          <p:cNvPr id="20" name="圆角矩形 19"/>
          <p:cNvSpPr/>
          <p:nvPr/>
        </p:nvSpPr>
        <p:spPr>
          <a:xfrm>
            <a:off x="664732" y="2916292"/>
            <a:ext cx="2216323" cy="2700249"/>
          </a:xfrm>
          <a:prstGeom prst="roundRect">
            <a:avLst>
              <a:gd name="adj" fmla="val 5708"/>
            </a:avLst>
          </a:prstGeom>
          <a:noFill/>
          <a:ln w="9525">
            <a:solidFill>
              <a:srgbClr val="FFDA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软件资产管理</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1" name="圆角矩形 20"/>
          <p:cNvSpPr/>
          <p:nvPr/>
        </p:nvSpPr>
        <p:spPr>
          <a:xfrm>
            <a:off x="963468" y="3297300"/>
            <a:ext cx="1591879"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接口注册管理</a:t>
            </a:r>
            <a:endParaRPr lang="zh-CN" altLang="en-US" sz="1200" dirty="0">
              <a:latin typeface="微软雅黑" panose="020B0503020204020204" charset="-122"/>
              <a:ea typeface="微软雅黑" panose="020B0503020204020204" charset="-122"/>
            </a:endParaRPr>
          </a:p>
        </p:txBody>
      </p:sp>
      <p:sp>
        <p:nvSpPr>
          <p:cNvPr id="22" name="圆角矩形 21"/>
          <p:cNvSpPr/>
          <p:nvPr/>
        </p:nvSpPr>
        <p:spPr>
          <a:xfrm>
            <a:off x="963468" y="3853739"/>
            <a:ext cx="1591879"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rPr>
              <a:t>系统</a:t>
            </a:r>
            <a:r>
              <a:rPr lang="en-US" altLang="zh-CN" sz="1200" dirty="0">
                <a:latin typeface="微软雅黑" panose="020B0503020204020204" charset="-122"/>
                <a:ea typeface="微软雅黑" panose="020B0503020204020204" charset="-122"/>
              </a:rPr>
              <a:t>IP</a:t>
            </a:r>
            <a:r>
              <a:rPr lang="zh-CN" altLang="en-US" sz="1200" dirty="0">
                <a:latin typeface="微软雅黑" panose="020B0503020204020204" charset="-122"/>
                <a:ea typeface="微软雅黑" panose="020B0503020204020204" charset="-122"/>
              </a:rPr>
              <a:t>地址管理</a:t>
            </a:r>
            <a:endParaRPr lang="zh-CN" altLang="en-US" sz="1200" dirty="0">
              <a:latin typeface="微软雅黑" panose="020B0503020204020204" charset="-122"/>
              <a:ea typeface="微软雅黑" panose="020B0503020204020204" charset="-122"/>
            </a:endParaRPr>
          </a:p>
        </p:txBody>
      </p:sp>
      <p:sp>
        <p:nvSpPr>
          <p:cNvPr id="23" name="圆角矩形 22"/>
          <p:cNvSpPr/>
          <p:nvPr/>
        </p:nvSpPr>
        <p:spPr>
          <a:xfrm>
            <a:off x="3063102" y="3990769"/>
            <a:ext cx="2965273" cy="1625772"/>
          </a:xfrm>
          <a:prstGeom prst="roundRect">
            <a:avLst>
              <a:gd name="adj" fmla="val 7103"/>
            </a:avLst>
          </a:prstGeom>
          <a:noFill/>
          <a:ln w="9525">
            <a:solidFill>
              <a:srgbClr val="FFDA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资产审计管理</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4" name="圆角矩形 23"/>
          <p:cNvSpPr/>
          <p:nvPr/>
        </p:nvSpPr>
        <p:spPr>
          <a:xfrm>
            <a:off x="3080323" y="2916292"/>
            <a:ext cx="2965273" cy="994623"/>
          </a:xfrm>
          <a:prstGeom prst="roundRect">
            <a:avLst>
              <a:gd name="adj" fmla="val 8697"/>
            </a:avLst>
          </a:prstGeom>
          <a:noFill/>
          <a:ln w="9525">
            <a:solidFill>
              <a:srgbClr val="FFDA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上线部署管理</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5" name="圆角矩形 24"/>
          <p:cNvSpPr/>
          <p:nvPr/>
        </p:nvSpPr>
        <p:spPr>
          <a:xfrm>
            <a:off x="976593" y="4420412"/>
            <a:ext cx="1591879"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调用关系管理</a:t>
            </a:r>
            <a:endParaRPr lang="zh-CN" altLang="en-US" sz="1200" dirty="0">
              <a:latin typeface="微软雅黑" panose="020B0503020204020204" charset="-122"/>
              <a:ea typeface="微软雅黑" panose="020B0503020204020204" charset="-122"/>
            </a:endParaRPr>
          </a:p>
        </p:txBody>
      </p:sp>
      <p:sp>
        <p:nvSpPr>
          <p:cNvPr id="26" name="圆角矩形 25"/>
          <p:cNvSpPr/>
          <p:nvPr/>
        </p:nvSpPr>
        <p:spPr>
          <a:xfrm>
            <a:off x="976590" y="5004615"/>
            <a:ext cx="1591879"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软件资产统计管理</a:t>
            </a:r>
            <a:endParaRPr lang="zh-CN" altLang="en-US" sz="1200" dirty="0">
              <a:latin typeface="微软雅黑" panose="020B0503020204020204" charset="-122"/>
              <a:ea typeface="微软雅黑" panose="020B0503020204020204" charset="-122"/>
            </a:endParaRPr>
          </a:p>
        </p:txBody>
      </p:sp>
      <p:sp>
        <p:nvSpPr>
          <p:cNvPr id="27" name="圆角矩形 26"/>
          <p:cNvSpPr/>
          <p:nvPr/>
        </p:nvSpPr>
        <p:spPr>
          <a:xfrm>
            <a:off x="3203293" y="3297300"/>
            <a:ext cx="1224775"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部署管理</a:t>
            </a:r>
            <a:endParaRPr lang="zh-CN" altLang="en-US" sz="1200" dirty="0">
              <a:latin typeface="微软雅黑" panose="020B0503020204020204" charset="-122"/>
              <a:ea typeface="微软雅黑" panose="020B0503020204020204" charset="-122"/>
            </a:endParaRPr>
          </a:p>
        </p:txBody>
      </p:sp>
      <p:sp>
        <p:nvSpPr>
          <p:cNvPr id="28" name="圆角矩形 27"/>
          <p:cNvSpPr/>
          <p:nvPr/>
        </p:nvSpPr>
        <p:spPr>
          <a:xfrm>
            <a:off x="4562959" y="3297300"/>
            <a:ext cx="1224775"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变更历史查询</a:t>
            </a:r>
            <a:endParaRPr lang="zh-CN" altLang="en-US" sz="1200" dirty="0">
              <a:latin typeface="微软雅黑" panose="020B0503020204020204" charset="-122"/>
              <a:ea typeface="微软雅黑" panose="020B0503020204020204" charset="-122"/>
            </a:endParaRPr>
          </a:p>
        </p:txBody>
      </p:sp>
      <p:sp>
        <p:nvSpPr>
          <p:cNvPr id="29" name="圆角矩形 28"/>
          <p:cNvSpPr/>
          <p:nvPr/>
        </p:nvSpPr>
        <p:spPr>
          <a:xfrm>
            <a:off x="3247230" y="4383785"/>
            <a:ext cx="1224775" cy="523361"/>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注册审计</a:t>
            </a:r>
            <a:endParaRPr lang="zh-CN" altLang="en-US" sz="1200" dirty="0">
              <a:latin typeface="微软雅黑" panose="020B0503020204020204" charset="-122"/>
              <a:ea typeface="微软雅黑" panose="020B0503020204020204" charset="-122"/>
            </a:endParaRPr>
          </a:p>
        </p:txBody>
      </p:sp>
      <p:sp>
        <p:nvSpPr>
          <p:cNvPr id="30" name="圆角矩形 29"/>
          <p:cNvSpPr/>
          <p:nvPr/>
        </p:nvSpPr>
        <p:spPr>
          <a:xfrm>
            <a:off x="4562959" y="4383785"/>
            <a:ext cx="1224775" cy="523361"/>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报文审计</a:t>
            </a:r>
            <a:endParaRPr lang="zh-CN" altLang="en-US" sz="1200" dirty="0">
              <a:latin typeface="微软雅黑" panose="020B0503020204020204" charset="-122"/>
              <a:ea typeface="微软雅黑" panose="020B0503020204020204" charset="-122"/>
            </a:endParaRPr>
          </a:p>
        </p:txBody>
      </p:sp>
      <p:sp>
        <p:nvSpPr>
          <p:cNvPr id="31" name="圆角矩形 30"/>
          <p:cNvSpPr/>
          <p:nvPr/>
        </p:nvSpPr>
        <p:spPr>
          <a:xfrm>
            <a:off x="3247230" y="4981227"/>
            <a:ext cx="1224775"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调用审计</a:t>
            </a:r>
            <a:endParaRPr lang="zh-CN" altLang="en-US" sz="1200" dirty="0">
              <a:latin typeface="微软雅黑" panose="020B0503020204020204" charset="-122"/>
              <a:ea typeface="微软雅黑" panose="020B0503020204020204" charset="-122"/>
            </a:endParaRPr>
          </a:p>
        </p:txBody>
      </p:sp>
      <p:sp>
        <p:nvSpPr>
          <p:cNvPr id="32" name="圆角矩形 31"/>
          <p:cNvSpPr/>
          <p:nvPr/>
        </p:nvSpPr>
        <p:spPr>
          <a:xfrm>
            <a:off x="4562699" y="4981227"/>
            <a:ext cx="1224775"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审计任务管理</a:t>
            </a:r>
            <a:endParaRPr lang="zh-CN" altLang="en-US" sz="1200" dirty="0">
              <a:latin typeface="微软雅黑" panose="020B0503020204020204" charset="-122"/>
              <a:ea typeface="微软雅黑" panose="020B0503020204020204" charset="-122"/>
            </a:endParaRPr>
          </a:p>
        </p:txBody>
      </p:sp>
      <p:sp>
        <p:nvSpPr>
          <p:cNvPr id="33" name="圆角矩形 32"/>
          <p:cNvSpPr/>
          <p:nvPr/>
        </p:nvSpPr>
        <p:spPr>
          <a:xfrm>
            <a:off x="6300960" y="3853741"/>
            <a:ext cx="1248786" cy="486732"/>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接口运行统计</a:t>
            </a:r>
            <a:endParaRPr lang="zh-CN" altLang="en-US" sz="1200" dirty="0">
              <a:latin typeface="微软雅黑" panose="020B0503020204020204" charset="-122"/>
              <a:ea typeface="微软雅黑" panose="020B0503020204020204" charset="-122"/>
            </a:endParaRPr>
          </a:p>
        </p:txBody>
      </p:sp>
      <p:sp>
        <p:nvSpPr>
          <p:cNvPr id="34" name="圆角矩形 33"/>
          <p:cNvSpPr/>
          <p:nvPr/>
        </p:nvSpPr>
        <p:spPr>
          <a:xfrm>
            <a:off x="6300960" y="4420414"/>
            <a:ext cx="1248786"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接口运行诊断</a:t>
            </a:r>
            <a:endParaRPr lang="zh-CN" altLang="en-US" sz="1200" dirty="0">
              <a:latin typeface="微软雅黑" panose="020B0503020204020204" charset="-122"/>
              <a:ea typeface="微软雅黑" panose="020B0503020204020204" charset="-122"/>
            </a:endParaRPr>
          </a:p>
        </p:txBody>
      </p:sp>
      <p:sp>
        <p:nvSpPr>
          <p:cNvPr id="35" name="圆角矩形 34"/>
          <p:cNvSpPr/>
          <p:nvPr/>
        </p:nvSpPr>
        <p:spPr>
          <a:xfrm>
            <a:off x="6300960" y="5005371"/>
            <a:ext cx="1248786" cy="485979"/>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接口运行检索</a:t>
            </a:r>
            <a:endParaRPr lang="zh-CN" altLang="en-US" sz="1200" dirty="0">
              <a:latin typeface="微软雅黑" panose="020B0503020204020204" charset="-122"/>
              <a:ea typeface="微软雅黑" panose="020B0503020204020204" charset="-122"/>
            </a:endParaRPr>
          </a:p>
        </p:txBody>
      </p:sp>
      <p:sp>
        <p:nvSpPr>
          <p:cNvPr id="36" name="圆角矩形 35"/>
          <p:cNvSpPr/>
          <p:nvPr/>
        </p:nvSpPr>
        <p:spPr>
          <a:xfrm>
            <a:off x="4130917" y="5783539"/>
            <a:ext cx="1706747"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200">
                <a:latin typeface="微软雅黑" panose="020B0503020204020204" charset="-122"/>
                <a:ea typeface="微软雅黑" panose="020B0503020204020204" charset="-122"/>
              </a:rPr>
              <a:t>Excel</a:t>
            </a:r>
            <a:r>
              <a:rPr lang="zh-CN" altLang="en-US" sz="1200">
                <a:latin typeface="微软雅黑" panose="020B0503020204020204" charset="-122"/>
                <a:ea typeface="微软雅黑" panose="020B0503020204020204" charset="-122"/>
              </a:rPr>
              <a:t>格式校验</a:t>
            </a:r>
            <a:endParaRPr lang="zh-CN" altLang="en-US" sz="1200" dirty="0">
              <a:latin typeface="微软雅黑" panose="020B0503020204020204" charset="-122"/>
              <a:ea typeface="微软雅黑" panose="020B0503020204020204" charset="-122"/>
            </a:endParaRPr>
          </a:p>
        </p:txBody>
      </p:sp>
      <p:sp>
        <p:nvSpPr>
          <p:cNvPr id="37" name="圆角矩形 36"/>
          <p:cNvSpPr/>
          <p:nvPr/>
        </p:nvSpPr>
        <p:spPr>
          <a:xfrm>
            <a:off x="6048024" y="5783539"/>
            <a:ext cx="1456421" cy="48673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a:latin typeface="微软雅黑" panose="020B0503020204020204" charset="-122"/>
                <a:ea typeface="微软雅黑" panose="020B0503020204020204" charset="-122"/>
              </a:rPr>
              <a:t>在线比对工具</a:t>
            </a:r>
            <a:endParaRPr lang="zh-CN" altLang="en-US" sz="1200" dirty="0">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资产中心：理清应用架构现状，全盘掌握资产状况</a:t>
            </a:r>
            <a:endParaRPr lang="zh-CN" altLang="en-US" dirty="0"/>
          </a:p>
        </p:txBody>
      </p:sp>
      <p:sp>
        <p:nvSpPr>
          <p:cNvPr id="6" name="矩形 5"/>
          <p:cNvSpPr/>
          <p:nvPr/>
        </p:nvSpPr>
        <p:spPr>
          <a:xfrm>
            <a:off x="838200" y="725895"/>
            <a:ext cx="10320131" cy="1338828"/>
          </a:xfrm>
          <a:prstGeom prst="rect">
            <a:avLst/>
          </a:prstGeom>
        </p:spPr>
        <p:txBody>
          <a:bodyPr wrap="square">
            <a:spAutoFit/>
          </a:bodyPr>
          <a:lstStyle/>
          <a:p>
            <a:pPr>
              <a:lnSpc>
                <a:spcPct val="150000"/>
              </a:lnSpc>
            </a:pPr>
            <a:r>
              <a:rPr kumimoji="1" lang="zh-CN" altLang="en-US" dirty="0">
                <a:solidFill>
                  <a:schemeClr val="bg1"/>
                </a:solidFill>
                <a:latin typeface="微软雅黑" panose="020B0503020204020204" charset="-122"/>
                <a:ea typeface="微软雅黑" panose="020B0503020204020204" charset="-122"/>
                <a:cs typeface="微软雅黑" panose="020B0503020204020204" charset="-122"/>
              </a:rPr>
              <a:t>基于企业服务总线的软件资产管理洞悉企业现有服务资产、服务资产整体分布情况、服务资产的变更情况，对现阶段业务服务能力了然于心。</a:t>
            </a:r>
            <a:endParaRPr kumimoji="1"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kumimoji="1" lang="en-US" altLang="zh-CN" dirty="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pic>
        <p:nvPicPr>
          <p:cNvPr id="9" name="图片 8"/>
          <p:cNvPicPr>
            <a:picLocks noChangeAspect="1"/>
          </p:cNvPicPr>
          <p:nvPr/>
        </p:nvPicPr>
        <p:blipFill>
          <a:blip r:embed="rId1"/>
          <a:stretch>
            <a:fillRect/>
          </a:stretch>
        </p:blipFill>
        <p:spPr>
          <a:xfrm>
            <a:off x="894567" y="1615115"/>
            <a:ext cx="11099104" cy="6021213"/>
          </a:xfrm>
          <a:prstGeom prst="rect">
            <a:avLst/>
          </a:prstGeom>
        </p:spPr>
      </p:pic>
      <p:pic>
        <p:nvPicPr>
          <p:cNvPr id="10" name="图片 9"/>
          <p:cNvPicPr>
            <a:picLocks noChangeAspect="1"/>
          </p:cNvPicPr>
          <p:nvPr/>
        </p:nvPicPr>
        <p:blipFill>
          <a:blip r:embed="rId2"/>
          <a:stretch>
            <a:fillRect/>
          </a:stretch>
        </p:blipFill>
        <p:spPr>
          <a:xfrm>
            <a:off x="2737827" y="2379946"/>
            <a:ext cx="9255844" cy="4627922"/>
          </a:xfrm>
          <a:prstGeom prst="rect">
            <a:avLst/>
          </a:prstGeom>
        </p:spPr>
      </p:pic>
      <p:pic>
        <p:nvPicPr>
          <p:cNvPr id="11" name="图片 10"/>
          <p:cNvPicPr>
            <a:picLocks noChangeAspect="1"/>
          </p:cNvPicPr>
          <p:nvPr/>
        </p:nvPicPr>
        <p:blipFill>
          <a:blip r:embed="rId3"/>
          <a:stretch>
            <a:fillRect/>
          </a:stretch>
        </p:blipFill>
        <p:spPr>
          <a:xfrm>
            <a:off x="5199345" y="2829554"/>
            <a:ext cx="6794326" cy="40083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资产中心：业务与通讯的双重安全保障</a:t>
            </a:r>
            <a:endParaRPr lang="zh-CN" altLang="en-US" dirty="0"/>
          </a:p>
        </p:txBody>
      </p:sp>
      <p:sp>
        <p:nvSpPr>
          <p:cNvPr id="4" name="Rectangle 14"/>
          <p:cNvSpPr/>
          <p:nvPr/>
        </p:nvSpPr>
        <p:spPr>
          <a:xfrm>
            <a:off x="3647728" y="1736361"/>
            <a:ext cx="1584176" cy="1636545"/>
          </a:xfrm>
          <a:prstGeom prst="rect">
            <a:avLst/>
          </a:prstGeom>
          <a:noFill/>
          <a:ln w="6350">
            <a:solidFill>
              <a:schemeClr val="bg1"/>
            </a:solidFill>
            <a:prstDash val="sysDot"/>
          </a:ln>
        </p:spPr>
        <p:style>
          <a:lnRef idx="2">
            <a:schemeClr val="accent6"/>
          </a:lnRef>
          <a:fillRef idx="1">
            <a:schemeClr val="lt1"/>
          </a:fillRef>
          <a:effectRef idx="0">
            <a:schemeClr val="accent6"/>
          </a:effectRef>
          <a:fontRef idx="minor">
            <a:schemeClr val="dk1"/>
          </a:fontRef>
        </p:style>
        <p:txBody>
          <a:bodyPr rtlCol="0" anchor="t"/>
          <a:lstStyle/>
          <a:p>
            <a:pPr algn="ct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授权方式</a:t>
            </a:r>
            <a:endParaRPr lang="en-US" sz="14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Rectangle 2"/>
          <p:cNvSpPr/>
          <p:nvPr/>
        </p:nvSpPr>
        <p:spPr>
          <a:xfrm>
            <a:off x="718684" y="1736361"/>
            <a:ext cx="1440160" cy="1636544"/>
          </a:xfrm>
          <a:prstGeom prst="rect">
            <a:avLst/>
          </a:prstGeom>
          <a:noFill/>
          <a:ln w="6350">
            <a:solidFill>
              <a:schemeClr val="bg1"/>
            </a:solidFill>
            <a:prstDash val="sysDot"/>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solidFill>
                  <a:schemeClr val="bg1"/>
                </a:solidFill>
                <a:latin typeface="微软雅黑" panose="020B0503020204020204" charset="-122"/>
                <a:ea typeface="微软雅黑" panose="020B0503020204020204" charset="-122"/>
                <a:cs typeface="微软雅黑" panose="020B0503020204020204" charset="-122"/>
              </a:rPr>
              <a:t>合作伙伴</a:t>
            </a:r>
            <a:endParaRPr lang="en-US" sz="14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Rectangle 6"/>
          <p:cNvSpPr/>
          <p:nvPr/>
        </p:nvSpPr>
        <p:spPr>
          <a:xfrm>
            <a:off x="849608" y="2064562"/>
            <a:ext cx="1178313" cy="476086"/>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授信</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合作伙伴</a:t>
            </a:r>
            <a:endParaRPr 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 name="Rectangle 7"/>
          <p:cNvSpPr/>
          <p:nvPr/>
        </p:nvSpPr>
        <p:spPr>
          <a:xfrm>
            <a:off x="849608" y="2712634"/>
            <a:ext cx="1178313" cy="476086"/>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社会渠道</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合作伙伴</a:t>
            </a:r>
            <a:endParaRPr 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Rectangle 8"/>
          <p:cNvSpPr/>
          <p:nvPr/>
        </p:nvSpPr>
        <p:spPr>
          <a:xfrm>
            <a:off x="3791744" y="2014573"/>
            <a:ext cx="1296144" cy="576064"/>
          </a:xfrm>
          <a:prstGeom prst="rect">
            <a:avLst/>
          </a:prstGeom>
          <a:solidFill>
            <a:schemeClr val="tx2">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授权能力包</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自动开通</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最终用户无感知</a:t>
            </a:r>
            <a:endParaRPr 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Rectangle 9"/>
          <p:cNvSpPr/>
          <p:nvPr/>
        </p:nvSpPr>
        <p:spPr>
          <a:xfrm>
            <a:off x="3791744" y="2662645"/>
            <a:ext cx="1296144" cy="576064"/>
          </a:xfrm>
          <a:prstGeom prst="rect">
            <a:avLst/>
          </a:prstGeom>
          <a:solidFill>
            <a:schemeClr val="tx2">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首次使用</a:t>
            </a: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APP</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时最终用户自助授权</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10" name="Straight Arrow Connector 5"/>
          <p:cNvCxnSpPr>
            <a:stCxn id="6" idx="3"/>
            <a:endCxn id="8" idx="1"/>
          </p:cNvCxnSpPr>
          <p:nvPr/>
        </p:nvCxnSpPr>
        <p:spPr>
          <a:xfrm>
            <a:off x="2027921" y="2302605"/>
            <a:ext cx="17638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3"/>
            <a:endCxn id="9" idx="1"/>
          </p:cNvCxnSpPr>
          <p:nvPr/>
        </p:nvCxnSpPr>
        <p:spPr>
          <a:xfrm>
            <a:off x="2027921" y="2950677"/>
            <a:ext cx="17638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5"/>
          <p:cNvSpPr/>
          <p:nvPr/>
        </p:nvSpPr>
        <p:spPr>
          <a:xfrm>
            <a:off x="3575720" y="4245682"/>
            <a:ext cx="1584176" cy="1748222"/>
          </a:xfrm>
          <a:prstGeom prst="rect">
            <a:avLst/>
          </a:prstGeom>
          <a:noFill/>
          <a:ln w="6350">
            <a:solidFill>
              <a:schemeClr val="bg1"/>
            </a:solidFill>
            <a:prstDash val="sysDot"/>
          </a:ln>
        </p:spPr>
        <p:style>
          <a:lnRef idx="2">
            <a:schemeClr val="accent6"/>
          </a:lnRef>
          <a:fillRef idx="1">
            <a:schemeClr val="lt1"/>
          </a:fillRef>
          <a:effectRef idx="0">
            <a:schemeClr val="accent6"/>
          </a:effectRef>
          <a:fontRef idx="minor">
            <a:schemeClr val="dk1"/>
          </a:fontRef>
        </p:style>
        <p:txBody>
          <a:bodyPr rtlCol="0" anchor="b"/>
          <a:lstStyle/>
          <a:p>
            <a:pPr algn="ct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鉴权方式</a:t>
            </a:r>
            <a:endParaRPr lang="en-US" sz="14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3" name="Rectangle 24"/>
          <p:cNvSpPr/>
          <p:nvPr/>
        </p:nvSpPr>
        <p:spPr>
          <a:xfrm>
            <a:off x="3719736" y="4328269"/>
            <a:ext cx="1296144" cy="1285565"/>
          </a:xfrm>
          <a:prstGeom prst="rect">
            <a:avLst/>
          </a:prstGeom>
          <a:solidFill>
            <a:schemeClr val="tx2">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针对每次请求</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algn="ct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APP</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执行操作</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最终用户</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Rectangle 27"/>
          <p:cNvSpPr/>
          <p:nvPr/>
        </p:nvSpPr>
        <p:spPr>
          <a:xfrm>
            <a:off x="718684" y="4245682"/>
            <a:ext cx="1440160" cy="1748222"/>
          </a:xfrm>
          <a:prstGeom prst="rect">
            <a:avLst/>
          </a:prstGeom>
          <a:noFill/>
          <a:ln w="6350">
            <a:solidFill>
              <a:schemeClr val="bg1"/>
            </a:solidFill>
            <a:prstDash val="sysDot"/>
          </a:ln>
        </p:spPr>
        <p:style>
          <a:lnRef idx="2">
            <a:schemeClr val="accent6"/>
          </a:lnRef>
          <a:fillRef idx="1">
            <a:schemeClr val="lt1"/>
          </a:fillRef>
          <a:effectRef idx="0">
            <a:schemeClr val="accent6"/>
          </a:effectRef>
          <a:fontRef idx="minor">
            <a:schemeClr val="dk1"/>
          </a:fontRef>
        </p:style>
        <p:txBody>
          <a:bodyPr rtlCol="0" anchor="b"/>
          <a:lstStyle/>
          <a:p>
            <a:pPr algn="ct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最终用户</a:t>
            </a:r>
            <a:endParaRPr lang="en-US" sz="14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5" name="Rectangle 35"/>
          <p:cNvSpPr/>
          <p:nvPr/>
        </p:nvSpPr>
        <p:spPr>
          <a:xfrm>
            <a:off x="2279576" y="3730290"/>
            <a:ext cx="1296144" cy="432805"/>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授权数据</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16" name="Elbow Connector 37"/>
          <p:cNvCxnSpPr>
            <a:stCxn id="4" idx="2"/>
            <a:endCxn id="15" idx="0"/>
          </p:cNvCxnSpPr>
          <p:nvPr/>
        </p:nvCxnSpPr>
        <p:spPr>
          <a:xfrm rot="5400000">
            <a:off x="3505040" y="2795514"/>
            <a:ext cx="357384" cy="151216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40"/>
          <p:cNvCxnSpPr>
            <a:stCxn id="12" idx="0"/>
            <a:endCxn id="15" idx="3"/>
          </p:cNvCxnSpPr>
          <p:nvPr/>
        </p:nvCxnSpPr>
        <p:spPr>
          <a:xfrm rot="16200000" flipV="1">
            <a:off x="3822270" y="3700144"/>
            <a:ext cx="298989" cy="79208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41"/>
          <p:cNvSpPr/>
          <p:nvPr/>
        </p:nvSpPr>
        <p:spPr>
          <a:xfrm>
            <a:off x="849608" y="4337720"/>
            <a:ext cx="1178313" cy="1276113"/>
          </a:xfrm>
          <a:prstGeom prst="rect">
            <a:avLst/>
          </a:prstGeom>
          <a:solidFill>
            <a:srgbClr val="92D050"/>
          </a:solidFill>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针对每个</a:t>
            </a:r>
            <a:r>
              <a:rPr lang="en-US" altLang="zh-CN" sz="1400" dirty="0">
                <a:solidFill>
                  <a:schemeClr val="bg1"/>
                </a:solidFill>
                <a:latin typeface="微软雅黑" panose="020B0503020204020204" charset="-122"/>
                <a:ea typeface="微软雅黑" panose="020B0503020204020204" charset="-122"/>
                <a:cs typeface="微软雅黑" panose="020B0503020204020204" charset="-122"/>
              </a:rPr>
              <a:t>APP</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a:p>
            <a:pPr algn="ct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查看</a:t>
            </a:r>
            <a:r>
              <a:rPr lang="en-US" altLang="zh-CN" sz="14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撤销</a:t>
            </a:r>
            <a:r>
              <a:rPr lang="en-US" altLang="en-US" sz="14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授权</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19" name="Elbow Connector 42"/>
          <p:cNvCxnSpPr>
            <a:stCxn id="14" idx="0"/>
            <a:endCxn id="15" idx="1"/>
          </p:cNvCxnSpPr>
          <p:nvPr/>
        </p:nvCxnSpPr>
        <p:spPr>
          <a:xfrm rot="5400000" flipH="1" flipV="1">
            <a:off x="1709676" y="3675782"/>
            <a:ext cx="298989" cy="84081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矩形 19"/>
          <p:cNvSpPr/>
          <p:nvPr/>
        </p:nvSpPr>
        <p:spPr>
          <a:xfrm>
            <a:off x="2189785" y="1094676"/>
            <a:ext cx="1415772" cy="461665"/>
          </a:xfrm>
          <a:prstGeom prst="rect">
            <a:avLst/>
          </a:prstGeom>
        </p:spPr>
        <p:txBody>
          <a:bodyPr wrap="none">
            <a:spAutoFit/>
          </a:bodyPr>
          <a:lstStyle/>
          <a:p>
            <a:pPr>
              <a:spcBef>
                <a:spcPct val="0"/>
              </a:spcBef>
            </a:pPr>
            <a:r>
              <a:rPr lang="en-US" altLang="zh-CN" sz="2400" b="1" dirty="0" err="1">
                <a:solidFill>
                  <a:srgbClr val="FFFFFF"/>
                </a:solidFill>
                <a:latin typeface="微软雅黑" panose="020B0503020204020204" charset="-122"/>
                <a:ea typeface="微软雅黑" panose="020B0503020204020204" charset="-122"/>
                <a:cs typeface="+mj-cs"/>
              </a:rPr>
              <a:t>业务安全</a:t>
            </a:r>
            <a:endParaRPr lang="zh-CN" altLang="en-US" sz="2400" b="1" dirty="0">
              <a:solidFill>
                <a:srgbClr val="FFFFFF"/>
              </a:solidFill>
              <a:latin typeface="微软雅黑" panose="020B0503020204020204" charset="-122"/>
              <a:ea typeface="微软雅黑" panose="020B0503020204020204" charset="-122"/>
              <a:cs typeface="+mj-cs"/>
            </a:endParaRPr>
          </a:p>
        </p:txBody>
      </p:sp>
      <p:sp>
        <p:nvSpPr>
          <p:cNvPr id="22" name="Rectangle 3"/>
          <p:cNvSpPr/>
          <p:nvPr/>
        </p:nvSpPr>
        <p:spPr>
          <a:xfrm>
            <a:off x="7818312" y="1745310"/>
            <a:ext cx="1440160" cy="648072"/>
          </a:xfrm>
          <a:prstGeom prst="rect">
            <a:avLst/>
          </a:prstGeom>
          <a:solidFill>
            <a:schemeClr val="tx2">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合作伙伴私钥</a:t>
            </a: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200" dirty="0" err="1">
                <a:solidFill>
                  <a:schemeClr val="bg1"/>
                </a:solidFill>
                <a:latin typeface="微软雅黑" panose="020B0503020204020204" charset="-122"/>
                <a:ea typeface="微软雅黑" panose="020B0503020204020204" charset="-122"/>
                <a:cs typeface="微软雅黑" panose="020B0503020204020204" charset="-122"/>
              </a:rPr>
              <a:t>partner_key</a:t>
            </a:r>
            <a:endParaRPr 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3" name="Rectangle 4"/>
          <p:cNvSpPr/>
          <p:nvPr/>
        </p:nvSpPr>
        <p:spPr>
          <a:xfrm>
            <a:off x="7032104" y="2908315"/>
            <a:ext cx="1032831" cy="648072"/>
          </a:xfrm>
          <a:prstGeom prst="rect">
            <a:avLst/>
          </a:prstGeom>
          <a:solidFill>
            <a:srgbClr val="92D050"/>
          </a:solidFill>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签名密钥</a:t>
            </a:r>
            <a:br>
              <a:rPr lang="en-US" altLang="zh-CN" sz="1400" dirty="0">
                <a:solidFill>
                  <a:schemeClr val="bg1"/>
                </a:solidFill>
                <a:latin typeface="微软雅黑" panose="020B0503020204020204" charset="-122"/>
                <a:ea typeface="微软雅黑" panose="020B0503020204020204" charset="-122"/>
                <a:cs typeface="微软雅黑" panose="020B0503020204020204" charset="-122"/>
              </a:rPr>
            </a:br>
            <a:r>
              <a:rPr lang="en-US" altLang="zh-CN" sz="1400" dirty="0" err="1">
                <a:solidFill>
                  <a:schemeClr val="bg1"/>
                </a:solidFill>
                <a:latin typeface="微软雅黑" panose="020B0503020204020204" charset="-122"/>
                <a:ea typeface="微软雅黑" panose="020B0503020204020204" charset="-122"/>
                <a:cs typeface="微软雅黑" panose="020B0503020204020204" charset="-122"/>
              </a:rPr>
              <a:t>sign_key</a:t>
            </a:r>
            <a:endParaRPr 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4" name="Rectangle 5"/>
          <p:cNvSpPr/>
          <p:nvPr/>
        </p:nvSpPr>
        <p:spPr>
          <a:xfrm>
            <a:off x="8768156" y="2907512"/>
            <a:ext cx="1135893" cy="648072"/>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加解密密钥</a:t>
            </a:r>
            <a:br>
              <a:rPr lang="en-US" altLang="zh-CN" sz="1400" dirty="0">
                <a:solidFill>
                  <a:schemeClr val="bg1"/>
                </a:solidFill>
                <a:latin typeface="微软雅黑" panose="020B0503020204020204" charset="-122"/>
                <a:ea typeface="微软雅黑" panose="020B0503020204020204" charset="-122"/>
                <a:cs typeface="微软雅黑" panose="020B0503020204020204" charset="-122"/>
              </a:rPr>
            </a:br>
            <a:r>
              <a:rPr lang="en-US" altLang="zh-CN" sz="1400" dirty="0" err="1">
                <a:solidFill>
                  <a:schemeClr val="bg1"/>
                </a:solidFill>
                <a:latin typeface="微软雅黑" panose="020B0503020204020204" charset="-122"/>
                <a:ea typeface="微软雅黑" panose="020B0503020204020204" charset="-122"/>
                <a:cs typeface="微软雅黑" panose="020B0503020204020204" charset="-122"/>
              </a:rPr>
              <a:t>encrypt_key</a:t>
            </a:r>
            <a:endParaRPr 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5" name="Rectangle 17"/>
          <p:cNvSpPr/>
          <p:nvPr/>
        </p:nvSpPr>
        <p:spPr>
          <a:xfrm>
            <a:off x="6384032" y="5130286"/>
            <a:ext cx="398201" cy="1043726"/>
          </a:xfrm>
          <a:prstGeom prst="rect">
            <a:avLst/>
          </a:prstGeom>
          <a:solidFill>
            <a:schemeClr val="tx2">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业务报文</a:t>
            </a:r>
            <a:endParaRPr 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6" name="Rectangle 18"/>
          <p:cNvSpPr/>
          <p:nvPr/>
        </p:nvSpPr>
        <p:spPr>
          <a:xfrm>
            <a:off x="7227866" y="4420483"/>
            <a:ext cx="641306" cy="648072"/>
          </a:xfrm>
          <a:prstGeom prst="rect">
            <a:avLst/>
          </a:prstGeom>
          <a:solidFill>
            <a:srgbClr val="92D050"/>
          </a:solidFill>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签名</a:t>
            </a:r>
            <a:endParaRPr 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7" name="Rectangle 19"/>
          <p:cNvSpPr/>
          <p:nvPr/>
        </p:nvSpPr>
        <p:spPr>
          <a:xfrm>
            <a:off x="9015449" y="4417830"/>
            <a:ext cx="641306" cy="648072"/>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加密</a:t>
            </a:r>
            <a:endParaRPr 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8" name="Rectangle 23"/>
          <p:cNvSpPr/>
          <p:nvPr/>
        </p:nvSpPr>
        <p:spPr>
          <a:xfrm>
            <a:off x="6384032" y="3411193"/>
            <a:ext cx="398201" cy="1043726"/>
          </a:xfrm>
          <a:prstGeom prst="rect">
            <a:avLst/>
          </a:prstGeom>
          <a:solidFill>
            <a:schemeClr val="tx2">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随机因子</a:t>
            </a:r>
            <a:endParaRPr 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9" name="Plus 24"/>
          <p:cNvSpPr/>
          <p:nvPr/>
        </p:nvSpPr>
        <p:spPr>
          <a:xfrm>
            <a:off x="6404076" y="4596140"/>
            <a:ext cx="360040" cy="360040"/>
          </a:xfrm>
          <a:prstGeom prst="mathPl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0" name="Right Brace 25"/>
          <p:cNvSpPr/>
          <p:nvPr/>
        </p:nvSpPr>
        <p:spPr>
          <a:xfrm>
            <a:off x="6830709" y="3429000"/>
            <a:ext cx="292870" cy="273630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1" name="Left Arrow 42"/>
          <p:cNvSpPr/>
          <p:nvPr/>
        </p:nvSpPr>
        <p:spPr>
          <a:xfrm rot="18699188">
            <a:off x="7526703" y="2547997"/>
            <a:ext cx="504056" cy="25156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2" name="Left Arrow 43"/>
          <p:cNvSpPr/>
          <p:nvPr/>
        </p:nvSpPr>
        <p:spPr>
          <a:xfrm rot="13547294">
            <a:off x="8911273" y="2547134"/>
            <a:ext cx="504056" cy="23228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33" name="Straight Arrow Connector 45"/>
          <p:cNvCxnSpPr/>
          <p:nvPr/>
        </p:nvCxnSpPr>
        <p:spPr>
          <a:xfrm flipH="1">
            <a:off x="7523649" y="3556387"/>
            <a:ext cx="1" cy="864096"/>
          </a:xfrm>
          <a:prstGeom prst="straightConnector1">
            <a:avLst/>
          </a:prstGeom>
          <a:ln w="38100" cmpd="sng">
            <a:tailEnd type="arrow"/>
          </a:ln>
        </p:spPr>
        <p:style>
          <a:lnRef idx="1">
            <a:schemeClr val="accent5"/>
          </a:lnRef>
          <a:fillRef idx="3">
            <a:schemeClr val="accent5"/>
          </a:fillRef>
          <a:effectRef idx="2">
            <a:schemeClr val="accent5"/>
          </a:effectRef>
          <a:fontRef idx="minor">
            <a:schemeClr val="lt1"/>
          </a:fontRef>
        </p:style>
      </p:cxnSp>
      <p:cxnSp>
        <p:nvCxnSpPr>
          <p:cNvPr id="34" name="Straight Arrow Connector 46"/>
          <p:cNvCxnSpPr>
            <a:stCxn id="24" idx="2"/>
            <a:endCxn id="27" idx="0"/>
          </p:cNvCxnSpPr>
          <p:nvPr/>
        </p:nvCxnSpPr>
        <p:spPr>
          <a:xfrm flipH="1">
            <a:off x="9336102" y="3555584"/>
            <a:ext cx="1" cy="862246"/>
          </a:xfrm>
          <a:prstGeom prst="straightConnector1">
            <a:avLst/>
          </a:prstGeom>
          <a:ln w="38100" cmpd="sng">
            <a:tailEnd type="arrow"/>
          </a:ln>
        </p:spPr>
        <p:style>
          <a:lnRef idx="1">
            <a:schemeClr val="accent6"/>
          </a:lnRef>
          <a:fillRef idx="3">
            <a:schemeClr val="accent6"/>
          </a:fillRef>
          <a:effectRef idx="2">
            <a:schemeClr val="accent6"/>
          </a:effectRef>
          <a:fontRef idx="minor">
            <a:schemeClr val="lt1"/>
          </a:fontRef>
        </p:style>
      </p:cxnSp>
      <p:sp>
        <p:nvSpPr>
          <p:cNvPr id="35" name="Right Arrow 49"/>
          <p:cNvSpPr/>
          <p:nvPr/>
        </p:nvSpPr>
        <p:spPr>
          <a:xfrm>
            <a:off x="8256240" y="4545885"/>
            <a:ext cx="348519" cy="43204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6" name="Rectangle 54"/>
          <p:cNvSpPr/>
          <p:nvPr/>
        </p:nvSpPr>
        <p:spPr>
          <a:xfrm>
            <a:off x="10068441" y="3429000"/>
            <a:ext cx="1028359" cy="2808312"/>
          </a:xfrm>
          <a:prstGeom prst="rect">
            <a:avLst/>
          </a:prstGeom>
          <a:noFill/>
          <a:ln>
            <a:solidFill>
              <a:schemeClr val="bg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请求报文</a:t>
            </a:r>
            <a:endParaRPr 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7" name="Right Arrow 55"/>
          <p:cNvSpPr/>
          <p:nvPr/>
        </p:nvSpPr>
        <p:spPr>
          <a:xfrm>
            <a:off x="9751035" y="4524132"/>
            <a:ext cx="288032" cy="43204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微软雅黑" panose="020B0503020204020204" charset="-122"/>
              <a:ea typeface="微软雅黑" panose="020B0503020204020204" charset="-122"/>
              <a:cs typeface="微软雅黑" panose="020B0503020204020204" charset="-122"/>
            </a:endParaRPr>
          </a:p>
        </p:txBody>
      </p:sp>
      <p:sp>
        <p:nvSpPr>
          <p:cNvPr id="38" name="Rectangle 56"/>
          <p:cNvSpPr/>
          <p:nvPr/>
        </p:nvSpPr>
        <p:spPr>
          <a:xfrm>
            <a:off x="10164569" y="4221088"/>
            <a:ext cx="836102" cy="43204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抵抗重放</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39" name="Rectangle 57"/>
          <p:cNvSpPr/>
          <p:nvPr/>
        </p:nvSpPr>
        <p:spPr>
          <a:xfrm>
            <a:off x="10164569" y="3645024"/>
            <a:ext cx="836102" cy="43204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合作伙伴</a:t>
            </a:r>
            <a:br>
              <a:rPr lang="en-US" altLang="zh-CN" sz="1200" dirty="0">
                <a:latin typeface="微软雅黑" panose="020B0503020204020204" charset="-122"/>
                <a:ea typeface="微软雅黑" panose="020B0503020204020204" charset="-122"/>
                <a:cs typeface="微软雅黑" panose="020B0503020204020204" charset="-122"/>
              </a:rPr>
            </a:br>
            <a:r>
              <a:rPr lang="zh-CN" altLang="en-US" sz="1200" dirty="0">
                <a:latin typeface="微软雅黑" panose="020B0503020204020204" charset="-122"/>
                <a:ea typeface="微软雅黑" panose="020B0503020204020204" charset="-122"/>
                <a:cs typeface="微软雅黑" panose="020B0503020204020204" charset="-122"/>
              </a:rPr>
              <a:t>身份识别</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40" name="Rectangle 59"/>
          <p:cNvSpPr/>
          <p:nvPr/>
        </p:nvSpPr>
        <p:spPr>
          <a:xfrm>
            <a:off x="10164569" y="4937720"/>
            <a:ext cx="836102" cy="43204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数据保密</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41" name="Rectangle 60"/>
          <p:cNvSpPr/>
          <p:nvPr/>
        </p:nvSpPr>
        <p:spPr>
          <a:xfrm>
            <a:off x="10164569" y="5436125"/>
            <a:ext cx="836102" cy="43204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数据防篡改</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42" name="矩形 41"/>
          <p:cNvSpPr/>
          <p:nvPr/>
        </p:nvSpPr>
        <p:spPr>
          <a:xfrm>
            <a:off x="7797231" y="1091672"/>
            <a:ext cx="1415772" cy="461665"/>
          </a:xfrm>
          <a:prstGeom prst="rect">
            <a:avLst/>
          </a:prstGeom>
        </p:spPr>
        <p:txBody>
          <a:bodyPr wrap="none">
            <a:spAutoFit/>
          </a:bodyPr>
          <a:lstStyle/>
          <a:p>
            <a:pPr>
              <a:spcBef>
                <a:spcPct val="0"/>
              </a:spcBef>
            </a:pPr>
            <a:r>
              <a:rPr lang="zh-CN" altLang="en-US" sz="2400" b="1" dirty="0">
                <a:solidFill>
                  <a:srgbClr val="FFFFFF"/>
                </a:solidFill>
                <a:latin typeface="微软雅黑" panose="020B0503020204020204" charset="-122"/>
                <a:ea typeface="微软雅黑" panose="020B0503020204020204" charset="-122"/>
                <a:cs typeface="+mj-cs"/>
              </a:rPr>
              <a:t>通信安全</a:t>
            </a:r>
            <a:endParaRPr lang="zh-CN" altLang="en-US" sz="2400" b="1" dirty="0">
              <a:solidFill>
                <a:srgbClr val="FFFFFF"/>
              </a:solidFill>
              <a:latin typeface="微软雅黑" panose="020B0503020204020204" charset="-122"/>
              <a:ea typeface="微软雅黑" panose="020B0503020204020204" charset="-122"/>
              <a:cs typeface="+mj-cs"/>
            </a:endParaRPr>
          </a:p>
        </p:txBody>
      </p:sp>
      <p:sp>
        <p:nvSpPr>
          <p:cNvPr id="43" name="圆角矩形标注 42"/>
          <p:cNvSpPr/>
          <p:nvPr/>
        </p:nvSpPr>
        <p:spPr>
          <a:xfrm>
            <a:off x="9751035" y="1410153"/>
            <a:ext cx="1601549" cy="1157721"/>
          </a:xfrm>
          <a:prstGeom prst="wedgeRoundRectCallout">
            <a:avLst>
              <a:gd name="adj1" fmla="val -49261"/>
              <a:gd name="adj2" fmla="val 65634"/>
              <a:gd name="adj3" fmla="val 16667"/>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合作伙伴持有开发平台提供的</a:t>
            </a:r>
            <a:r>
              <a:rPr lang="en-US" altLang="zh-CN" sz="1200" dirty="0" err="1">
                <a:solidFill>
                  <a:schemeClr val="bg1"/>
                </a:solidFill>
                <a:latin typeface="微软雅黑" panose="020B0503020204020204" charset="-122"/>
                <a:ea typeface="微软雅黑" panose="020B0503020204020204" charset="-122"/>
                <a:cs typeface="微软雅黑" panose="020B0503020204020204" charset="-122"/>
              </a:rPr>
              <a:t>partner_key</a:t>
            </a: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通过</a:t>
            </a:r>
            <a:r>
              <a:rPr lang="en-US" altLang="zh-CN" sz="1200" dirty="0" err="1">
                <a:solidFill>
                  <a:schemeClr val="bg1"/>
                </a:solidFill>
                <a:latin typeface="微软雅黑" panose="020B0503020204020204" charset="-122"/>
                <a:ea typeface="微软雅黑" panose="020B0503020204020204" charset="-122"/>
                <a:cs typeface="微软雅黑" panose="020B0503020204020204" charset="-122"/>
              </a:rPr>
              <a:t>partner_key</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生成签名密钥、加解密密钥</a:t>
            </a:r>
            <a:endParaRPr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44" name="直接连接符 51"/>
          <p:cNvCxnSpPr/>
          <p:nvPr/>
        </p:nvCxnSpPr>
        <p:spPr>
          <a:xfrm flipV="1">
            <a:off x="5949189" y="1177687"/>
            <a:ext cx="0" cy="5291693"/>
          </a:xfrm>
          <a:prstGeom prst="line">
            <a:avLst/>
          </a:prstGeom>
          <a:noFill/>
          <a:ln w="6350">
            <a:solidFill>
              <a:schemeClr val="bg1"/>
            </a:solidFill>
            <a:prstDash val="sysDot"/>
          </a:ln>
        </p:spPr>
        <p:style>
          <a:lnRef idx="2">
            <a:schemeClr val="accent6"/>
          </a:lnRef>
          <a:fillRef idx="1">
            <a:schemeClr val="lt1"/>
          </a:fillRef>
          <a:effectRef idx="0">
            <a:schemeClr val="accent6"/>
          </a:effectRef>
          <a:fontRef idx="minor">
            <a:schemeClr val="dk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9" name="标题 1"/>
          <p:cNvSpPr>
            <a:spLocks noGrp="1"/>
          </p:cNvSpPr>
          <p:nvPr>
            <p:ph type="title"/>
          </p:nvPr>
        </p:nvSpPr>
        <p:spPr>
          <a:xfrm>
            <a:off x="126825" y="2632"/>
            <a:ext cx="10512862" cy="1325218"/>
          </a:xfrm>
        </p:spPr>
        <p:txBody>
          <a:bodyPr>
            <a:normAutofit/>
          </a:bodyPr>
          <a:lstStyle/>
          <a:p>
            <a:r>
              <a:rPr lang="en-US" altLang="zh-CN" sz="3200" dirty="0"/>
              <a:t>   </a:t>
            </a:r>
            <a:r>
              <a:rPr lang="zh-CN" altLang="en-US" sz="3200" dirty="0"/>
              <a:t>公司介绍及发展历程</a:t>
            </a:r>
            <a:endParaRPr lang="zh-CN" altLang="en-US" sz="3200" dirty="0"/>
          </a:p>
        </p:txBody>
      </p:sp>
      <p:sp>
        <p:nvSpPr>
          <p:cNvPr id="1048810" name="矩形 10"/>
          <p:cNvSpPr/>
          <p:nvPr/>
        </p:nvSpPr>
        <p:spPr>
          <a:xfrm>
            <a:off x="5433764" y="2992670"/>
            <a:ext cx="3785116" cy="1257267"/>
          </a:xfrm>
          <a:prstGeom prst="rect">
            <a:avLst/>
          </a:prstGeom>
        </p:spPr>
        <p:txBody>
          <a:bodyPr wrap="square">
            <a:spAutoFit/>
          </a:bodyPr>
          <a:lstStyle/>
          <a:p>
            <a:pPr marL="171450" indent="-171450" defTabSz="182880">
              <a:lnSpc>
                <a:spcPct val="150000"/>
              </a:lnSpc>
              <a:buClr>
                <a:srgbClr val="FFDA00"/>
              </a:buClr>
              <a:buSzPct val="80000"/>
              <a:buFont typeface="Wingdings" panose="05000000000000000000" pitchFamily="2" charset="2"/>
              <a:buChar char="l"/>
            </a:pPr>
            <a:r>
              <a:rPr lang="zh-CN" altLang="en-US" sz="1300" b="1" dirty="0">
                <a:solidFill>
                  <a:srgbClr val="FFDA00"/>
                </a:solidFill>
                <a:latin typeface="微软雅黑" panose="020B0503020204020204" charset="-122"/>
                <a:ea typeface="微软雅黑" panose="020B0503020204020204" charset="-122"/>
              </a:rPr>
              <a:t>从典型客户到广泛认可：</a:t>
            </a:r>
            <a:r>
              <a:rPr lang="zh-CN" altLang="en-US" sz="1300" dirty="0">
                <a:solidFill>
                  <a:schemeClr val="bg1"/>
                </a:solidFill>
                <a:latin typeface="微软雅黑" panose="020B0503020204020204" charset="-122"/>
                <a:ea typeface="微软雅黑" panose="020B0503020204020204" charset="-122"/>
              </a:rPr>
              <a:t>形成金融、运营商、能源、政府、先进制造等多个重点行业</a:t>
            </a:r>
            <a:endParaRPr lang="en-US" altLang="zh-CN" sz="1300" dirty="0">
              <a:solidFill>
                <a:schemeClr val="bg1"/>
              </a:solidFill>
              <a:latin typeface="微软雅黑" panose="020B0503020204020204" charset="-122"/>
              <a:ea typeface="微软雅黑" panose="020B0503020204020204" charset="-122"/>
            </a:endParaRPr>
          </a:p>
          <a:p>
            <a:pPr marL="171450" indent="-171450" defTabSz="182880">
              <a:lnSpc>
                <a:spcPct val="150000"/>
              </a:lnSpc>
              <a:buClr>
                <a:srgbClr val="FFDA00"/>
              </a:buClr>
              <a:buSzPct val="80000"/>
              <a:buFont typeface="Wingdings" panose="05000000000000000000" pitchFamily="2" charset="2"/>
              <a:buChar char="l"/>
            </a:pPr>
            <a:r>
              <a:rPr lang="zh-CN" altLang="en-US" sz="1300" dirty="0">
                <a:solidFill>
                  <a:schemeClr val="bg1"/>
                </a:solidFill>
                <a:latin typeface="微软雅黑" panose="020B0503020204020204" charset="-122"/>
                <a:ea typeface="微软雅黑" panose="020B0503020204020204" charset="-122"/>
              </a:rPr>
              <a:t>从单产品线到多产品线：紧跟新技术趋势，布局云应用中间件、大数据中间件业务</a:t>
            </a:r>
            <a:endParaRPr lang="en-US" altLang="zh-CN" sz="1300" dirty="0">
              <a:solidFill>
                <a:schemeClr val="bg1"/>
              </a:solidFill>
              <a:latin typeface="微软雅黑" panose="020B0503020204020204" charset="-122"/>
              <a:ea typeface="微软雅黑" panose="020B0503020204020204" charset="-122"/>
            </a:endParaRPr>
          </a:p>
        </p:txBody>
      </p:sp>
      <p:sp>
        <p:nvSpPr>
          <p:cNvPr id="1048811" name="矩形 12"/>
          <p:cNvSpPr/>
          <p:nvPr/>
        </p:nvSpPr>
        <p:spPr>
          <a:xfrm>
            <a:off x="9391608" y="2876865"/>
            <a:ext cx="2552907" cy="1257267"/>
          </a:xfrm>
          <a:prstGeom prst="rect">
            <a:avLst/>
          </a:prstGeom>
        </p:spPr>
        <p:txBody>
          <a:bodyPr wrap="square">
            <a:spAutoFit/>
          </a:bodyPr>
          <a:lstStyle/>
          <a:p>
            <a:pPr marL="171450" indent="-171450" defTabSz="182880">
              <a:lnSpc>
                <a:spcPct val="150000"/>
              </a:lnSpc>
              <a:buClr>
                <a:srgbClr val="FFDA00"/>
              </a:buClr>
              <a:buSzPct val="80000"/>
              <a:buFont typeface="Wingdings" panose="05000000000000000000" pitchFamily="2" charset="2"/>
              <a:buChar char="l"/>
            </a:pPr>
            <a:r>
              <a:rPr lang="zh-CN" altLang="en-US" sz="1300" dirty="0">
                <a:solidFill>
                  <a:schemeClr val="bg1"/>
                </a:solidFill>
                <a:latin typeface="微软雅黑" panose="020B0503020204020204" charset="-122"/>
                <a:ea typeface="微软雅黑" panose="020B0503020204020204" charset="-122"/>
              </a:rPr>
              <a:t>利用资本市场做大做强，发力更大发展空间的 </a:t>
            </a:r>
            <a:r>
              <a:rPr lang="zh-CN" altLang="en-US" sz="1300" b="1" dirty="0">
                <a:solidFill>
                  <a:srgbClr val="FFDA00"/>
                </a:solidFill>
                <a:latin typeface="微软雅黑" panose="020B0503020204020204" charset="-122"/>
                <a:ea typeface="微软雅黑" panose="020B0503020204020204" charset="-122"/>
              </a:rPr>
              <a:t>数字化转型业务，持续助力企业级软件自主可控</a:t>
            </a:r>
            <a:endParaRPr lang="en-US" altLang="zh-CN" sz="1300" b="1" dirty="0">
              <a:solidFill>
                <a:srgbClr val="FFDA00"/>
              </a:solidFill>
              <a:latin typeface="微软雅黑" panose="020B0503020204020204" charset="-122"/>
              <a:ea typeface="微软雅黑" panose="020B0503020204020204" charset="-122"/>
            </a:endParaRPr>
          </a:p>
        </p:txBody>
      </p:sp>
      <p:sp>
        <p:nvSpPr>
          <p:cNvPr id="1048812" name="矩形 13"/>
          <p:cNvSpPr/>
          <p:nvPr/>
        </p:nvSpPr>
        <p:spPr>
          <a:xfrm>
            <a:off x="1127613" y="3126963"/>
            <a:ext cx="4369167" cy="957185"/>
          </a:xfrm>
          <a:prstGeom prst="rect">
            <a:avLst/>
          </a:prstGeom>
        </p:spPr>
        <p:txBody>
          <a:bodyPr wrap="square">
            <a:spAutoFit/>
          </a:bodyPr>
          <a:lstStyle/>
          <a:p>
            <a:pPr marL="171450" indent="-171450" defTabSz="182880">
              <a:lnSpc>
                <a:spcPct val="150000"/>
              </a:lnSpc>
              <a:buClr>
                <a:srgbClr val="FFDA00"/>
              </a:buClr>
              <a:buSzPct val="80000"/>
              <a:buFont typeface="Wingdings" panose="05000000000000000000" pitchFamily="2" charset="2"/>
              <a:buChar char="l"/>
            </a:pPr>
            <a:r>
              <a:rPr lang="zh-CN" altLang="en-US" sz="1300" dirty="0">
                <a:solidFill>
                  <a:schemeClr val="bg1"/>
                </a:solidFill>
                <a:latin typeface="微软雅黑" panose="020B0503020204020204" charset="-122"/>
                <a:ea typeface="微软雅黑" panose="020B0503020204020204" charset="-122"/>
              </a:rPr>
              <a:t>普元在张江高科技园创立，致力于国产中间件研发</a:t>
            </a:r>
            <a:endParaRPr lang="en-US" altLang="zh-CN" sz="1300" dirty="0">
              <a:solidFill>
                <a:schemeClr val="bg1"/>
              </a:solidFill>
              <a:latin typeface="微软雅黑" panose="020B0503020204020204" charset="-122"/>
              <a:ea typeface="微软雅黑" panose="020B0503020204020204" charset="-122"/>
            </a:endParaRPr>
          </a:p>
          <a:p>
            <a:pPr marL="171450" indent="-171450" defTabSz="182880">
              <a:lnSpc>
                <a:spcPct val="150000"/>
              </a:lnSpc>
              <a:buClr>
                <a:srgbClr val="FFDA00"/>
              </a:buClr>
              <a:buSzPct val="80000"/>
              <a:buFont typeface="Wingdings" panose="05000000000000000000" pitchFamily="2" charset="2"/>
              <a:buChar char="l"/>
            </a:pPr>
            <a:r>
              <a:rPr lang="zh-CN" altLang="en-US" sz="1300" dirty="0">
                <a:solidFill>
                  <a:schemeClr val="bg1"/>
                </a:solidFill>
                <a:latin typeface="微软雅黑" panose="020B0503020204020204" charset="-122"/>
                <a:ea typeface="微软雅黑" panose="020B0503020204020204" charset="-122"/>
              </a:rPr>
              <a:t>成功研发首款中间件产品：</a:t>
            </a:r>
            <a:r>
              <a:rPr lang="zh-CN" altLang="en-US" sz="1300" b="1" dirty="0">
                <a:solidFill>
                  <a:srgbClr val="FFDA00"/>
                </a:solidFill>
                <a:latin typeface="微软雅黑" panose="020B0503020204020204" charset="-122"/>
                <a:ea typeface="微软雅黑" panose="020B0503020204020204" charset="-122"/>
              </a:rPr>
              <a:t>应用开发平台</a:t>
            </a:r>
            <a:r>
              <a:rPr lang="en-US" altLang="zh-CN" sz="1300" b="1" dirty="0">
                <a:solidFill>
                  <a:srgbClr val="FFDA00"/>
                </a:solidFill>
                <a:latin typeface="微软雅黑" panose="020B0503020204020204" charset="-122"/>
                <a:ea typeface="微软雅黑" panose="020B0503020204020204" charset="-122"/>
              </a:rPr>
              <a:t>EOS</a:t>
            </a:r>
            <a:endParaRPr lang="en-US" altLang="zh-CN" sz="1300" b="1" dirty="0">
              <a:solidFill>
                <a:srgbClr val="FFDA00"/>
              </a:solidFill>
              <a:latin typeface="微软雅黑" panose="020B0503020204020204" charset="-122"/>
              <a:ea typeface="微软雅黑" panose="020B0503020204020204" charset="-122"/>
            </a:endParaRPr>
          </a:p>
          <a:p>
            <a:pPr marL="171450" indent="-171450" defTabSz="182880">
              <a:lnSpc>
                <a:spcPct val="150000"/>
              </a:lnSpc>
              <a:buClr>
                <a:srgbClr val="FFDA00"/>
              </a:buClr>
              <a:buSzPct val="80000"/>
              <a:buFont typeface="Wingdings" panose="05000000000000000000" pitchFamily="2" charset="2"/>
              <a:buChar char="l"/>
            </a:pPr>
            <a:r>
              <a:rPr lang="zh-CN" altLang="en-US" sz="1300" dirty="0">
                <a:solidFill>
                  <a:schemeClr val="bg1"/>
                </a:solidFill>
                <a:latin typeface="微软雅黑" panose="020B0503020204020204" charset="-122"/>
                <a:ea typeface="微软雅黑" panose="020B0503020204020204" charset="-122"/>
              </a:rPr>
              <a:t>获得交通银行、华为技术等标杆客户认可</a:t>
            </a:r>
            <a:endParaRPr lang="en-US" altLang="zh-CN" sz="1300" dirty="0">
              <a:solidFill>
                <a:schemeClr val="bg1"/>
              </a:solidFill>
              <a:latin typeface="微软雅黑" panose="020B0503020204020204" charset="-122"/>
              <a:ea typeface="微软雅黑" panose="020B0503020204020204" charset="-122"/>
            </a:endParaRPr>
          </a:p>
        </p:txBody>
      </p:sp>
      <p:sp>
        <p:nvSpPr>
          <p:cNvPr id="1048813" name="矩形 14"/>
          <p:cNvSpPr/>
          <p:nvPr/>
        </p:nvSpPr>
        <p:spPr>
          <a:xfrm>
            <a:off x="3662803" y="4838015"/>
            <a:ext cx="4040222" cy="1257267"/>
          </a:xfrm>
          <a:prstGeom prst="rect">
            <a:avLst/>
          </a:prstGeom>
        </p:spPr>
        <p:txBody>
          <a:bodyPr wrap="square">
            <a:spAutoFit/>
          </a:bodyPr>
          <a:lstStyle/>
          <a:p>
            <a:pPr marL="171450" indent="-171450" defTabSz="182880">
              <a:lnSpc>
                <a:spcPct val="150000"/>
              </a:lnSpc>
              <a:buClr>
                <a:srgbClr val="FFDA00"/>
              </a:buClr>
              <a:buSzPct val="80000"/>
              <a:buFont typeface="Wingdings" panose="05000000000000000000" pitchFamily="2" charset="2"/>
              <a:buChar char="l"/>
            </a:pPr>
            <a:r>
              <a:rPr lang="zh-CN" altLang="en-US" sz="1300" dirty="0">
                <a:solidFill>
                  <a:schemeClr val="bg1"/>
                </a:solidFill>
                <a:latin typeface="微软雅黑" panose="020B0503020204020204" charset="-122"/>
                <a:ea typeface="微软雅黑" panose="020B0503020204020204" charset="-122"/>
              </a:rPr>
              <a:t>率先参与制订</a:t>
            </a:r>
            <a:r>
              <a:rPr lang="en-US" altLang="zh-CN" sz="1300" dirty="0">
                <a:solidFill>
                  <a:schemeClr val="bg1"/>
                </a:solidFill>
                <a:latin typeface="微软雅黑" panose="020B0503020204020204" charset="-122"/>
                <a:ea typeface="微软雅黑" panose="020B0503020204020204" charset="-122"/>
              </a:rPr>
              <a:t>SOA</a:t>
            </a:r>
            <a:r>
              <a:rPr lang="zh-CN" altLang="en-US" sz="1300" dirty="0">
                <a:solidFill>
                  <a:schemeClr val="bg1"/>
                </a:solidFill>
                <a:latin typeface="微软雅黑" panose="020B0503020204020204" charset="-122"/>
                <a:ea typeface="微软雅黑" panose="020B0503020204020204" charset="-122"/>
              </a:rPr>
              <a:t>国际标准</a:t>
            </a:r>
            <a:endParaRPr lang="zh-CN" altLang="en-US" sz="1300" dirty="0">
              <a:solidFill>
                <a:schemeClr val="bg1"/>
              </a:solidFill>
              <a:latin typeface="微软雅黑" panose="020B0503020204020204" charset="-122"/>
              <a:ea typeface="微软雅黑" panose="020B0503020204020204" charset="-122"/>
            </a:endParaRPr>
          </a:p>
          <a:p>
            <a:pPr marL="171450" indent="-171450" defTabSz="182880">
              <a:lnSpc>
                <a:spcPct val="150000"/>
              </a:lnSpc>
              <a:buClr>
                <a:srgbClr val="FFDA00"/>
              </a:buClr>
              <a:buSzPct val="80000"/>
              <a:buFont typeface="Wingdings" panose="05000000000000000000" pitchFamily="2" charset="2"/>
              <a:buChar char="l"/>
            </a:pPr>
            <a:r>
              <a:rPr lang="zh-CN" altLang="en-US" sz="1300" dirty="0">
                <a:solidFill>
                  <a:schemeClr val="bg1"/>
                </a:solidFill>
                <a:latin typeface="微软雅黑" panose="020B0503020204020204" charset="-122"/>
                <a:ea typeface="微软雅黑" panose="020B0503020204020204" charset="-122"/>
              </a:rPr>
              <a:t>形成国内领先的</a:t>
            </a:r>
            <a:r>
              <a:rPr lang="en-US" altLang="zh-CN" sz="1300" dirty="0">
                <a:solidFill>
                  <a:schemeClr val="bg1"/>
                </a:solidFill>
                <a:latin typeface="微软雅黑" panose="020B0503020204020204" charset="-122"/>
                <a:ea typeface="微软雅黑" panose="020B0503020204020204" charset="-122"/>
              </a:rPr>
              <a:t>SOA</a:t>
            </a:r>
            <a:r>
              <a:rPr lang="zh-CN" altLang="en-US" sz="1300" dirty="0">
                <a:solidFill>
                  <a:schemeClr val="bg1"/>
                </a:solidFill>
                <a:latin typeface="微软雅黑" panose="020B0503020204020204" charset="-122"/>
                <a:ea typeface="微软雅黑" panose="020B0503020204020204" charset="-122"/>
              </a:rPr>
              <a:t>平台产品线</a:t>
            </a:r>
            <a:endParaRPr lang="zh-CN" altLang="en-US" sz="1300" dirty="0">
              <a:solidFill>
                <a:schemeClr val="bg1"/>
              </a:solidFill>
              <a:latin typeface="微软雅黑" panose="020B0503020204020204" charset="-122"/>
              <a:ea typeface="微软雅黑" panose="020B0503020204020204" charset="-122"/>
            </a:endParaRPr>
          </a:p>
          <a:p>
            <a:pPr marL="171450" indent="-171450" defTabSz="182880">
              <a:lnSpc>
                <a:spcPct val="150000"/>
              </a:lnSpc>
              <a:buClr>
                <a:srgbClr val="FFDA00"/>
              </a:buClr>
              <a:buSzPct val="80000"/>
              <a:buFont typeface="Wingdings" panose="05000000000000000000" pitchFamily="2" charset="2"/>
              <a:buChar char="l"/>
            </a:pPr>
            <a:r>
              <a:rPr lang="zh-CN" altLang="en-US" sz="1300" dirty="0">
                <a:solidFill>
                  <a:schemeClr val="bg1"/>
                </a:solidFill>
                <a:latin typeface="微软雅黑" panose="020B0503020204020204" charset="-122"/>
                <a:ea typeface="微软雅黑" panose="020B0503020204020204" charset="-122"/>
              </a:rPr>
              <a:t>创立平台定制模式，成功为多家大型客户定制软件基础平台</a:t>
            </a:r>
            <a:endParaRPr lang="zh-CN" altLang="en-US" sz="1300" dirty="0">
              <a:solidFill>
                <a:schemeClr val="bg1"/>
              </a:solidFill>
              <a:latin typeface="微软雅黑" panose="020B0503020204020204" charset="-122"/>
              <a:ea typeface="微软雅黑" panose="020B0503020204020204" charset="-122"/>
            </a:endParaRPr>
          </a:p>
        </p:txBody>
      </p:sp>
      <p:cxnSp>
        <p:nvCxnSpPr>
          <p:cNvPr id="3145734" name="直线连接符 16"/>
          <p:cNvCxnSpPr/>
          <p:nvPr/>
        </p:nvCxnSpPr>
        <p:spPr>
          <a:xfrm>
            <a:off x="1743669" y="1344847"/>
            <a:ext cx="9464899" cy="13718"/>
          </a:xfrm>
          <a:prstGeom prst="line">
            <a:avLst/>
          </a:prstGeom>
          <a:ln>
            <a:solidFill>
              <a:srgbClr val="FFDA00"/>
            </a:solidFill>
          </a:ln>
        </p:spPr>
        <p:style>
          <a:lnRef idx="1">
            <a:schemeClr val="accent1"/>
          </a:lnRef>
          <a:fillRef idx="0">
            <a:schemeClr val="accent1"/>
          </a:fillRef>
          <a:effectRef idx="0">
            <a:schemeClr val="accent1"/>
          </a:effectRef>
          <a:fontRef idx="minor">
            <a:schemeClr val="tx1"/>
          </a:fontRef>
        </p:style>
      </p:cxnSp>
      <p:cxnSp>
        <p:nvCxnSpPr>
          <p:cNvPr id="3145735" name="直线连接符 17"/>
          <p:cNvCxnSpPr/>
          <p:nvPr/>
        </p:nvCxnSpPr>
        <p:spPr>
          <a:xfrm>
            <a:off x="694598" y="2516348"/>
            <a:ext cx="10513970" cy="0"/>
          </a:xfrm>
          <a:prstGeom prst="line">
            <a:avLst/>
          </a:prstGeom>
          <a:ln>
            <a:solidFill>
              <a:srgbClr val="FFDA00"/>
            </a:solidFill>
          </a:ln>
        </p:spPr>
        <p:style>
          <a:lnRef idx="1">
            <a:schemeClr val="accent1"/>
          </a:lnRef>
          <a:fillRef idx="0">
            <a:schemeClr val="accent1"/>
          </a:fillRef>
          <a:effectRef idx="0">
            <a:schemeClr val="accent1"/>
          </a:effectRef>
          <a:fontRef idx="minor">
            <a:schemeClr val="tx1"/>
          </a:fontRef>
        </p:style>
      </p:cxnSp>
      <p:sp>
        <p:nvSpPr>
          <p:cNvPr id="1048814" name="矩形 20"/>
          <p:cNvSpPr/>
          <p:nvPr/>
        </p:nvSpPr>
        <p:spPr>
          <a:xfrm flipH="1">
            <a:off x="744010" y="1199713"/>
            <a:ext cx="50437" cy="271977"/>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048815" name="矩形 21"/>
          <p:cNvSpPr/>
          <p:nvPr/>
        </p:nvSpPr>
        <p:spPr>
          <a:xfrm>
            <a:off x="857159" y="1201891"/>
            <a:ext cx="1014462" cy="269798"/>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048816" name="矩形 22"/>
          <p:cNvSpPr/>
          <p:nvPr/>
        </p:nvSpPr>
        <p:spPr>
          <a:xfrm>
            <a:off x="674885" y="1188430"/>
            <a:ext cx="10767073" cy="130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sz="1400" dirty="0">
              <a:solidFill>
                <a:schemeClr val="bg1"/>
              </a:solidFill>
              <a:latin typeface="微软雅黑" panose="020B0503020204020204" charset="-122"/>
              <a:ea typeface="微软雅黑" panose="020B0503020204020204" charset="-122"/>
              <a:cs typeface="Times New Roman" panose="02020603050405020304" pitchFamily="18" charset="0"/>
            </a:endParaRPr>
          </a:p>
          <a:p>
            <a:pPr>
              <a:lnSpc>
                <a:spcPct val="150000"/>
              </a:lnSpc>
            </a:pPr>
            <a:endParaRPr lang="en-US" altLang="zh-CN" sz="1400" dirty="0">
              <a:solidFill>
                <a:schemeClr val="bg1"/>
              </a:solidFill>
              <a:latin typeface="微软雅黑" panose="020B0503020204020204" charset="-122"/>
              <a:ea typeface="微软雅黑" panose="020B0503020204020204" charset="-122"/>
              <a:cs typeface="Times New Roman" panose="02020603050405020304" pitchFamily="18" charset="0"/>
            </a:endParaRPr>
          </a:p>
          <a:p>
            <a:pPr>
              <a:lnSpc>
                <a:spcPts val="2200"/>
              </a:lnSpc>
            </a:pPr>
            <a:r>
              <a:rPr lang="zh-CN" altLang="en-US" sz="1400" dirty="0">
                <a:solidFill>
                  <a:prstClr val="white"/>
                </a:solidFill>
                <a:latin typeface="微软雅黑" panose="020B0503020204020204" charset="-122"/>
                <a:ea typeface="微软雅黑" panose="020B0503020204020204" charset="-122"/>
                <a:cs typeface="Times New Roman" panose="02020603050405020304" pitchFamily="18" charset="0"/>
              </a:rPr>
              <a:t>         </a:t>
            </a:r>
            <a:r>
              <a:rPr lang="zh-CN" altLang="en-US" sz="1600" dirty="0">
                <a:solidFill>
                  <a:prstClr val="white"/>
                </a:solidFill>
                <a:latin typeface="微软雅黑" panose="020B0503020204020204" charset="-122"/>
                <a:ea typeface="微软雅黑" panose="020B0503020204020204" charset="-122"/>
                <a:cs typeface="Times New Roman" panose="02020603050405020304" pitchFamily="18" charset="0"/>
              </a:rPr>
              <a:t>普元信息是国内领先的基础软件中间件产品与解决方案提供商、信创产业链中重要的国产基础软件厂商 ，科创板上市企业（股票代码：</a:t>
            </a:r>
            <a:r>
              <a:rPr lang="en-US" altLang="zh-CN" sz="1600" dirty="0">
                <a:solidFill>
                  <a:prstClr val="white"/>
                </a:solidFill>
                <a:latin typeface="微软雅黑" panose="020B0503020204020204" charset="-122"/>
                <a:ea typeface="微软雅黑" panose="020B0503020204020204" charset="-122"/>
                <a:cs typeface="Times New Roman" panose="02020603050405020304" pitchFamily="18" charset="0"/>
              </a:rPr>
              <a:t>688118</a:t>
            </a:r>
            <a:r>
              <a:rPr lang="zh-CN" altLang="en-US" sz="1600" dirty="0">
                <a:solidFill>
                  <a:prstClr val="white"/>
                </a:solidFill>
                <a:latin typeface="微软雅黑" panose="020B0503020204020204" charset="-122"/>
                <a:ea typeface="微软雅黑" panose="020B0503020204020204" charset="-122"/>
                <a:cs typeface="Times New Roman" panose="02020603050405020304" pitchFamily="18" charset="0"/>
              </a:rPr>
              <a:t>）。公司系列基础软件产品与解决方案在金融、电信、政务等行业领域关键应用中成功实现国产化替代，是客户广泛信赖的的国产基础软件专业品牌。</a:t>
            </a:r>
            <a:endParaRPr lang="zh-CN" altLang="en-US" sz="1600" dirty="0">
              <a:solidFill>
                <a:prstClr val="white"/>
              </a:solidFill>
              <a:latin typeface="微软雅黑" panose="020B0503020204020204" charset="-122"/>
              <a:ea typeface="微软雅黑" panose="020B0503020204020204" charset="-122"/>
              <a:cs typeface="Times New Roman" panose="02020603050405020304" pitchFamily="18" charset="0"/>
            </a:endParaRPr>
          </a:p>
          <a:p>
            <a:pPr>
              <a:lnSpc>
                <a:spcPct val="150000"/>
              </a:lnSpc>
            </a:pPr>
            <a:endParaRPr lang="zh-CN" altLang="en-US" sz="16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1048817" name="矩形 23"/>
          <p:cNvSpPr/>
          <p:nvPr/>
        </p:nvSpPr>
        <p:spPr>
          <a:xfrm>
            <a:off x="752858" y="1154307"/>
            <a:ext cx="1176925" cy="369204"/>
          </a:xfrm>
          <a:prstGeom prst="rect">
            <a:avLst/>
          </a:prstGeom>
        </p:spPr>
        <p:txBody>
          <a:bodyPr wrap="none">
            <a:spAutoFit/>
          </a:bodyPr>
          <a:lstStyle/>
          <a:p>
            <a:r>
              <a:rPr lang="zh-CN" altLang="en-US" sz="1800" b="1" dirty="0">
                <a:solidFill>
                  <a:srgbClr val="002060"/>
                </a:solidFill>
                <a:latin typeface="微软雅黑" panose="020B0503020204020204" charset="-122"/>
                <a:ea typeface="微软雅黑" panose="020B0503020204020204" charset="-122"/>
                <a:cs typeface="Times New Roman" panose="02020603050405020304" pitchFamily="18" charset="0"/>
              </a:rPr>
              <a:t> 普元信息</a:t>
            </a:r>
            <a:endParaRPr lang="zh-CN" altLang="en-US" sz="1800" b="1" dirty="0">
              <a:solidFill>
                <a:srgbClr val="002060"/>
              </a:solidFill>
            </a:endParaRPr>
          </a:p>
        </p:txBody>
      </p:sp>
      <p:sp>
        <p:nvSpPr>
          <p:cNvPr id="1048818" name="Oval 26"/>
          <p:cNvSpPr/>
          <p:nvPr/>
        </p:nvSpPr>
        <p:spPr>
          <a:xfrm>
            <a:off x="753840" y="2762082"/>
            <a:ext cx="586419" cy="586419"/>
          </a:xfrm>
          <a:prstGeom prst="ellipse">
            <a:avLst/>
          </a:prstGeom>
          <a:solidFill>
            <a:schemeClr val="bg1">
              <a:alpha val="39999"/>
            </a:schemeClr>
          </a:solidFill>
          <a:ln w="9525">
            <a:noFill/>
          </a:ln>
        </p:spPr>
        <p:txBody>
          <a:bodyPr anchor="t"/>
          <a:lstStyle/>
          <a:p>
            <a:endParaRPr lang="id-ID" altLang="en-US" sz="1800" dirty="0">
              <a:solidFill>
                <a:schemeClr val="bg1"/>
              </a:solidFill>
              <a:latin typeface="微软雅黑" panose="020B0503020204020204" charset="-122"/>
              <a:ea typeface="微软雅黑" panose="020B0503020204020204" charset="-122"/>
            </a:endParaRPr>
          </a:p>
        </p:txBody>
      </p:sp>
      <p:sp>
        <p:nvSpPr>
          <p:cNvPr id="1048819" name="Oval 26"/>
          <p:cNvSpPr/>
          <p:nvPr/>
        </p:nvSpPr>
        <p:spPr>
          <a:xfrm>
            <a:off x="3102653" y="5482662"/>
            <a:ext cx="586419" cy="586419"/>
          </a:xfrm>
          <a:prstGeom prst="ellipse">
            <a:avLst/>
          </a:prstGeom>
          <a:solidFill>
            <a:schemeClr val="bg1">
              <a:alpha val="39999"/>
            </a:schemeClr>
          </a:solidFill>
          <a:ln w="9525">
            <a:noFill/>
          </a:ln>
        </p:spPr>
        <p:txBody>
          <a:bodyPr anchor="t"/>
          <a:lstStyle/>
          <a:p>
            <a:endParaRPr lang="id-ID" altLang="en-US" sz="1800" dirty="0">
              <a:solidFill>
                <a:schemeClr val="bg1"/>
              </a:solidFill>
              <a:latin typeface="微软雅黑" panose="020B0503020204020204" charset="-122"/>
              <a:ea typeface="微软雅黑" panose="020B0503020204020204" charset="-122"/>
            </a:endParaRPr>
          </a:p>
        </p:txBody>
      </p:sp>
      <p:sp>
        <p:nvSpPr>
          <p:cNvPr id="1048820" name="Oval 26"/>
          <p:cNvSpPr/>
          <p:nvPr/>
        </p:nvSpPr>
        <p:spPr>
          <a:xfrm>
            <a:off x="7608169" y="5482662"/>
            <a:ext cx="586419" cy="586419"/>
          </a:xfrm>
          <a:prstGeom prst="ellipse">
            <a:avLst/>
          </a:prstGeom>
          <a:solidFill>
            <a:schemeClr val="bg1">
              <a:alpha val="39999"/>
            </a:schemeClr>
          </a:solidFill>
          <a:ln w="9525">
            <a:noFill/>
          </a:ln>
        </p:spPr>
        <p:txBody>
          <a:bodyPr anchor="t"/>
          <a:lstStyle/>
          <a:p>
            <a:endParaRPr lang="id-ID" altLang="en-US" sz="1800" dirty="0">
              <a:solidFill>
                <a:schemeClr val="bg1"/>
              </a:solidFill>
              <a:latin typeface="微软雅黑" panose="020B0503020204020204" charset="-122"/>
              <a:ea typeface="微软雅黑" panose="020B0503020204020204" charset="-122"/>
            </a:endParaRPr>
          </a:p>
        </p:txBody>
      </p:sp>
      <p:sp>
        <p:nvSpPr>
          <p:cNvPr id="1048821" name="Oval 26"/>
          <p:cNvSpPr/>
          <p:nvPr/>
        </p:nvSpPr>
        <p:spPr>
          <a:xfrm>
            <a:off x="4943873" y="2785811"/>
            <a:ext cx="586419" cy="586419"/>
          </a:xfrm>
          <a:prstGeom prst="ellipse">
            <a:avLst/>
          </a:prstGeom>
          <a:solidFill>
            <a:schemeClr val="bg1">
              <a:alpha val="39999"/>
            </a:schemeClr>
          </a:solidFill>
          <a:ln w="9525">
            <a:noFill/>
          </a:ln>
        </p:spPr>
        <p:txBody>
          <a:bodyPr anchor="t"/>
          <a:lstStyle/>
          <a:p>
            <a:endParaRPr lang="id-ID" altLang="en-US" sz="1800" dirty="0">
              <a:solidFill>
                <a:schemeClr val="bg1"/>
              </a:solidFill>
              <a:latin typeface="微软雅黑" panose="020B0503020204020204" charset="-122"/>
              <a:ea typeface="微软雅黑" panose="020B0503020204020204" charset="-122"/>
            </a:endParaRPr>
          </a:p>
        </p:txBody>
      </p:sp>
      <p:sp>
        <p:nvSpPr>
          <p:cNvPr id="1048822" name="Freeform 165"/>
          <p:cNvSpPr>
            <a:spLocks noEditPoints="1"/>
          </p:cNvSpPr>
          <p:nvPr/>
        </p:nvSpPr>
        <p:spPr>
          <a:xfrm>
            <a:off x="911624" y="2935362"/>
            <a:ext cx="225136" cy="227249"/>
          </a:xfrm>
          <a:custGeom>
            <a:avLst/>
            <a:gdLst/>
            <a:ahLst/>
            <a:cxnLst>
              <a:cxn ang="0">
                <a:pos x="381105017" y="0"/>
              </a:cxn>
              <a:cxn ang="0">
                <a:pos x="45131212" y="715984996"/>
              </a:cxn>
              <a:cxn ang="0">
                <a:pos x="0" y="766407087"/>
              </a:cxn>
              <a:cxn ang="0">
                <a:pos x="757196204" y="191601772"/>
              </a:cxn>
              <a:cxn ang="0">
                <a:pos x="285828728" y="715984996"/>
              </a:cxn>
              <a:cxn ang="0">
                <a:pos x="140407449" y="620184145"/>
              </a:cxn>
              <a:cxn ang="0">
                <a:pos x="285828728" y="715984996"/>
              </a:cxn>
              <a:cxn ang="0">
                <a:pos x="95276254" y="524383154"/>
              </a:cxn>
              <a:cxn ang="0">
                <a:pos x="330959992" y="479004394"/>
              </a:cxn>
              <a:cxn ang="0">
                <a:pos x="330959992" y="428582303"/>
              </a:cxn>
              <a:cxn ang="0">
                <a:pos x="95276254" y="383203544"/>
              </a:cxn>
              <a:cxn ang="0">
                <a:pos x="330959992" y="428582303"/>
              </a:cxn>
              <a:cxn ang="0">
                <a:pos x="95276254" y="332781452"/>
              </a:cxn>
              <a:cxn ang="0">
                <a:pos x="330959992" y="287402623"/>
              </a:cxn>
              <a:cxn ang="0">
                <a:pos x="330959992" y="236980531"/>
              </a:cxn>
              <a:cxn ang="0">
                <a:pos x="95276254" y="191601772"/>
              </a:cxn>
              <a:cxn ang="0">
                <a:pos x="330959992" y="236980531"/>
              </a:cxn>
              <a:cxn ang="0">
                <a:pos x="95276254" y="146222977"/>
              </a:cxn>
              <a:cxn ang="0">
                <a:pos x="330959992" y="95800886"/>
              </a:cxn>
              <a:cxn ang="0">
                <a:pos x="566643625" y="670606236"/>
              </a:cxn>
              <a:cxn ang="0">
                <a:pos x="476381237" y="574805245"/>
              </a:cxn>
              <a:cxn ang="0">
                <a:pos x="566643625" y="670606236"/>
              </a:cxn>
              <a:cxn ang="0">
                <a:pos x="476381237" y="524383154"/>
              </a:cxn>
              <a:cxn ang="0">
                <a:pos x="566643625" y="428582303"/>
              </a:cxn>
              <a:cxn ang="0">
                <a:pos x="566643625" y="383203544"/>
              </a:cxn>
              <a:cxn ang="0">
                <a:pos x="476381237" y="287402623"/>
              </a:cxn>
              <a:cxn ang="0">
                <a:pos x="566643625" y="383203544"/>
              </a:cxn>
              <a:cxn ang="0">
                <a:pos x="616788790" y="670606236"/>
              </a:cxn>
              <a:cxn ang="0">
                <a:pos x="712065010" y="574805245"/>
              </a:cxn>
              <a:cxn ang="0">
                <a:pos x="712065010" y="524383154"/>
              </a:cxn>
              <a:cxn ang="0">
                <a:pos x="616788790" y="428582303"/>
              </a:cxn>
              <a:cxn ang="0">
                <a:pos x="712065010" y="524383154"/>
              </a:cxn>
              <a:cxn ang="0">
                <a:pos x="616788790" y="383203544"/>
              </a:cxn>
              <a:cxn ang="0">
                <a:pos x="712065010" y="287402623"/>
              </a:cxn>
            </a:cxnLst>
            <a:rect l="0" t="0" r="0" b="0"/>
            <a:pathLst>
              <a:path w="151" h="152">
                <a:moveTo>
                  <a:pt x="76" y="38"/>
                </a:moveTo>
                <a:lnTo>
                  <a:pt x="76" y="0"/>
                </a:lnTo>
                <a:lnTo>
                  <a:pt x="9" y="0"/>
                </a:lnTo>
                <a:lnTo>
                  <a:pt x="9" y="142"/>
                </a:lnTo>
                <a:lnTo>
                  <a:pt x="0" y="142"/>
                </a:lnTo>
                <a:lnTo>
                  <a:pt x="0" y="152"/>
                </a:lnTo>
                <a:lnTo>
                  <a:pt x="151" y="152"/>
                </a:lnTo>
                <a:lnTo>
                  <a:pt x="151" y="38"/>
                </a:lnTo>
                <a:lnTo>
                  <a:pt x="76" y="38"/>
                </a:lnTo>
                <a:close/>
                <a:moveTo>
                  <a:pt x="57" y="142"/>
                </a:moveTo>
                <a:lnTo>
                  <a:pt x="28" y="142"/>
                </a:lnTo>
                <a:lnTo>
                  <a:pt x="28" y="123"/>
                </a:lnTo>
                <a:lnTo>
                  <a:pt x="57" y="123"/>
                </a:lnTo>
                <a:lnTo>
                  <a:pt x="57" y="142"/>
                </a:lnTo>
                <a:close/>
                <a:moveTo>
                  <a:pt x="66" y="104"/>
                </a:moveTo>
                <a:lnTo>
                  <a:pt x="19" y="104"/>
                </a:lnTo>
                <a:lnTo>
                  <a:pt x="19" y="95"/>
                </a:lnTo>
                <a:lnTo>
                  <a:pt x="66" y="95"/>
                </a:lnTo>
                <a:lnTo>
                  <a:pt x="66" y="104"/>
                </a:lnTo>
                <a:close/>
                <a:moveTo>
                  <a:pt x="66" y="85"/>
                </a:moveTo>
                <a:lnTo>
                  <a:pt x="19" y="85"/>
                </a:lnTo>
                <a:lnTo>
                  <a:pt x="19" y="76"/>
                </a:lnTo>
                <a:lnTo>
                  <a:pt x="66" y="76"/>
                </a:lnTo>
                <a:lnTo>
                  <a:pt x="66" y="85"/>
                </a:lnTo>
                <a:close/>
                <a:moveTo>
                  <a:pt x="66" y="66"/>
                </a:moveTo>
                <a:lnTo>
                  <a:pt x="19" y="66"/>
                </a:lnTo>
                <a:lnTo>
                  <a:pt x="19" y="57"/>
                </a:lnTo>
                <a:lnTo>
                  <a:pt x="66" y="57"/>
                </a:lnTo>
                <a:lnTo>
                  <a:pt x="66" y="66"/>
                </a:lnTo>
                <a:close/>
                <a:moveTo>
                  <a:pt x="66" y="47"/>
                </a:moveTo>
                <a:lnTo>
                  <a:pt x="19" y="47"/>
                </a:lnTo>
                <a:lnTo>
                  <a:pt x="19" y="38"/>
                </a:lnTo>
                <a:lnTo>
                  <a:pt x="66" y="38"/>
                </a:lnTo>
                <a:lnTo>
                  <a:pt x="66" y="47"/>
                </a:lnTo>
                <a:close/>
                <a:moveTo>
                  <a:pt x="66" y="29"/>
                </a:moveTo>
                <a:lnTo>
                  <a:pt x="19" y="29"/>
                </a:lnTo>
                <a:lnTo>
                  <a:pt x="19" y="19"/>
                </a:lnTo>
                <a:lnTo>
                  <a:pt x="66" y="19"/>
                </a:lnTo>
                <a:lnTo>
                  <a:pt x="66" y="29"/>
                </a:lnTo>
                <a:close/>
                <a:moveTo>
                  <a:pt x="113" y="133"/>
                </a:moveTo>
                <a:lnTo>
                  <a:pt x="95" y="133"/>
                </a:lnTo>
                <a:lnTo>
                  <a:pt x="95" y="114"/>
                </a:lnTo>
                <a:lnTo>
                  <a:pt x="113" y="114"/>
                </a:lnTo>
                <a:lnTo>
                  <a:pt x="113" y="133"/>
                </a:lnTo>
                <a:close/>
                <a:moveTo>
                  <a:pt x="113" y="104"/>
                </a:moveTo>
                <a:lnTo>
                  <a:pt x="95" y="104"/>
                </a:lnTo>
                <a:lnTo>
                  <a:pt x="95" y="85"/>
                </a:lnTo>
                <a:lnTo>
                  <a:pt x="113" y="85"/>
                </a:lnTo>
                <a:lnTo>
                  <a:pt x="113" y="104"/>
                </a:lnTo>
                <a:close/>
                <a:moveTo>
                  <a:pt x="113" y="76"/>
                </a:moveTo>
                <a:lnTo>
                  <a:pt x="95" y="76"/>
                </a:lnTo>
                <a:lnTo>
                  <a:pt x="95" y="57"/>
                </a:lnTo>
                <a:lnTo>
                  <a:pt x="113" y="57"/>
                </a:lnTo>
                <a:lnTo>
                  <a:pt x="113" y="76"/>
                </a:lnTo>
                <a:close/>
                <a:moveTo>
                  <a:pt x="142" y="133"/>
                </a:moveTo>
                <a:lnTo>
                  <a:pt x="123" y="133"/>
                </a:lnTo>
                <a:lnTo>
                  <a:pt x="123" y="114"/>
                </a:lnTo>
                <a:lnTo>
                  <a:pt x="142" y="114"/>
                </a:lnTo>
                <a:lnTo>
                  <a:pt x="142" y="133"/>
                </a:lnTo>
                <a:close/>
                <a:moveTo>
                  <a:pt x="142" y="104"/>
                </a:moveTo>
                <a:lnTo>
                  <a:pt x="123" y="104"/>
                </a:lnTo>
                <a:lnTo>
                  <a:pt x="123" y="85"/>
                </a:lnTo>
                <a:lnTo>
                  <a:pt x="142" y="85"/>
                </a:lnTo>
                <a:lnTo>
                  <a:pt x="142" y="104"/>
                </a:lnTo>
                <a:close/>
                <a:moveTo>
                  <a:pt x="142" y="76"/>
                </a:moveTo>
                <a:lnTo>
                  <a:pt x="123" y="76"/>
                </a:lnTo>
                <a:lnTo>
                  <a:pt x="123" y="57"/>
                </a:lnTo>
                <a:lnTo>
                  <a:pt x="142" y="57"/>
                </a:lnTo>
                <a:lnTo>
                  <a:pt x="142" y="76"/>
                </a:lnTo>
                <a:close/>
              </a:path>
            </a:pathLst>
          </a:custGeom>
          <a:solidFill>
            <a:schemeClr val="bg1"/>
          </a:solidFill>
          <a:ln w="9525">
            <a:noFill/>
          </a:ln>
        </p:spPr>
        <p:txBody>
          <a:bodyPr/>
          <a:lstStyle/>
          <a:p>
            <a:endParaRPr lang="zh-CN" altLang="en-US" sz="1800">
              <a:latin typeface="微软雅黑" panose="020B0503020204020204" charset="-122"/>
              <a:ea typeface="微软雅黑" panose="020B0503020204020204" charset="-122"/>
            </a:endParaRPr>
          </a:p>
        </p:txBody>
      </p:sp>
      <p:pic>
        <p:nvPicPr>
          <p:cNvPr id="2097163" name="Group 138"/>
          <p:cNvPicPr/>
          <p:nvPr/>
        </p:nvPicPr>
        <p:blipFill>
          <a:blip r:embed="rId1" cstate="screen"/>
          <a:stretch>
            <a:fillRect/>
          </a:stretch>
        </p:blipFill>
        <p:spPr>
          <a:xfrm>
            <a:off x="3293991" y="5673066"/>
            <a:ext cx="215887" cy="219211"/>
          </a:xfrm>
          <a:prstGeom prst="rect">
            <a:avLst/>
          </a:prstGeom>
          <a:noFill/>
          <a:ln w="9525">
            <a:noFill/>
          </a:ln>
        </p:spPr>
      </p:pic>
      <p:pic>
        <p:nvPicPr>
          <p:cNvPr id="2097164" name="Group 72"/>
          <p:cNvPicPr/>
          <p:nvPr/>
        </p:nvPicPr>
        <p:blipFill>
          <a:blip r:embed="rId2" cstate="screen"/>
          <a:stretch>
            <a:fillRect/>
          </a:stretch>
        </p:blipFill>
        <p:spPr>
          <a:xfrm>
            <a:off x="7800676" y="5655941"/>
            <a:ext cx="239540" cy="256409"/>
          </a:xfrm>
          <a:prstGeom prst="rect">
            <a:avLst/>
          </a:prstGeom>
          <a:noFill/>
          <a:ln w="9525">
            <a:noFill/>
          </a:ln>
        </p:spPr>
      </p:pic>
      <p:pic>
        <p:nvPicPr>
          <p:cNvPr id="2097165" name="图片 48"/>
          <p:cNvPicPr>
            <a:picLocks noChangeAspect="1"/>
          </p:cNvPicPr>
          <p:nvPr/>
        </p:nvPicPr>
        <p:blipFill>
          <a:blip r:embed="rId3" cstate="screen"/>
          <a:stretch>
            <a:fillRect/>
          </a:stretch>
        </p:blipFill>
        <p:spPr>
          <a:xfrm>
            <a:off x="5152232" y="2961595"/>
            <a:ext cx="223689" cy="216910"/>
          </a:xfrm>
          <a:prstGeom prst="rect">
            <a:avLst/>
          </a:prstGeom>
        </p:spPr>
      </p:pic>
      <p:cxnSp>
        <p:nvCxnSpPr>
          <p:cNvPr id="3145736" name="直线连接符 13"/>
          <p:cNvCxnSpPr/>
          <p:nvPr/>
        </p:nvCxnSpPr>
        <p:spPr>
          <a:xfrm>
            <a:off x="1027578" y="3057071"/>
            <a:ext cx="0" cy="1490951"/>
          </a:xfrm>
          <a:prstGeom prst="line">
            <a:avLst/>
          </a:prstGeom>
          <a:ln w="19050">
            <a:solidFill>
              <a:srgbClr val="FFDA00"/>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3145737" name="直线连接符 161"/>
          <p:cNvCxnSpPr/>
          <p:nvPr/>
        </p:nvCxnSpPr>
        <p:spPr>
          <a:xfrm flipH="1">
            <a:off x="5276478" y="3084814"/>
            <a:ext cx="1062" cy="1595301"/>
          </a:xfrm>
          <a:prstGeom prst="line">
            <a:avLst/>
          </a:prstGeom>
          <a:ln w="19050">
            <a:solidFill>
              <a:srgbClr val="FFDA00"/>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3145738" name="直线连接符 160"/>
          <p:cNvCxnSpPr/>
          <p:nvPr/>
        </p:nvCxnSpPr>
        <p:spPr>
          <a:xfrm flipV="1">
            <a:off x="3413194" y="4311674"/>
            <a:ext cx="0" cy="1473250"/>
          </a:xfrm>
          <a:prstGeom prst="line">
            <a:avLst/>
          </a:prstGeom>
          <a:ln w="19050">
            <a:solidFill>
              <a:srgbClr val="FFDA00"/>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3145739" name="直线连接符 164"/>
          <p:cNvCxnSpPr/>
          <p:nvPr/>
        </p:nvCxnSpPr>
        <p:spPr>
          <a:xfrm flipV="1">
            <a:off x="7896200" y="4311675"/>
            <a:ext cx="0" cy="1485153"/>
          </a:xfrm>
          <a:prstGeom prst="line">
            <a:avLst/>
          </a:prstGeom>
          <a:ln w="19050">
            <a:solidFill>
              <a:srgbClr val="FFDA00"/>
            </a:solidFill>
            <a:prstDash val="sysDot"/>
            <a:headEnd type="oval"/>
          </a:ln>
        </p:spPr>
        <p:style>
          <a:lnRef idx="1">
            <a:schemeClr val="accent1"/>
          </a:lnRef>
          <a:fillRef idx="0">
            <a:schemeClr val="accent1"/>
          </a:fillRef>
          <a:effectRef idx="0">
            <a:schemeClr val="accent1"/>
          </a:effectRef>
          <a:fontRef idx="minor">
            <a:schemeClr val="tx1"/>
          </a:fontRef>
        </p:style>
      </p:cxnSp>
      <p:grpSp>
        <p:nvGrpSpPr>
          <p:cNvPr id="123" name="组 73"/>
          <p:cNvGrpSpPr/>
          <p:nvPr/>
        </p:nvGrpSpPr>
        <p:grpSpPr>
          <a:xfrm>
            <a:off x="617046" y="4254142"/>
            <a:ext cx="10591522" cy="461876"/>
            <a:chOff x="1053207" y="4555459"/>
            <a:chExt cx="6691447" cy="425118"/>
          </a:xfrm>
        </p:grpSpPr>
        <p:sp>
          <p:nvSpPr>
            <p:cNvPr id="1048823" name="任意形状 68"/>
            <p:cNvSpPr/>
            <p:nvPr/>
          </p:nvSpPr>
          <p:spPr>
            <a:xfrm>
              <a:off x="1053207" y="4555459"/>
              <a:ext cx="1454662" cy="425118"/>
            </a:xfrm>
            <a:custGeom>
              <a:avLst/>
              <a:gdLst>
                <a:gd name="connsiteX0" fmla="*/ 0 w 1454662"/>
                <a:gd name="connsiteY0" fmla="*/ 0 h 425118"/>
                <a:gd name="connsiteX1" fmla="*/ 1242103 w 1454662"/>
                <a:gd name="connsiteY1" fmla="*/ 0 h 425118"/>
                <a:gd name="connsiteX2" fmla="*/ 1454662 w 1454662"/>
                <a:gd name="connsiteY2" fmla="*/ 212559 h 425118"/>
                <a:gd name="connsiteX3" fmla="*/ 1242103 w 1454662"/>
                <a:gd name="connsiteY3" fmla="*/ 425118 h 425118"/>
                <a:gd name="connsiteX4" fmla="*/ 0 w 1454662"/>
                <a:gd name="connsiteY4" fmla="*/ 425118 h 425118"/>
                <a:gd name="connsiteX5" fmla="*/ 212559 w 1454662"/>
                <a:gd name="connsiteY5" fmla="*/ 212559 h 425118"/>
                <a:gd name="connsiteX6" fmla="*/ 0 w 1454662"/>
                <a:gd name="connsiteY6" fmla="*/ 0 h 42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662" h="425118">
                  <a:moveTo>
                    <a:pt x="0" y="0"/>
                  </a:moveTo>
                  <a:lnTo>
                    <a:pt x="1242103" y="0"/>
                  </a:lnTo>
                  <a:lnTo>
                    <a:pt x="1454662" y="212559"/>
                  </a:lnTo>
                  <a:lnTo>
                    <a:pt x="1242103" y="425118"/>
                  </a:lnTo>
                  <a:lnTo>
                    <a:pt x="0" y="425118"/>
                  </a:lnTo>
                  <a:lnTo>
                    <a:pt x="212559" y="212559"/>
                  </a:lnTo>
                  <a:lnTo>
                    <a:pt x="0" y="0"/>
                  </a:lnTo>
                  <a:close/>
                </a:path>
              </a:pathLst>
            </a:custGeom>
            <a:solidFill>
              <a:srgbClr val="FFDA00"/>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60497" tIns="15998" rIns="228501" bIns="15998" numCol="1" spcCol="1270" anchor="ctr" anchorCtr="0">
              <a:noAutofit/>
            </a:bodyPr>
            <a:lstStyle/>
            <a:p>
              <a:pPr algn="ctr" defTabSz="533400">
                <a:lnSpc>
                  <a:spcPct val="90000"/>
                </a:lnSpc>
                <a:spcBef>
                  <a:spcPct val="0"/>
                </a:spcBef>
                <a:spcAft>
                  <a:spcPct val="35000"/>
                </a:spcAft>
              </a:pPr>
              <a:r>
                <a:rPr lang="en-US" altLang="zh-CN" sz="1800" b="1" dirty="0">
                  <a:solidFill>
                    <a:srgbClr val="002060"/>
                  </a:solidFill>
                  <a:latin typeface="微软雅黑" panose="020B0503020204020204" charset="-122"/>
                  <a:ea typeface="微软雅黑" panose="020B0503020204020204" charset="-122"/>
                  <a:cs typeface="微软雅黑" panose="020B0503020204020204" charset="-122"/>
                </a:rPr>
                <a:t>2003-2006</a:t>
              </a:r>
              <a:endParaRPr lang="zh-CN" altLang="en-US" sz="1800" b="1"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48824" name="任意形状 69"/>
            <p:cNvSpPr/>
            <p:nvPr/>
          </p:nvSpPr>
          <p:spPr>
            <a:xfrm>
              <a:off x="2362403" y="4555459"/>
              <a:ext cx="1454662" cy="425118"/>
            </a:xfrm>
            <a:custGeom>
              <a:avLst/>
              <a:gdLst>
                <a:gd name="connsiteX0" fmla="*/ 0 w 1454662"/>
                <a:gd name="connsiteY0" fmla="*/ 0 h 425118"/>
                <a:gd name="connsiteX1" fmla="*/ 1242103 w 1454662"/>
                <a:gd name="connsiteY1" fmla="*/ 0 h 425118"/>
                <a:gd name="connsiteX2" fmla="*/ 1454662 w 1454662"/>
                <a:gd name="connsiteY2" fmla="*/ 212559 h 425118"/>
                <a:gd name="connsiteX3" fmla="*/ 1242103 w 1454662"/>
                <a:gd name="connsiteY3" fmla="*/ 425118 h 425118"/>
                <a:gd name="connsiteX4" fmla="*/ 0 w 1454662"/>
                <a:gd name="connsiteY4" fmla="*/ 425118 h 425118"/>
                <a:gd name="connsiteX5" fmla="*/ 212559 w 1454662"/>
                <a:gd name="connsiteY5" fmla="*/ 212559 h 425118"/>
                <a:gd name="connsiteX6" fmla="*/ 0 w 1454662"/>
                <a:gd name="connsiteY6" fmla="*/ 0 h 42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662" h="425118">
                  <a:moveTo>
                    <a:pt x="0" y="0"/>
                  </a:moveTo>
                  <a:lnTo>
                    <a:pt x="1242103" y="0"/>
                  </a:lnTo>
                  <a:lnTo>
                    <a:pt x="1454662" y="212559"/>
                  </a:lnTo>
                  <a:lnTo>
                    <a:pt x="1242103" y="425118"/>
                  </a:lnTo>
                  <a:lnTo>
                    <a:pt x="0" y="425118"/>
                  </a:lnTo>
                  <a:lnTo>
                    <a:pt x="212559" y="212559"/>
                  </a:lnTo>
                  <a:lnTo>
                    <a:pt x="0" y="0"/>
                  </a:lnTo>
                  <a:close/>
                </a:path>
              </a:pathLst>
            </a:custGeom>
            <a:solidFill>
              <a:srgbClr val="FFDA00"/>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60497" tIns="15998" rIns="228501" bIns="15998" numCol="1" spcCol="1270" anchor="ctr" anchorCtr="0">
              <a:noAutofit/>
            </a:bodyPr>
            <a:lstStyle/>
            <a:p>
              <a:pPr algn="ctr" defTabSz="533400">
                <a:lnSpc>
                  <a:spcPct val="90000"/>
                </a:lnSpc>
                <a:spcBef>
                  <a:spcPct val="0"/>
                </a:spcBef>
                <a:spcAft>
                  <a:spcPct val="35000"/>
                </a:spcAft>
              </a:pPr>
              <a:r>
                <a:rPr lang="en-US" altLang="zh-CN" sz="1800" b="1" dirty="0">
                  <a:solidFill>
                    <a:srgbClr val="002060"/>
                  </a:solidFill>
                  <a:latin typeface="微软雅黑" panose="020B0503020204020204" charset="-122"/>
                  <a:ea typeface="微软雅黑" panose="020B0503020204020204" charset="-122"/>
                  <a:cs typeface="微软雅黑" panose="020B0503020204020204" charset="-122"/>
                </a:rPr>
                <a:t>2006-2010</a:t>
              </a:r>
              <a:endParaRPr lang="zh-CN" altLang="en-US" sz="1800" b="1"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48825" name="任意形状 70"/>
            <p:cNvSpPr/>
            <p:nvPr/>
          </p:nvSpPr>
          <p:spPr>
            <a:xfrm>
              <a:off x="3671599" y="4555459"/>
              <a:ext cx="1454662" cy="425118"/>
            </a:xfrm>
            <a:custGeom>
              <a:avLst/>
              <a:gdLst>
                <a:gd name="connsiteX0" fmla="*/ 0 w 1454662"/>
                <a:gd name="connsiteY0" fmla="*/ 0 h 425118"/>
                <a:gd name="connsiteX1" fmla="*/ 1242103 w 1454662"/>
                <a:gd name="connsiteY1" fmla="*/ 0 h 425118"/>
                <a:gd name="connsiteX2" fmla="*/ 1454662 w 1454662"/>
                <a:gd name="connsiteY2" fmla="*/ 212559 h 425118"/>
                <a:gd name="connsiteX3" fmla="*/ 1242103 w 1454662"/>
                <a:gd name="connsiteY3" fmla="*/ 425118 h 425118"/>
                <a:gd name="connsiteX4" fmla="*/ 0 w 1454662"/>
                <a:gd name="connsiteY4" fmla="*/ 425118 h 425118"/>
                <a:gd name="connsiteX5" fmla="*/ 212559 w 1454662"/>
                <a:gd name="connsiteY5" fmla="*/ 212559 h 425118"/>
                <a:gd name="connsiteX6" fmla="*/ 0 w 1454662"/>
                <a:gd name="connsiteY6" fmla="*/ 0 h 42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662" h="425118">
                  <a:moveTo>
                    <a:pt x="0" y="0"/>
                  </a:moveTo>
                  <a:lnTo>
                    <a:pt x="1242103" y="0"/>
                  </a:lnTo>
                  <a:lnTo>
                    <a:pt x="1454662" y="212559"/>
                  </a:lnTo>
                  <a:lnTo>
                    <a:pt x="1242103" y="425118"/>
                  </a:lnTo>
                  <a:lnTo>
                    <a:pt x="0" y="425118"/>
                  </a:lnTo>
                  <a:lnTo>
                    <a:pt x="212559" y="212559"/>
                  </a:lnTo>
                  <a:lnTo>
                    <a:pt x="0" y="0"/>
                  </a:lnTo>
                  <a:close/>
                </a:path>
              </a:pathLst>
            </a:custGeom>
            <a:solidFill>
              <a:srgbClr val="FFDA00"/>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60497" tIns="15998" rIns="228501" bIns="15998" numCol="1" spcCol="1270" anchor="ctr" anchorCtr="0">
              <a:noAutofit/>
            </a:bodyPr>
            <a:lstStyle/>
            <a:p>
              <a:pPr algn="ctr" defTabSz="533400">
                <a:lnSpc>
                  <a:spcPct val="90000"/>
                </a:lnSpc>
                <a:spcBef>
                  <a:spcPct val="0"/>
                </a:spcBef>
                <a:spcAft>
                  <a:spcPct val="35000"/>
                </a:spcAft>
              </a:pPr>
              <a:r>
                <a:rPr lang="en-US" altLang="zh-CN" sz="1800" b="1" dirty="0">
                  <a:solidFill>
                    <a:srgbClr val="002060"/>
                  </a:solidFill>
                  <a:latin typeface="微软雅黑" panose="020B0503020204020204" charset="-122"/>
                  <a:ea typeface="微软雅黑" panose="020B0503020204020204" charset="-122"/>
                  <a:cs typeface="微软雅黑" panose="020B0503020204020204" charset="-122"/>
                </a:rPr>
                <a:t>2010-2016</a:t>
              </a:r>
              <a:endParaRPr lang="zh-CN" altLang="en-US" sz="1800" b="1"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48826" name="任意形状 71"/>
            <p:cNvSpPr/>
            <p:nvPr/>
          </p:nvSpPr>
          <p:spPr>
            <a:xfrm>
              <a:off x="4980795" y="4555459"/>
              <a:ext cx="1454662" cy="425118"/>
            </a:xfrm>
            <a:custGeom>
              <a:avLst/>
              <a:gdLst>
                <a:gd name="connsiteX0" fmla="*/ 0 w 1454662"/>
                <a:gd name="connsiteY0" fmla="*/ 0 h 425118"/>
                <a:gd name="connsiteX1" fmla="*/ 1242103 w 1454662"/>
                <a:gd name="connsiteY1" fmla="*/ 0 h 425118"/>
                <a:gd name="connsiteX2" fmla="*/ 1454662 w 1454662"/>
                <a:gd name="connsiteY2" fmla="*/ 212559 h 425118"/>
                <a:gd name="connsiteX3" fmla="*/ 1242103 w 1454662"/>
                <a:gd name="connsiteY3" fmla="*/ 425118 h 425118"/>
                <a:gd name="connsiteX4" fmla="*/ 0 w 1454662"/>
                <a:gd name="connsiteY4" fmla="*/ 425118 h 425118"/>
                <a:gd name="connsiteX5" fmla="*/ 212559 w 1454662"/>
                <a:gd name="connsiteY5" fmla="*/ 212559 h 425118"/>
                <a:gd name="connsiteX6" fmla="*/ 0 w 1454662"/>
                <a:gd name="connsiteY6" fmla="*/ 0 h 42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662" h="425118">
                  <a:moveTo>
                    <a:pt x="0" y="0"/>
                  </a:moveTo>
                  <a:lnTo>
                    <a:pt x="1242103" y="0"/>
                  </a:lnTo>
                  <a:lnTo>
                    <a:pt x="1454662" y="212559"/>
                  </a:lnTo>
                  <a:lnTo>
                    <a:pt x="1242103" y="425118"/>
                  </a:lnTo>
                  <a:lnTo>
                    <a:pt x="0" y="425118"/>
                  </a:lnTo>
                  <a:lnTo>
                    <a:pt x="212559" y="212559"/>
                  </a:lnTo>
                  <a:lnTo>
                    <a:pt x="0" y="0"/>
                  </a:lnTo>
                  <a:close/>
                </a:path>
              </a:pathLst>
            </a:custGeom>
            <a:solidFill>
              <a:srgbClr val="FFDA00"/>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60497" tIns="15998" rIns="228501" bIns="15998" numCol="1" spcCol="1270" anchor="ctr" anchorCtr="0">
              <a:noAutofit/>
            </a:bodyPr>
            <a:lstStyle/>
            <a:p>
              <a:pPr algn="ctr" defTabSz="533400">
                <a:lnSpc>
                  <a:spcPct val="90000"/>
                </a:lnSpc>
                <a:spcBef>
                  <a:spcPct val="0"/>
                </a:spcBef>
                <a:spcAft>
                  <a:spcPct val="35000"/>
                </a:spcAft>
              </a:pPr>
              <a:r>
                <a:rPr lang="en-US" altLang="zh-CN" sz="1800" b="1" dirty="0">
                  <a:solidFill>
                    <a:srgbClr val="002060"/>
                  </a:solidFill>
                  <a:latin typeface="微软雅黑" panose="020B0503020204020204" charset="-122"/>
                  <a:ea typeface="微软雅黑" panose="020B0503020204020204" charset="-122"/>
                  <a:cs typeface="微软雅黑" panose="020B0503020204020204" charset="-122"/>
                </a:rPr>
                <a:t>2016-2019</a:t>
              </a:r>
              <a:endParaRPr lang="zh-CN" altLang="en-US" sz="1800" b="1"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048827" name="任意形状 72"/>
            <p:cNvSpPr/>
            <p:nvPr/>
          </p:nvSpPr>
          <p:spPr>
            <a:xfrm>
              <a:off x="6289992" y="4555459"/>
              <a:ext cx="1454662" cy="425118"/>
            </a:xfrm>
            <a:custGeom>
              <a:avLst/>
              <a:gdLst>
                <a:gd name="connsiteX0" fmla="*/ 0 w 1454662"/>
                <a:gd name="connsiteY0" fmla="*/ 0 h 425118"/>
                <a:gd name="connsiteX1" fmla="*/ 1242103 w 1454662"/>
                <a:gd name="connsiteY1" fmla="*/ 0 h 425118"/>
                <a:gd name="connsiteX2" fmla="*/ 1454662 w 1454662"/>
                <a:gd name="connsiteY2" fmla="*/ 212559 h 425118"/>
                <a:gd name="connsiteX3" fmla="*/ 1242103 w 1454662"/>
                <a:gd name="connsiteY3" fmla="*/ 425118 h 425118"/>
                <a:gd name="connsiteX4" fmla="*/ 0 w 1454662"/>
                <a:gd name="connsiteY4" fmla="*/ 425118 h 425118"/>
                <a:gd name="connsiteX5" fmla="*/ 212559 w 1454662"/>
                <a:gd name="connsiteY5" fmla="*/ 212559 h 425118"/>
                <a:gd name="connsiteX6" fmla="*/ 0 w 1454662"/>
                <a:gd name="connsiteY6" fmla="*/ 0 h 42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662" h="425118">
                  <a:moveTo>
                    <a:pt x="0" y="0"/>
                  </a:moveTo>
                  <a:lnTo>
                    <a:pt x="1242103" y="0"/>
                  </a:lnTo>
                  <a:lnTo>
                    <a:pt x="1454662" y="212559"/>
                  </a:lnTo>
                  <a:lnTo>
                    <a:pt x="1242103" y="425118"/>
                  </a:lnTo>
                  <a:lnTo>
                    <a:pt x="0" y="425118"/>
                  </a:lnTo>
                  <a:lnTo>
                    <a:pt x="212559" y="212559"/>
                  </a:lnTo>
                  <a:lnTo>
                    <a:pt x="0" y="0"/>
                  </a:lnTo>
                  <a:close/>
                </a:path>
              </a:pathLst>
            </a:custGeom>
            <a:solidFill>
              <a:srgbClr val="FFDA00"/>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60497" tIns="15998" rIns="228501" bIns="15998" numCol="1" spcCol="1270" anchor="ctr" anchorCtr="0">
              <a:noAutofit/>
            </a:bodyPr>
            <a:lstStyle/>
            <a:p>
              <a:pPr algn="ctr" defTabSz="533400">
                <a:lnSpc>
                  <a:spcPct val="90000"/>
                </a:lnSpc>
                <a:spcBef>
                  <a:spcPct val="0"/>
                </a:spcBef>
                <a:spcAft>
                  <a:spcPct val="35000"/>
                </a:spcAft>
              </a:pPr>
              <a:r>
                <a:rPr lang="en-US" altLang="zh-CN" sz="1800" b="1">
                  <a:solidFill>
                    <a:srgbClr val="002060"/>
                  </a:solidFill>
                  <a:latin typeface="微软雅黑" panose="020B0503020204020204" charset="-122"/>
                  <a:ea typeface="微软雅黑" panose="020B0503020204020204" charset="-122"/>
                  <a:cs typeface="微软雅黑" panose="020B0503020204020204" charset="-122"/>
                </a:rPr>
                <a:t>2021+</a:t>
              </a:r>
              <a:endParaRPr lang="zh-CN" altLang="en-US" sz="1800" b="1" dirty="0">
                <a:solidFill>
                  <a:srgbClr val="002060"/>
                </a:solidFill>
                <a:latin typeface="微软雅黑" panose="020B0503020204020204" charset="-122"/>
                <a:ea typeface="微软雅黑" panose="020B0503020204020204" charset="-122"/>
                <a:cs typeface="微软雅黑" panose="020B0503020204020204" charset="-122"/>
              </a:endParaRPr>
            </a:p>
          </p:txBody>
        </p:sp>
      </p:grpSp>
      <p:sp>
        <p:nvSpPr>
          <p:cNvPr id="1048828" name="Oval 26"/>
          <p:cNvSpPr/>
          <p:nvPr/>
        </p:nvSpPr>
        <p:spPr>
          <a:xfrm>
            <a:off x="8976321" y="2708921"/>
            <a:ext cx="586419" cy="586419"/>
          </a:xfrm>
          <a:prstGeom prst="ellipse">
            <a:avLst/>
          </a:prstGeom>
          <a:solidFill>
            <a:schemeClr val="bg1">
              <a:alpha val="39999"/>
            </a:schemeClr>
          </a:solidFill>
          <a:ln w="9525">
            <a:noFill/>
          </a:ln>
        </p:spPr>
        <p:txBody>
          <a:bodyPr anchor="t"/>
          <a:lstStyle/>
          <a:p>
            <a:endParaRPr lang="id-ID" altLang="en-US" sz="1800" dirty="0">
              <a:solidFill>
                <a:schemeClr val="bg1"/>
              </a:solidFill>
              <a:latin typeface="微软雅黑" panose="020B0503020204020204" charset="-122"/>
              <a:ea typeface="微软雅黑" panose="020B0503020204020204" charset="-122"/>
            </a:endParaRPr>
          </a:p>
        </p:txBody>
      </p:sp>
      <p:sp>
        <p:nvSpPr>
          <p:cNvPr id="1048829" name="Freeform 165"/>
          <p:cNvSpPr>
            <a:spLocks noEditPoints="1"/>
          </p:cNvSpPr>
          <p:nvPr/>
        </p:nvSpPr>
        <p:spPr>
          <a:xfrm>
            <a:off x="9120336" y="2889389"/>
            <a:ext cx="225136" cy="227249"/>
          </a:xfrm>
          <a:custGeom>
            <a:avLst/>
            <a:gdLst/>
            <a:ahLst/>
            <a:cxnLst>
              <a:cxn ang="0">
                <a:pos x="381105017" y="0"/>
              </a:cxn>
              <a:cxn ang="0">
                <a:pos x="45131212" y="715984996"/>
              </a:cxn>
              <a:cxn ang="0">
                <a:pos x="0" y="766407087"/>
              </a:cxn>
              <a:cxn ang="0">
                <a:pos x="757196204" y="191601772"/>
              </a:cxn>
              <a:cxn ang="0">
                <a:pos x="285828728" y="715984996"/>
              </a:cxn>
              <a:cxn ang="0">
                <a:pos x="140407449" y="620184145"/>
              </a:cxn>
              <a:cxn ang="0">
                <a:pos x="285828728" y="715984996"/>
              </a:cxn>
              <a:cxn ang="0">
                <a:pos x="95276254" y="524383154"/>
              </a:cxn>
              <a:cxn ang="0">
                <a:pos x="330959992" y="479004394"/>
              </a:cxn>
              <a:cxn ang="0">
                <a:pos x="330959992" y="428582303"/>
              </a:cxn>
              <a:cxn ang="0">
                <a:pos x="95276254" y="383203544"/>
              </a:cxn>
              <a:cxn ang="0">
                <a:pos x="330959992" y="428582303"/>
              </a:cxn>
              <a:cxn ang="0">
                <a:pos x="95276254" y="332781452"/>
              </a:cxn>
              <a:cxn ang="0">
                <a:pos x="330959992" y="287402623"/>
              </a:cxn>
              <a:cxn ang="0">
                <a:pos x="330959992" y="236980531"/>
              </a:cxn>
              <a:cxn ang="0">
                <a:pos x="95276254" y="191601772"/>
              </a:cxn>
              <a:cxn ang="0">
                <a:pos x="330959992" y="236980531"/>
              </a:cxn>
              <a:cxn ang="0">
                <a:pos x="95276254" y="146222977"/>
              </a:cxn>
              <a:cxn ang="0">
                <a:pos x="330959992" y="95800886"/>
              </a:cxn>
              <a:cxn ang="0">
                <a:pos x="566643625" y="670606236"/>
              </a:cxn>
              <a:cxn ang="0">
                <a:pos x="476381237" y="574805245"/>
              </a:cxn>
              <a:cxn ang="0">
                <a:pos x="566643625" y="670606236"/>
              </a:cxn>
              <a:cxn ang="0">
                <a:pos x="476381237" y="524383154"/>
              </a:cxn>
              <a:cxn ang="0">
                <a:pos x="566643625" y="428582303"/>
              </a:cxn>
              <a:cxn ang="0">
                <a:pos x="566643625" y="383203544"/>
              </a:cxn>
              <a:cxn ang="0">
                <a:pos x="476381237" y="287402623"/>
              </a:cxn>
              <a:cxn ang="0">
                <a:pos x="566643625" y="383203544"/>
              </a:cxn>
              <a:cxn ang="0">
                <a:pos x="616788790" y="670606236"/>
              </a:cxn>
              <a:cxn ang="0">
                <a:pos x="712065010" y="574805245"/>
              </a:cxn>
              <a:cxn ang="0">
                <a:pos x="712065010" y="524383154"/>
              </a:cxn>
              <a:cxn ang="0">
                <a:pos x="616788790" y="428582303"/>
              </a:cxn>
              <a:cxn ang="0">
                <a:pos x="712065010" y="524383154"/>
              </a:cxn>
              <a:cxn ang="0">
                <a:pos x="616788790" y="383203544"/>
              </a:cxn>
              <a:cxn ang="0">
                <a:pos x="712065010" y="287402623"/>
              </a:cxn>
            </a:cxnLst>
            <a:rect l="0" t="0" r="0" b="0"/>
            <a:pathLst>
              <a:path w="151" h="152">
                <a:moveTo>
                  <a:pt x="76" y="38"/>
                </a:moveTo>
                <a:lnTo>
                  <a:pt x="76" y="0"/>
                </a:lnTo>
                <a:lnTo>
                  <a:pt x="9" y="0"/>
                </a:lnTo>
                <a:lnTo>
                  <a:pt x="9" y="142"/>
                </a:lnTo>
                <a:lnTo>
                  <a:pt x="0" y="142"/>
                </a:lnTo>
                <a:lnTo>
                  <a:pt x="0" y="152"/>
                </a:lnTo>
                <a:lnTo>
                  <a:pt x="151" y="152"/>
                </a:lnTo>
                <a:lnTo>
                  <a:pt x="151" y="38"/>
                </a:lnTo>
                <a:lnTo>
                  <a:pt x="76" y="38"/>
                </a:lnTo>
                <a:close/>
                <a:moveTo>
                  <a:pt x="57" y="142"/>
                </a:moveTo>
                <a:lnTo>
                  <a:pt x="28" y="142"/>
                </a:lnTo>
                <a:lnTo>
                  <a:pt x="28" y="123"/>
                </a:lnTo>
                <a:lnTo>
                  <a:pt x="57" y="123"/>
                </a:lnTo>
                <a:lnTo>
                  <a:pt x="57" y="142"/>
                </a:lnTo>
                <a:close/>
                <a:moveTo>
                  <a:pt x="66" y="104"/>
                </a:moveTo>
                <a:lnTo>
                  <a:pt x="19" y="104"/>
                </a:lnTo>
                <a:lnTo>
                  <a:pt x="19" y="95"/>
                </a:lnTo>
                <a:lnTo>
                  <a:pt x="66" y="95"/>
                </a:lnTo>
                <a:lnTo>
                  <a:pt x="66" y="104"/>
                </a:lnTo>
                <a:close/>
                <a:moveTo>
                  <a:pt x="66" y="85"/>
                </a:moveTo>
                <a:lnTo>
                  <a:pt x="19" y="85"/>
                </a:lnTo>
                <a:lnTo>
                  <a:pt x="19" y="76"/>
                </a:lnTo>
                <a:lnTo>
                  <a:pt x="66" y="76"/>
                </a:lnTo>
                <a:lnTo>
                  <a:pt x="66" y="85"/>
                </a:lnTo>
                <a:close/>
                <a:moveTo>
                  <a:pt x="66" y="66"/>
                </a:moveTo>
                <a:lnTo>
                  <a:pt x="19" y="66"/>
                </a:lnTo>
                <a:lnTo>
                  <a:pt x="19" y="57"/>
                </a:lnTo>
                <a:lnTo>
                  <a:pt x="66" y="57"/>
                </a:lnTo>
                <a:lnTo>
                  <a:pt x="66" y="66"/>
                </a:lnTo>
                <a:close/>
                <a:moveTo>
                  <a:pt x="66" y="47"/>
                </a:moveTo>
                <a:lnTo>
                  <a:pt x="19" y="47"/>
                </a:lnTo>
                <a:lnTo>
                  <a:pt x="19" y="38"/>
                </a:lnTo>
                <a:lnTo>
                  <a:pt x="66" y="38"/>
                </a:lnTo>
                <a:lnTo>
                  <a:pt x="66" y="47"/>
                </a:lnTo>
                <a:close/>
                <a:moveTo>
                  <a:pt x="66" y="29"/>
                </a:moveTo>
                <a:lnTo>
                  <a:pt x="19" y="29"/>
                </a:lnTo>
                <a:lnTo>
                  <a:pt x="19" y="19"/>
                </a:lnTo>
                <a:lnTo>
                  <a:pt x="66" y="19"/>
                </a:lnTo>
                <a:lnTo>
                  <a:pt x="66" y="29"/>
                </a:lnTo>
                <a:close/>
                <a:moveTo>
                  <a:pt x="113" y="133"/>
                </a:moveTo>
                <a:lnTo>
                  <a:pt x="95" y="133"/>
                </a:lnTo>
                <a:lnTo>
                  <a:pt x="95" y="114"/>
                </a:lnTo>
                <a:lnTo>
                  <a:pt x="113" y="114"/>
                </a:lnTo>
                <a:lnTo>
                  <a:pt x="113" y="133"/>
                </a:lnTo>
                <a:close/>
                <a:moveTo>
                  <a:pt x="113" y="104"/>
                </a:moveTo>
                <a:lnTo>
                  <a:pt x="95" y="104"/>
                </a:lnTo>
                <a:lnTo>
                  <a:pt x="95" y="85"/>
                </a:lnTo>
                <a:lnTo>
                  <a:pt x="113" y="85"/>
                </a:lnTo>
                <a:lnTo>
                  <a:pt x="113" y="104"/>
                </a:lnTo>
                <a:close/>
                <a:moveTo>
                  <a:pt x="113" y="76"/>
                </a:moveTo>
                <a:lnTo>
                  <a:pt x="95" y="76"/>
                </a:lnTo>
                <a:lnTo>
                  <a:pt x="95" y="57"/>
                </a:lnTo>
                <a:lnTo>
                  <a:pt x="113" y="57"/>
                </a:lnTo>
                <a:lnTo>
                  <a:pt x="113" y="76"/>
                </a:lnTo>
                <a:close/>
                <a:moveTo>
                  <a:pt x="142" y="133"/>
                </a:moveTo>
                <a:lnTo>
                  <a:pt x="123" y="133"/>
                </a:lnTo>
                <a:lnTo>
                  <a:pt x="123" y="114"/>
                </a:lnTo>
                <a:lnTo>
                  <a:pt x="142" y="114"/>
                </a:lnTo>
                <a:lnTo>
                  <a:pt x="142" y="133"/>
                </a:lnTo>
                <a:close/>
                <a:moveTo>
                  <a:pt x="142" y="104"/>
                </a:moveTo>
                <a:lnTo>
                  <a:pt x="123" y="104"/>
                </a:lnTo>
                <a:lnTo>
                  <a:pt x="123" y="85"/>
                </a:lnTo>
                <a:lnTo>
                  <a:pt x="142" y="85"/>
                </a:lnTo>
                <a:lnTo>
                  <a:pt x="142" y="104"/>
                </a:lnTo>
                <a:close/>
                <a:moveTo>
                  <a:pt x="142" y="76"/>
                </a:moveTo>
                <a:lnTo>
                  <a:pt x="123" y="76"/>
                </a:lnTo>
                <a:lnTo>
                  <a:pt x="123" y="57"/>
                </a:lnTo>
                <a:lnTo>
                  <a:pt x="142" y="57"/>
                </a:lnTo>
                <a:lnTo>
                  <a:pt x="142" y="76"/>
                </a:lnTo>
                <a:close/>
              </a:path>
            </a:pathLst>
          </a:custGeom>
          <a:solidFill>
            <a:schemeClr val="bg1"/>
          </a:solidFill>
          <a:ln w="9525">
            <a:noFill/>
          </a:ln>
        </p:spPr>
        <p:txBody>
          <a:bodyPr/>
          <a:lstStyle/>
          <a:p>
            <a:endParaRPr lang="zh-CN" altLang="en-US" sz="1800">
              <a:latin typeface="微软雅黑" panose="020B0503020204020204" charset="-122"/>
              <a:ea typeface="微软雅黑" panose="020B0503020204020204" charset="-122"/>
            </a:endParaRPr>
          </a:p>
        </p:txBody>
      </p:sp>
      <p:cxnSp>
        <p:nvCxnSpPr>
          <p:cNvPr id="3145740" name="直线连接符 13"/>
          <p:cNvCxnSpPr/>
          <p:nvPr/>
        </p:nvCxnSpPr>
        <p:spPr>
          <a:xfrm>
            <a:off x="9264352" y="3011098"/>
            <a:ext cx="0" cy="1490951"/>
          </a:xfrm>
          <a:prstGeom prst="line">
            <a:avLst/>
          </a:prstGeom>
          <a:ln w="19050">
            <a:solidFill>
              <a:srgbClr val="FFDA00"/>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1048830" name="矩形 52"/>
          <p:cNvSpPr/>
          <p:nvPr/>
        </p:nvSpPr>
        <p:spPr>
          <a:xfrm>
            <a:off x="8135740" y="4836030"/>
            <a:ext cx="3160838" cy="1257267"/>
          </a:xfrm>
          <a:prstGeom prst="rect">
            <a:avLst/>
          </a:prstGeom>
        </p:spPr>
        <p:txBody>
          <a:bodyPr wrap="square">
            <a:spAutoFit/>
          </a:bodyPr>
          <a:lstStyle/>
          <a:p>
            <a:pPr marL="228600" indent="-228600" defTabSz="182880">
              <a:lnSpc>
                <a:spcPct val="150000"/>
              </a:lnSpc>
              <a:buClr>
                <a:srgbClr val="FFDA00"/>
              </a:buClr>
              <a:buSzPct val="80000"/>
              <a:buFont typeface="Wingdings" panose="05000000000000000000" pitchFamily="2" charset="2"/>
              <a:buChar char="l"/>
            </a:pPr>
            <a:r>
              <a:rPr lang="zh-CN" altLang="en-US" sz="1300" b="1" dirty="0">
                <a:solidFill>
                  <a:srgbClr val="FFDA00"/>
                </a:solidFill>
                <a:latin typeface="微软雅黑" panose="020B0503020204020204" charset="-122"/>
                <a:ea typeface="微软雅黑" panose="020B0503020204020204" charset="-122"/>
              </a:rPr>
              <a:t>从初具规模到国内领先：</a:t>
            </a:r>
            <a:r>
              <a:rPr lang="zh-CN" altLang="en-US" sz="1300" dirty="0">
                <a:solidFill>
                  <a:schemeClr val="bg1"/>
                </a:solidFill>
                <a:latin typeface="微软雅黑" panose="020B0503020204020204" charset="-122"/>
                <a:ea typeface="微软雅黑" panose="020B0503020204020204" charset="-122"/>
              </a:rPr>
              <a:t>收入规模国内占有率领先</a:t>
            </a:r>
            <a:endParaRPr lang="en-US" altLang="zh-CN" sz="1300" dirty="0">
              <a:solidFill>
                <a:schemeClr val="bg1"/>
              </a:solidFill>
              <a:latin typeface="微软雅黑" panose="020B0503020204020204" charset="-122"/>
              <a:ea typeface="微软雅黑" panose="020B0503020204020204" charset="-122"/>
            </a:endParaRPr>
          </a:p>
          <a:p>
            <a:pPr marL="228600" indent="-228600" defTabSz="182880">
              <a:lnSpc>
                <a:spcPct val="150000"/>
              </a:lnSpc>
              <a:buClr>
                <a:srgbClr val="FFDA00"/>
              </a:buClr>
              <a:buSzPct val="80000"/>
              <a:buFont typeface="Wingdings" panose="05000000000000000000" pitchFamily="2" charset="2"/>
              <a:buChar char="l"/>
            </a:pPr>
            <a:r>
              <a:rPr lang="en-US" altLang="zh-CN" sz="1300" b="1" dirty="0">
                <a:solidFill>
                  <a:srgbClr val="FFDA00"/>
                </a:solidFill>
                <a:latin typeface="微软雅黑" panose="020B0503020204020204" charset="-122"/>
                <a:ea typeface="微软雅黑" panose="020B0503020204020204" charset="-122"/>
              </a:rPr>
              <a:t>2019</a:t>
            </a:r>
            <a:r>
              <a:rPr lang="zh-CN" altLang="en-US" sz="1300" b="1" dirty="0">
                <a:solidFill>
                  <a:srgbClr val="FFDA00"/>
                </a:solidFill>
                <a:latin typeface="微软雅黑" panose="020B0503020204020204" charset="-122"/>
                <a:ea typeface="微软雅黑" panose="020B0503020204020204" charset="-122"/>
              </a:rPr>
              <a:t>年</a:t>
            </a:r>
            <a:r>
              <a:rPr lang="en-US" altLang="zh-CN" sz="1300" b="1" dirty="0">
                <a:solidFill>
                  <a:srgbClr val="FFDA00"/>
                </a:solidFill>
                <a:latin typeface="微软雅黑" panose="020B0503020204020204" charset="-122"/>
                <a:ea typeface="微软雅黑" panose="020B0503020204020204" charset="-122"/>
              </a:rPr>
              <a:t>12</a:t>
            </a:r>
            <a:r>
              <a:rPr lang="zh-CN" altLang="en-US" sz="1300" b="1" dirty="0">
                <a:solidFill>
                  <a:srgbClr val="FFDA00"/>
                </a:solidFill>
                <a:latin typeface="微软雅黑" panose="020B0503020204020204" charset="-122"/>
                <a:ea typeface="微软雅黑" panose="020B0503020204020204" charset="-122"/>
              </a:rPr>
              <a:t>月，成功登陆科创板，</a:t>
            </a:r>
            <a:r>
              <a:rPr lang="zh-CN" altLang="en-US" sz="1300" dirty="0">
                <a:solidFill>
                  <a:schemeClr val="bg1"/>
                </a:solidFill>
                <a:latin typeface="微软雅黑" panose="020B0503020204020204" charset="-122"/>
                <a:ea typeface="微软雅黑" panose="020B0503020204020204" charset="-122"/>
              </a:rPr>
              <a:t>启动公司发展新篇章</a:t>
            </a:r>
            <a:endParaRPr lang="en-US" altLang="zh-CN" sz="13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p:cNvSpPr>
            <a:spLocks noGrp="1"/>
          </p:cNvSpPr>
          <p:nvPr>
            <p:ph type="title"/>
          </p:nvPr>
        </p:nvSpPr>
        <p:spPr>
          <a:xfrm>
            <a:off x="838200" y="120073"/>
            <a:ext cx="10515600" cy="637505"/>
          </a:xfrm>
        </p:spPr>
        <p:txBody>
          <a:bodyPr/>
          <a:lstStyle/>
          <a:p>
            <a:r>
              <a:rPr lang="zh-CN" altLang="en-US" dirty="0"/>
              <a:t>资产中心：多维度服务访问权限控制</a:t>
            </a:r>
            <a:endParaRPr lang="zh-CN" altLang="en-US" dirty="0"/>
          </a:p>
        </p:txBody>
      </p:sp>
      <p:pic>
        <p:nvPicPr>
          <p:cNvPr id="36" name="table"/>
          <p:cNvPicPr>
            <a:picLocks noChangeAspect="1"/>
          </p:cNvPicPr>
          <p:nvPr/>
        </p:nvPicPr>
        <p:blipFill>
          <a:blip r:embed="rId1" cstate="print"/>
          <a:stretch>
            <a:fillRect/>
          </a:stretch>
        </p:blipFill>
        <p:spPr>
          <a:xfrm>
            <a:off x="8249988" y="5421635"/>
            <a:ext cx="392557" cy="430695"/>
          </a:xfrm>
          <a:prstGeom prst="rect">
            <a:avLst/>
          </a:prstGeom>
        </p:spPr>
      </p:pic>
      <p:pic>
        <p:nvPicPr>
          <p:cNvPr id="37" name="table"/>
          <p:cNvPicPr>
            <a:picLocks noChangeAspect="1"/>
          </p:cNvPicPr>
          <p:nvPr/>
        </p:nvPicPr>
        <p:blipFill>
          <a:blip r:embed="rId1" cstate="print"/>
          <a:stretch>
            <a:fillRect/>
          </a:stretch>
        </p:blipFill>
        <p:spPr>
          <a:xfrm>
            <a:off x="8456225" y="5346707"/>
            <a:ext cx="392557" cy="430695"/>
          </a:xfrm>
          <a:prstGeom prst="rect">
            <a:avLst/>
          </a:prstGeom>
        </p:spPr>
      </p:pic>
      <p:grpSp>
        <p:nvGrpSpPr>
          <p:cNvPr id="38" name="组合 77"/>
          <p:cNvGrpSpPr/>
          <p:nvPr/>
        </p:nvGrpSpPr>
        <p:grpSpPr>
          <a:xfrm>
            <a:off x="5395153" y="3294298"/>
            <a:ext cx="1537816" cy="1546642"/>
            <a:chOff x="5395153" y="3294298"/>
            <a:chExt cx="1537816" cy="1546642"/>
          </a:xfrm>
        </p:grpSpPr>
        <p:sp>
          <p:nvSpPr>
            <p:cNvPr id="39" name="Oval 28"/>
            <p:cNvSpPr/>
            <p:nvPr/>
          </p:nvSpPr>
          <p:spPr>
            <a:xfrm>
              <a:off x="5395153" y="3294298"/>
              <a:ext cx="1537816" cy="1546642"/>
            </a:xfrm>
            <a:prstGeom prst="ellipse">
              <a:avLst/>
            </a:prstGeom>
            <a:solidFill>
              <a:srgbClr val="06215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600">
                <a:solidFill>
                  <a:srgbClr val="1C666E"/>
                </a:solidFill>
                <a:latin typeface="+mn-ea"/>
              </a:endParaRPr>
            </a:p>
          </p:txBody>
        </p:sp>
        <p:sp>
          <p:nvSpPr>
            <p:cNvPr id="40" name="TextBox 46"/>
            <p:cNvSpPr txBox="1"/>
            <p:nvPr/>
          </p:nvSpPr>
          <p:spPr>
            <a:xfrm>
              <a:off x="5395153" y="4262366"/>
              <a:ext cx="1537816"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服务安全</a:t>
              </a:r>
              <a:endParaRPr lang="zh-CN" altLang="en-US" sz="2000" b="1" dirty="0">
                <a:solidFill>
                  <a:schemeClr val="bg1"/>
                </a:solidFill>
                <a:latin typeface="微软雅黑" panose="020B0503020204020204" charset="-122"/>
                <a:ea typeface="微软雅黑" panose="020B0503020204020204" charset="-122"/>
              </a:endParaRPr>
            </a:p>
          </p:txBody>
        </p:sp>
      </p:grpSp>
      <p:sp>
        <p:nvSpPr>
          <p:cNvPr id="41" name="Freeform 144"/>
          <p:cNvSpPr/>
          <p:nvPr/>
        </p:nvSpPr>
        <p:spPr bwMode="auto">
          <a:xfrm>
            <a:off x="5666500" y="3646458"/>
            <a:ext cx="658128" cy="615908"/>
          </a:xfrm>
          <a:custGeom>
            <a:avLst/>
            <a:gdLst>
              <a:gd name="T0" fmla="*/ 9 w 499"/>
              <a:gd name="T1" fmla="*/ 467 h 467"/>
              <a:gd name="T2" fmla="*/ 16 w 499"/>
              <a:gd name="T3" fmla="*/ 354 h 467"/>
              <a:gd name="T4" fmla="*/ 91 w 499"/>
              <a:gd name="T5" fmla="*/ 296 h 467"/>
              <a:gd name="T6" fmla="*/ 174 w 499"/>
              <a:gd name="T7" fmla="*/ 263 h 467"/>
              <a:gd name="T8" fmla="*/ 199 w 499"/>
              <a:gd name="T9" fmla="*/ 247 h 467"/>
              <a:gd name="T10" fmla="*/ 173 w 499"/>
              <a:gd name="T11" fmla="*/ 168 h 467"/>
              <a:gd name="T12" fmla="*/ 162 w 499"/>
              <a:gd name="T13" fmla="*/ 158 h 467"/>
              <a:gd name="T14" fmla="*/ 163 w 499"/>
              <a:gd name="T15" fmla="*/ 110 h 467"/>
              <a:gd name="T16" fmla="*/ 167 w 499"/>
              <a:gd name="T17" fmla="*/ 101 h 467"/>
              <a:gd name="T18" fmla="*/ 194 w 499"/>
              <a:gd name="T19" fmla="*/ 30 h 467"/>
              <a:gd name="T20" fmla="*/ 180 w 499"/>
              <a:gd name="T21" fmla="*/ 12 h 467"/>
              <a:gd name="T22" fmla="*/ 207 w 499"/>
              <a:gd name="T23" fmla="*/ 15 h 467"/>
              <a:gd name="T24" fmla="*/ 211 w 499"/>
              <a:gd name="T25" fmla="*/ 0 h 467"/>
              <a:gd name="T26" fmla="*/ 223 w 499"/>
              <a:gd name="T27" fmla="*/ 10 h 467"/>
              <a:gd name="T28" fmla="*/ 281 w 499"/>
              <a:gd name="T29" fmla="*/ 6 h 467"/>
              <a:gd name="T30" fmla="*/ 322 w 499"/>
              <a:gd name="T31" fmla="*/ 22 h 467"/>
              <a:gd name="T32" fmla="*/ 351 w 499"/>
              <a:gd name="T33" fmla="*/ 60 h 467"/>
              <a:gd name="T34" fmla="*/ 354 w 499"/>
              <a:gd name="T35" fmla="*/ 115 h 467"/>
              <a:gd name="T36" fmla="*/ 358 w 499"/>
              <a:gd name="T37" fmla="*/ 134 h 467"/>
              <a:gd name="T38" fmla="*/ 344 w 499"/>
              <a:gd name="T39" fmla="*/ 170 h 467"/>
              <a:gd name="T40" fmla="*/ 336 w 499"/>
              <a:gd name="T41" fmla="*/ 175 h 467"/>
              <a:gd name="T42" fmla="*/ 323 w 499"/>
              <a:gd name="T43" fmla="*/ 224 h 467"/>
              <a:gd name="T44" fmla="*/ 334 w 499"/>
              <a:gd name="T45" fmla="*/ 253 h 467"/>
              <a:gd name="T46" fmla="*/ 363 w 499"/>
              <a:gd name="T47" fmla="*/ 281 h 467"/>
              <a:gd name="T48" fmla="*/ 437 w 499"/>
              <a:gd name="T49" fmla="*/ 309 h 467"/>
              <a:gd name="T50" fmla="*/ 477 w 499"/>
              <a:gd name="T51" fmla="*/ 357 h 467"/>
              <a:gd name="T52" fmla="*/ 499 w 499"/>
              <a:gd name="T53" fmla="*/ 467 h 467"/>
              <a:gd name="T54" fmla="*/ 9 w 499"/>
              <a:gd name="T55"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9" h="467">
                <a:moveTo>
                  <a:pt x="9" y="467"/>
                </a:moveTo>
                <a:cubicBezTo>
                  <a:pt x="9" y="467"/>
                  <a:pt x="0" y="395"/>
                  <a:pt x="16" y="354"/>
                </a:cubicBezTo>
                <a:cubicBezTo>
                  <a:pt x="32" y="312"/>
                  <a:pt x="42" y="303"/>
                  <a:pt x="91" y="296"/>
                </a:cubicBezTo>
                <a:cubicBezTo>
                  <a:pt x="141" y="289"/>
                  <a:pt x="168" y="269"/>
                  <a:pt x="174" y="263"/>
                </a:cubicBezTo>
                <a:cubicBezTo>
                  <a:pt x="181" y="257"/>
                  <a:pt x="192" y="250"/>
                  <a:pt x="199" y="247"/>
                </a:cubicBezTo>
                <a:cubicBezTo>
                  <a:pt x="199" y="247"/>
                  <a:pt x="197" y="197"/>
                  <a:pt x="173" y="168"/>
                </a:cubicBezTo>
                <a:cubicBezTo>
                  <a:pt x="173" y="168"/>
                  <a:pt x="164" y="165"/>
                  <a:pt x="162" y="158"/>
                </a:cubicBezTo>
                <a:cubicBezTo>
                  <a:pt x="161" y="152"/>
                  <a:pt x="156" y="123"/>
                  <a:pt x="163" y="110"/>
                </a:cubicBezTo>
                <a:cubicBezTo>
                  <a:pt x="163" y="110"/>
                  <a:pt x="167" y="105"/>
                  <a:pt x="167" y="101"/>
                </a:cubicBezTo>
                <a:cubicBezTo>
                  <a:pt x="166" y="96"/>
                  <a:pt x="161" y="60"/>
                  <a:pt x="194" y="30"/>
                </a:cubicBezTo>
                <a:cubicBezTo>
                  <a:pt x="194" y="30"/>
                  <a:pt x="203" y="15"/>
                  <a:pt x="180" y="12"/>
                </a:cubicBezTo>
                <a:cubicBezTo>
                  <a:pt x="180" y="12"/>
                  <a:pt x="191" y="7"/>
                  <a:pt x="207" y="15"/>
                </a:cubicBezTo>
                <a:cubicBezTo>
                  <a:pt x="207" y="15"/>
                  <a:pt x="200" y="5"/>
                  <a:pt x="211" y="0"/>
                </a:cubicBezTo>
                <a:cubicBezTo>
                  <a:pt x="211" y="0"/>
                  <a:pt x="206" y="15"/>
                  <a:pt x="223" y="10"/>
                </a:cubicBezTo>
                <a:cubicBezTo>
                  <a:pt x="241" y="5"/>
                  <a:pt x="265" y="0"/>
                  <a:pt x="281" y="6"/>
                </a:cubicBezTo>
                <a:cubicBezTo>
                  <a:pt x="297" y="12"/>
                  <a:pt x="301" y="21"/>
                  <a:pt x="322" y="22"/>
                </a:cubicBezTo>
                <a:cubicBezTo>
                  <a:pt x="343" y="23"/>
                  <a:pt x="350" y="50"/>
                  <a:pt x="351" y="60"/>
                </a:cubicBezTo>
                <a:cubicBezTo>
                  <a:pt x="351" y="69"/>
                  <a:pt x="350" y="110"/>
                  <a:pt x="354" y="115"/>
                </a:cubicBezTo>
                <a:cubicBezTo>
                  <a:pt x="358" y="121"/>
                  <a:pt x="359" y="125"/>
                  <a:pt x="358" y="134"/>
                </a:cubicBezTo>
                <a:cubicBezTo>
                  <a:pt x="356" y="144"/>
                  <a:pt x="349" y="169"/>
                  <a:pt x="344" y="170"/>
                </a:cubicBezTo>
                <a:cubicBezTo>
                  <a:pt x="340" y="170"/>
                  <a:pt x="336" y="174"/>
                  <a:pt x="336" y="175"/>
                </a:cubicBezTo>
                <a:cubicBezTo>
                  <a:pt x="336" y="177"/>
                  <a:pt x="323" y="212"/>
                  <a:pt x="323" y="224"/>
                </a:cubicBezTo>
                <a:cubicBezTo>
                  <a:pt x="324" y="236"/>
                  <a:pt x="324" y="250"/>
                  <a:pt x="334" y="253"/>
                </a:cubicBezTo>
                <a:cubicBezTo>
                  <a:pt x="343" y="256"/>
                  <a:pt x="356" y="273"/>
                  <a:pt x="363" y="281"/>
                </a:cubicBezTo>
                <a:cubicBezTo>
                  <a:pt x="371" y="289"/>
                  <a:pt x="416" y="299"/>
                  <a:pt x="437" y="309"/>
                </a:cubicBezTo>
                <a:cubicBezTo>
                  <a:pt x="457" y="318"/>
                  <a:pt x="465" y="317"/>
                  <a:pt x="477" y="357"/>
                </a:cubicBezTo>
                <a:cubicBezTo>
                  <a:pt x="489" y="397"/>
                  <a:pt x="499" y="438"/>
                  <a:pt x="499" y="467"/>
                </a:cubicBezTo>
                <a:lnTo>
                  <a:pt x="9" y="4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ea"/>
            </a:endParaRPr>
          </a:p>
        </p:txBody>
      </p:sp>
      <p:sp>
        <p:nvSpPr>
          <p:cNvPr id="42" name="AutoShape 46"/>
          <p:cNvSpPr>
            <a:spLocks noChangeArrowheads="1"/>
          </p:cNvSpPr>
          <p:nvPr/>
        </p:nvSpPr>
        <p:spPr bwMode="auto">
          <a:xfrm rot="17656268">
            <a:off x="4656361" y="3396680"/>
            <a:ext cx="646377" cy="499554"/>
          </a:xfrm>
          <a:prstGeom prst="upArrow">
            <a:avLst>
              <a:gd name="adj1" fmla="val 52833"/>
              <a:gd name="adj2" fmla="val 45940"/>
            </a:avLst>
          </a:prstGeom>
          <a:gradFill rotWithShape="1">
            <a:gsLst>
              <a:gs pos="0">
                <a:schemeClr val="bg1">
                  <a:lumMod val="65000"/>
                </a:schemeClr>
              </a:gs>
              <a:gs pos="100000">
                <a:schemeClr val="bg1"/>
              </a:gs>
            </a:gsLst>
            <a:lin ang="5400000" scaled="1"/>
          </a:gradFill>
          <a:ln w="9525" algn="ctr">
            <a:noFill/>
            <a:miter lim="800000"/>
          </a:ln>
        </p:spPr>
        <p:txBody>
          <a:bodyPr wrap="none" anchor="ctr"/>
          <a:lstStyle/>
          <a:p>
            <a:pPr latinLnBrk="1">
              <a:defRPr/>
            </a:pPr>
            <a:endParaRPr kumimoji="1" lang="ko-KR" altLang="ko-KR" sz="2400">
              <a:latin typeface="+mn-ea"/>
            </a:endParaRPr>
          </a:p>
        </p:txBody>
      </p:sp>
      <p:sp>
        <p:nvSpPr>
          <p:cNvPr id="43" name="AutoShape 46"/>
          <p:cNvSpPr>
            <a:spLocks noChangeArrowheads="1"/>
          </p:cNvSpPr>
          <p:nvPr/>
        </p:nvSpPr>
        <p:spPr bwMode="auto">
          <a:xfrm rot="13476823">
            <a:off x="5174448" y="4774608"/>
            <a:ext cx="646377" cy="499554"/>
          </a:xfrm>
          <a:prstGeom prst="upArrow">
            <a:avLst>
              <a:gd name="adj1" fmla="val 52833"/>
              <a:gd name="adj2" fmla="val 45940"/>
            </a:avLst>
          </a:prstGeom>
          <a:gradFill rotWithShape="1">
            <a:gsLst>
              <a:gs pos="0">
                <a:schemeClr val="bg1">
                  <a:lumMod val="65000"/>
                </a:schemeClr>
              </a:gs>
              <a:gs pos="100000">
                <a:schemeClr val="bg1"/>
              </a:gs>
            </a:gsLst>
            <a:lin ang="5400000" scaled="1"/>
          </a:gradFill>
          <a:ln w="9525" algn="ctr">
            <a:noFill/>
            <a:miter lim="800000"/>
          </a:ln>
        </p:spPr>
        <p:txBody>
          <a:bodyPr wrap="none" anchor="ctr"/>
          <a:lstStyle/>
          <a:p>
            <a:pPr latinLnBrk="1">
              <a:defRPr/>
            </a:pPr>
            <a:endParaRPr kumimoji="1" lang="ko-KR" altLang="ko-KR" sz="2400">
              <a:latin typeface="+mn-ea"/>
            </a:endParaRPr>
          </a:p>
        </p:txBody>
      </p:sp>
      <p:sp>
        <p:nvSpPr>
          <p:cNvPr id="44" name="AutoShape 46"/>
          <p:cNvSpPr>
            <a:spLocks noChangeArrowheads="1"/>
          </p:cNvSpPr>
          <p:nvPr/>
        </p:nvSpPr>
        <p:spPr bwMode="auto">
          <a:xfrm>
            <a:off x="5840872" y="2675447"/>
            <a:ext cx="646377" cy="499554"/>
          </a:xfrm>
          <a:prstGeom prst="upArrow">
            <a:avLst>
              <a:gd name="adj1" fmla="val 52833"/>
              <a:gd name="adj2" fmla="val 45940"/>
            </a:avLst>
          </a:prstGeom>
          <a:gradFill rotWithShape="1">
            <a:gsLst>
              <a:gs pos="0">
                <a:schemeClr val="bg1">
                  <a:lumMod val="65000"/>
                </a:schemeClr>
              </a:gs>
              <a:gs pos="100000">
                <a:schemeClr val="bg1"/>
              </a:gs>
            </a:gsLst>
            <a:lin ang="5400000" scaled="1"/>
          </a:gradFill>
          <a:ln w="9525" algn="ctr">
            <a:noFill/>
            <a:miter lim="800000"/>
          </a:ln>
        </p:spPr>
        <p:txBody>
          <a:bodyPr wrap="none" anchor="ctr"/>
          <a:lstStyle/>
          <a:p>
            <a:pPr latinLnBrk="1">
              <a:defRPr/>
            </a:pPr>
            <a:endParaRPr kumimoji="1" lang="ko-KR" altLang="ko-KR" sz="2400">
              <a:latin typeface="+mn-ea"/>
            </a:endParaRPr>
          </a:p>
        </p:txBody>
      </p:sp>
      <p:sp>
        <p:nvSpPr>
          <p:cNvPr id="45" name="AutoShape 46"/>
          <p:cNvSpPr>
            <a:spLocks noChangeArrowheads="1"/>
          </p:cNvSpPr>
          <p:nvPr/>
        </p:nvSpPr>
        <p:spPr bwMode="auto">
          <a:xfrm rot="4080462">
            <a:off x="7108487" y="3461744"/>
            <a:ext cx="646377" cy="499554"/>
          </a:xfrm>
          <a:prstGeom prst="upArrow">
            <a:avLst>
              <a:gd name="adj1" fmla="val 52833"/>
              <a:gd name="adj2" fmla="val 45940"/>
            </a:avLst>
          </a:prstGeom>
          <a:gradFill rotWithShape="1">
            <a:gsLst>
              <a:gs pos="0">
                <a:schemeClr val="bg1">
                  <a:lumMod val="65000"/>
                </a:schemeClr>
              </a:gs>
              <a:gs pos="100000">
                <a:schemeClr val="bg1"/>
              </a:gs>
            </a:gsLst>
            <a:lin ang="5400000" scaled="1"/>
          </a:gradFill>
          <a:ln w="9525" algn="ctr">
            <a:noFill/>
            <a:miter lim="800000"/>
          </a:ln>
        </p:spPr>
        <p:txBody>
          <a:bodyPr wrap="none" anchor="ctr"/>
          <a:lstStyle/>
          <a:p>
            <a:pPr latinLnBrk="1">
              <a:defRPr/>
            </a:pPr>
            <a:endParaRPr kumimoji="1" lang="ko-KR" altLang="ko-KR" sz="2400">
              <a:latin typeface="+mn-ea"/>
            </a:endParaRPr>
          </a:p>
        </p:txBody>
      </p:sp>
      <p:sp>
        <p:nvSpPr>
          <p:cNvPr id="46" name="AutoShape 46"/>
          <p:cNvSpPr>
            <a:spLocks noChangeArrowheads="1"/>
          </p:cNvSpPr>
          <p:nvPr/>
        </p:nvSpPr>
        <p:spPr bwMode="auto">
          <a:xfrm rot="8679489">
            <a:off x="6603209" y="4755515"/>
            <a:ext cx="646377" cy="499554"/>
          </a:xfrm>
          <a:prstGeom prst="upArrow">
            <a:avLst>
              <a:gd name="adj1" fmla="val 52833"/>
              <a:gd name="adj2" fmla="val 45940"/>
            </a:avLst>
          </a:prstGeom>
          <a:gradFill rotWithShape="1">
            <a:gsLst>
              <a:gs pos="0">
                <a:schemeClr val="bg1">
                  <a:lumMod val="65000"/>
                </a:schemeClr>
              </a:gs>
              <a:gs pos="100000">
                <a:schemeClr val="bg1"/>
              </a:gs>
            </a:gsLst>
            <a:lin ang="5400000" scaled="1"/>
          </a:gradFill>
          <a:ln w="9525" algn="ctr">
            <a:noFill/>
            <a:miter lim="800000"/>
          </a:ln>
        </p:spPr>
        <p:txBody>
          <a:bodyPr wrap="none" anchor="ctr"/>
          <a:lstStyle/>
          <a:p>
            <a:pPr latinLnBrk="1">
              <a:defRPr/>
            </a:pPr>
            <a:endParaRPr kumimoji="1" lang="ko-KR" altLang="ko-KR" sz="2400">
              <a:latin typeface="+mn-ea"/>
            </a:endParaRPr>
          </a:p>
        </p:txBody>
      </p:sp>
      <p:sp>
        <p:nvSpPr>
          <p:cNvPr id="47" name="TextBox 12"/>
          <p:cNvSpPr txBox="1"/>
          <p:nvPr/>
        </p:nvSpPr>
        <p:spPr bwMode="auto">
          <a:xfrm>
            <a:off x="1443838" y="2040086"/>
            <a:ext cx="2524572" cy="369332"/>
          </a:xfrm>
          <a:prstGeom prst="rect">
            <a:avLst/>
          </a:prstGeom>
          <a:solidFill>
            <a:schemeClr val="accent1">
              <a:lumMod val="75000"/>
            </a:schemeClr>
          </a:solidFill>
          <a:ln>
            <a:solidFill>
              <a:schemeClr val="tx2"/>
            </a:solidFill>
          </a:ln>
        </p:spPr>
        <p:style>
          <a:lnRef idx="1">
            <a:schemeClr val="accent3"/>
          </a:lnRef>
          <a:fillRef idx="2">
            <a:schemeClr val="accent3"/>
          </a:fillRef>
          <a:effectRef idx="1">
            <a:schemeClr val="accent3"/>
          </a:effectRef>
          <a:fontRef idx="minor">
            <a:schemeClr val="dk1"/>
          </a:fontRef>
        </p:style>
        <p:txBody>
          <a:bodyPr wrap="none" lIns="0" rIns="0" rtlCol="0" anchor="ctr" anchorCtr="0"/>
          <a:lstStyle>
            <a:defPPr>
              <a:defRPr lang="zh-CN"/>
            </a:defPPr>
            <a:lvl1pPr algn="ctr">
              <a:defRPr b="1">
                <a:solidFill>
                  <a:schemeClr val="bg1"/>
                </a:solidFill>
                <a:latin typeface="微软雅黑" panose="020B0503020204020204" charset="-122"/>
                <a:ea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t>访问流量配置</a:t>
            </a:r>
            <a:endParaRPr lang="zh-CN" altLang="en-US" dirty="0"/>
          </a:p>
        </p:txBody>
      </p:sp>
      <p:sp>
        <p:nvSpPr>
          <p:cNvPr id="48" name="矩形 47"/>
          <p:cNvSpPr/>
          <p:nvPr/>
        </p:nvSpPr>
        <p:spPr>
          <a:xfrm>
            <a:off x="1443839" y="2374880"/>
            <a:ext cx="2524572" cy="1263383"/>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mn-ea"/>
            </a:endParaRPr>
          </a:p>
        </p:txBody>
      </p:sp>
      <p:sp>
        <p:nvSpPr>
          <p:cNvPr id="49" name="TextBox 12"/>
          <p:cNvSpPr txBox="1"/>
          <p:nvPr/>
        </p:nvSpPr>
        <p:spPr bwMode="auto">
          <a:xfrm>
            <a:off x="4915473" y="1033026"/>
            <a:ext cx="2574825" cy="369332"/>
          </a:xfrm>
          <a:prstGeom prst="rect">
            <a:avLst/>
          </a:prstGeom>
          <a:solidFill>
            <a:schemeClr val="accent1">
              <a:lumMod val="75000"/>
            </a:schemeClr>
          </a:solidFill>
          <a:ln>
            <a:solidFill>
              <a:schemeClr val="tx2"/>
            </a:solidFill>
          </a:ln>
        </p:spPr>
        <p:style>
          <a:lnRef idx="1">
            <a:schemeClr val="accent3"/>
          </a:lnRef>
          <a:fillRef idx="2">
            <a:schemeClr val="accent3"/>
          </a:fillRef>
          <a:effectRef idx="1">
            <a:schemeClr val="accent3"/>
          </a:effectRef>
          <a:fontRef idx="minor">
            <a:schemeClr val="dk1"/>
          </a:fontRef>
        </p:style>
        <p:txBody>
          <a:bodyPr wrap="none" lIns="0" rIns="0" rtlCol="0" anchor="ctr" anchorCtr="0"/>
          <a:lstStyle>
            <a:defPPr>
              <a:defRPr lang="zh-CN"/>
            </a:defPPr>
            <a:lvl1pPr algn="ctr">
              <a:defRPr b="1">
                <a:solidFill>
                  <a:schemeClr val="bg1"/>
                </a:solidFill>
                <a:latin typeface="微软雅黑" panose="020B0503020204020204" charset="-122"/>
                <a:ea typeface="微软雅黑" panose="020B0503020204020204" charset="-122"/>
              </a:defRPr>
            </a:lvl1pPr>
          </a:lstStyle>
          <a:p>
            <a:r>
              <a:rPr lang="en-US" altLang="zh-CN" dirty="0"/>
              <a:t>IP</a:t>
            </a:r>
            <a:r>
              <a:rPr lang="zh-CN" altLang="en-US" dirty="0"/>
              <a:t>白名单</a:t>
            </a:r>
            <a:endParaRPr lang="zh-CN" altLang="en-US" dirty="0"/>
          </a:p>
        </p:txBody>
      </p:sp>
      <p:sp>
        <p:nvSpPr>
          <p:cNvPr id="50" name="矩形 49"/>
          <p:cNvSpPr/>
          <p:nvPr/>
        </p:nvSpPr>
        <p:spPr>
          <a:xfrm>
            <a:off x="4915473" y="1387772"/>
            <a:ext cx="2574825" cy="1116983"/>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mn-ea"/>
            </a:endParaRPr>
          </a:p>
        </p:txBody>
      </p:sp>
      <p:sp>
        <p:nvSpPr>
          <p:cNvPr id="51" name="TextBox 12"/>
          <p:cNvSpPr txBox="1"/>
          <p:nvPr/>
        </p:nvSpPr>
        <p:spPr bwMode="auto">
          <a:xfrm>
            <a:off x="8137653" y="2040086"/>
            <a:ext cx="2409825" cy="369332"/>
          </a:xfrm>
          <a:prstGeom prst="rect">
            <a:avLst/>
          </a:prstGeom>
          <a:solidFill>
            <a:schemeClr val="accent1">
              <a:lumMod val="75000"/>
            </a:schemeClr>
          </a:solidFill>
          <a:ln>
            <a:solidFill>
              <a:schemeClr val="tx2"/>
            </a:solidFill>
          </a:ln>
        </p:spPr>
        <p:style>
          <a:lnRef idx="1">
            <a:schemeClr val="accent3"/>
          </a:lnRef>
          <a:fillRef idx="2">
            <a:schemeClr val="accent3"/>
          </a:fillRef>
          <a:effectRef idx="1">
            <a:schemeClr val="accent3"/>
          </a:effectRef>
          <a:fontRef idx="minor">
            <a:schemeClr val="dk1"/>
          </a:fontRef>
        </p:style>
        <p:txBody>
          <a:bodyPr wrap="none" lIns="0" rIns="0" rtlCol="0" anchor="ctr" anchorCtr="0"/>
          <a:lstStyle>
            <a:defPPr>
              <a:defRPr lang="zh-CN"/>
            </a:defPPr>
            <a:lvl1pPr algn="ctr">
              <a:defRPr b="1">
                <a:solidFill>
                  <a:schemeClr val="bg1"/>
                </a:solidFill>
                <a:latin typeface="微软雅黑" panose="020B0503020204020204" charset="-122"/>
                <a:ea typeface="微软雅黑" panose="020B0503020204020204" charset="-122"/>
              </a:defRPr>
            </a:lvl1pPr>
          </a:lstStyle>
          <a:p>
            <a:r>
              <a:rPr lang="en-US" altLang="zh-CN" dirty="0"/>
              <a:t>IP</a:t>
            </a:r>
            <a:r>
              <a:rPr lang="zh-CN" altLang="en-US" dirty="0"/>
              <a:t>黑名单</a:t>
            </a:r>
            <a:endParaRPr lang="zh-CN" altLang="en-US" dirty="0"/>
          </a:p>
        </p:txBody>
      </p:sp>
      <p:sp>
        <p:nvSpPr>
          <p:cNvPr id="52" name="矩形 51"/>
          <p:cNvSpPr/>
          <p:nvPr/>
        </p:nvSpPr>
        <p:spPr>
          <a:xfrm>
            <a:off x="8137653" y="2374880"/>
            <a:ext cx="2409825" cy="1263383"/>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mn-ea"/>
            </a:endParaRPr>
          </a:p>
        </p:txBody>
      </p:sp>
      <p:sp>
        <p:nvSpPr>
          <p:cNvPr id="53" name="TextBox 12"/>
          <p:cNvSpPr txBox="1"/>
          <p:nvPr/>
        </p:nvSpPr>
        <p:spPr bwMode="auto">
          <a:xfrm>
            <a:off x="1916392" y="4652506"/>
            <a:ext cx="2599742" cy="369332"/>
          </a:xfrm>
          <a:prstGeom prst="rect">
            <a:avLst/>
          </a:prstGeom>
          <a:solidFill>
            <a:schemeClr val="accent1">
              <a:lumMod val="75000"/>
            </a:schemeClr>
          </a:solidFill>
          <a:ln>
            <a:solidFill>
              <a:schemeClr val="tx2"/>
            </a:solidFill>
          </a:ln>
        </p:spPr>
        <p:style>
          <a:lnRef idx="1">
            <a:schemeClr val="accent3"/>
          </a:lnRef>
          <a:fillRef idx="2">
            <a:schemeClr val="accent3"/>
          </a:fillRef>
          <a:effectRef idx="1">
            <a:schemeClr val="accent3"/>
          </a:effectRef>
          <a:fontRef idx="minor">
            <a:schemeClr val="dk1"/>
          </a:fontRef>
        </p:style>
        <p:txBody>
          <a:bodyPr wrap="none" lIns="0" rIns="0" rtlCol="0" anchor="ctr" anchorCtr="0"/>
          <a:lstStyle>
            <a:defPPr>
              <a:defRPr lang="zh-CN"/>
            </a:defPPr>
            <a:lvl1pPr algn="ctr">
              <a:defRPr b="1">
                <a:solidFill>
                  <a:schemeClr val="bg1"/>
                </a:solidFill>
                <a:latin typeface="微软雅黑" panose="020B0503020204020204" charset="-122"/>
                <a:ea typeface="微软雅黑" panose="020B0503020204020204" charset="-122"/>
              </a:defRPr>
            </a:lvl1pPr>
          </a:lstStyle>
          <a:p>
            <a:r>
              <a:rPr lang="zh-CN" altLang="en-US" dirty="0"/>
              <a:t>访问频度配置</a:t>
            </a:r>
            <a:endParaRPr lang="zh-CN" altLang="en-US" dirty="0"/>
          </a:p>
        </p:txBody>
      </p:sp>
      <p:sp>
        <p:nvSpPr>
          <p:cNvPr id="54" name="矩形 53"/>
          <p:cNvSpPr/>
          <p:nvPr/>
        </p:nvSpPr>
        <p:spPr>
          <a:xfrm>
            <a:off x="1916392" y="4987300"/>
            <a:ext cx="2599742" cy="1263383"/>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mn-ea"/>
            </a:endParaRPr>
          </a:p>
        </p:txBody>
      </p:sp>
      <p:sp>
        <p:nvSpPr>
          <p:cNvPr id="55" name="TextBox 12"/>
          <p:cNvSpPr txBox="1"/>
          <p:nvPr/>
        </p:nvSpPr>
        <p:spPr bwMode="auto">
          <a:xfrm>
            <a:off x="7784306" y="4659530"/>
            <a:ext cx="2648585" cy="369332"/>
          </a:xfrm>
          <a:prstGeom prst="rect">
            <a:avLst/>
          </a:prstGeom>
          <a:solidFill>
            <a:schemeClr val="accent1">
              <a:lumMod val="75000"/>
            </a:schemeClr>
          </a:solidFill>
          <a:ln>
            <a:solidFill>
              <a:schemeClr val="tx2"/>
            </a:solidFill>
          </a:ln>
        </p:spPr>
        <p:style>
          <a:lnRef idx="1">
            <a:schemeClr val="accent3"/>
          </a:lnRef>
          <a:fillRef idx="2">
            <a:schemeClr val="accent3"/>
          </a:fillRef>
          <a:effectRef idx="1">
            <a:schemeClr val="accent3"/>
          </a:effectRef>
          <a:fontRef idx="minor">
            <a:schemeClr val="dk1"/>
          </a:fontRef>
        </p:style>
        <p:txBody>
          <a:bodyPr wrap="none" lIns="0" rIns="0" rtlCol="0" anchor="ctr" anchorCtr="0"/>
          <a:lstStyle>
            <a:defPPr>
              <a:defRPr lang="zh-CN"/>
            </a:defPPr>
            <a:lvl1pPr algn="ctr">
              <a:defRPr b="1">
                <a:solidFill>
                  <a:schemeClr val="bg1"/>
                </a:solidFill>
                <a:latin typeface="微软雅黑" panose="020B0503020204020204" charset="-122"/>
                <a:ea typeface="微软雅黑" panose="020B0503020204020204" charset="-122"/>
              </a:defRPr>
            </a:lvl1pPr>
          </a:lstStyle>
          <a:p>
            <a:r>
              <a:rPr lang="zh-CN" altLang="en-US" dirty="0"/>
              <a:t>访问超时配置</a:t>
            </a:r>
            <a:endParaRPr lang="zh-CN" altLang="en-US" dirty="0"/>
          </a:p>
        </p:txBody>
      </p:sp>
      <p:sp>
        <p:nvSpPr>
          <p:cNvPr id="56" name="矩形 55"/>
          <p:cNvSpPr/>
          <p:nvPr/>
        </p:nvSpPr>
        <p:spPr>
          <a:xfrm>
            <a:off x="7784305" y="4994324"/>
            <a:ext cx="2648585" cy="1263383"/>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mn-ea"/>
            </a:endParaRPr>
          </a:p>
        </p:txBody>
      </p:sp>
      <p:sp>
        <p:nvSpPr>
          <p:cNvPr id="57" name="圆柱形 56"/>
          <p:cNvSpPr/>
          <p:nvPr/>
        </p:nvSpPr>
        <p:spPr>
          <a:xfrm>
            <a:off x="8581393" y="5722379"/>
            <a:ext cx="253977" cy="157431"/>
          </a:xfrm>
          <a:prstGeom prst="can">
            <a:avLst/>
          </a:prstGeom>
          <a:solidFill>
            <a:srgbClr val="06215C"/>
          </a:solidFill>
          <a:ln w="3175">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0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58" name="罐形 71"/>
          <p:cNvSpPr/>
          <p:nvPr/>
        </p:nvSpPr>
        <p:spPr>
          <a:xfrm>
            <a:off x="2354526" y="2675163"/>
            <a:ext cx="801664" cy="480715"/>
          </a:xfrm>
          <a:prstGeom prst="can">
            <a:avLst/>
          </a:prstGeom>
          <a:noFill/>
          <a:ln w="19050" cap="flat" cmpd="sng" algn="ctr">
            <a:solidFill>
              <a:schemeClr val="bg1"/>
            </a:solidFill>
            <a:prstDash val="solid"/>
            <a:miter lim="800000"/>
          </a:ln>
          <a:effectLst/>
        </p:spPr>
        <p:txBody>
          <a:bodyPr rtlCol="0" anchor="ctr"/>
          <a:lstStyle/>
          <a:p>
            <a:pPr algn="ctr" defTabSz="685800">
              <a:defRPr/>
            </a:pPr>
            <a:endParaRPr lang="zh-CN" altLang="en-US" sz="1050" kern="0" dirty="0">
              <a:solidFill>
                <a:prstClr val="white"/>
              </a:solidFill>
              <a:latin typeface="+mn-ea"/>
              <a:cs typeface="微软雅黑" panose="020B0503020204020204" charset="-122"/>
            </a:endParaRPr>
          </a:p>
        </p:txBody>
      </p:sp>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8499" y="2736194"/>
            <a:ext cx="695519" cy="695519"/>
          </a:xfrm>
          <a:prstGeom prst="rect">
            <a:avLst/>
          </a:prstGeom>
          <a:solidFill>
            <a:schemeClr val="accent6">
              <a:lumMod val="60000"/>
              <a:lumOff val="40000"/>
            </a:schemeClr>
          </a:solidFill>
        </p:spPr>
      </p:pic>
      <p:pic>
        <p:nvPicPr>
          <p:cNvPr id="60" name="图片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5060" y="2644229"/>
            <a:ext cx="833852" cy="833852"/>
          </a:xfrm>
          <a:prstGeom prst="rect">
            <a:avLst/>
          </a:prstGeom>
          <a:solidFill>
            <a:schemeClr val="accent6">
              <a:lumMod val="60000"/>
              <a:lumOff val="40000"/>
            </a:schemeClr>
          </a:solidFill>
        </p:spPr>
      </p:pic>
      <p:pic>
        <p:nvPicPr>
          <p:cNvPr id="61" name="table"/>
          <p:cNvPicPr>
            <a:picLocks noChangeAspect="1"/>
          </p:cNvPicPr>
          <p:nvPr/>
        </p:nvPicPr>
        <p:blipFill>
          <a:blip r:embed="rId1" cstate="print"/>
          <a:stretch>
            <a:fillRect/>
          </a:stretch>
        </p:blipFill>
        <p:spPr>
          <a:xfrm>
            <a:off x="5223124" y="1759962"/>
            <a:ext cx="392557" cy="430695"/>
          </a:xfrm>
          <a:prstGeom prst="rect">
            <a:avLst/>
          </a:prstGeom>
        </p:spPr>
      </p:pic>
      <p:pic>
        <p:nvPicPr>
          <p:cNvPr id="62" name="table"/>
          <p:cNvPicPr>
            <a:picLocks noChangeAspect="1"/>
          </p:cNvPicPr>
          <p:nvPr/>
        </p:nvPicPr>
        <p:blipFill>
          <a:blip r:embed="rId1" cstate="print"/>
          <a:stretch>
            <a:fillRect/>
          </a:stretch>
        </p:blipFill>
        <p:spPr>
          <a:xfrm>
            <a:off x="5429361" y="1762854"/>
            <a:ext cx="392557" cy="430695"/>
          </a:xfrm>
          <a:prstGeom prst="rect">
            <a:avLst/>
          </a:prstGeom>
        </p:spPr>
      </p:pic>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249" y="1659887"/>
            <a:ext cx="693802" cy="659112"/>
          </a:xfrm>
          <a:prstGeom prst="rect">
            <a:avLst/>
          </a:prstGeom>
          <a:solidFill>
            <a:schemeClr val="accent6">
              <a:lumMod val="60000"/>
              <a:lumOff val="40000"/>
            </a:schemeClr>
          </a:solidFill>
        </p:spPr>
      </p:pic>
      <p:pic>
        <p:nvPicPr>
          <p:cNvPr id="64" name="table"/>
          <p:cNvPicPr>
            <a:picLocks noChangeAspect="1"/>
          </p:cNvPicPr>
          <p:nvPr/>
        </p:nvPicPr>
        <p:blipFill>
          <a:blip r:embed="rId1" cstate="print"/>
          <a:stretch>
            <a:fillRect/>
          </a:stretch>
        </p:blipFill>
        <p:spPr>
          <a:xfrm>
            <a:off x="5581761" y="1817979"/>
            <a:ext cx="392557" cy="430695"/>
          </a:xfrm>
          <a:prstGeom prst="rect">
            <a:avLst/>
          </a:prstGeom>
        </p:spPr>
      </p:pic>
      <p:pic>
        <p:nvPicPr>
          <p:cNvPr id="65" name="table"/>
          <p:cNvPicPr>
            <a:picLocks noChangeAspect="1"/>
          </p:cNvPicPr>
          <p:nvPr/>
        </p:nvPicPr>
        <p:blipFill>
          <a:blip r:embed="rId1" cstate="print"/>
          <a:stretch>
            <a:fillRect/>
          </a:stretch>
        </p:blipFill>
        <p:spPr>
          <a:xfrm>
            <a:off x="5646854" y="1695234"/>
            <a:ext cx="392557" cy="430695"/>
          </a:xfrm>
          <a:prstGeom prst="rect">
            <a:avLst/>
          </a:prstGeom>
        </p:spPr>
      </p:pic>
      <p:pic>
        <p:nvPicPr>
          <p:cNvPr id="66" name="table"/>
          <p:cNvPicPr>
            <a:picLocks noChangeAspect="1"/>
          </p:cNvPicPr>
          <p:nvPr/>
        </p:nvPicPr>
        <p:blipFill>
          <a:blip r:embed="rId1" cstate="print"/>
          <a:stretch>
            <a:fillRect/>
          </a:stretch>
        </p:blipFill>
        <p:spPr>
          <a:xfrm>
            <a:off x="5753038" y="1813710"/>
            <a:ext cx="392557" cy="430695"/>
          </a:xfrm>
          <a:prstGeom prst="rect">
            <a:avLst/>
          </a:prstGeom>
        </p:spPr>
      </p:pic>
      <p:pic>
        <p:nvPicPr>
          <p:cNvPr id="67" name="table"/>
          <p:cNvPicPr>
            <a:picLocks noChangeAspect="1"/>
          </p:cNvPicPr>
          <p:nvPr/>
        </p:nvPicPr>
        <p:blipFill>
          <a:blip r:embed="rId1" cstate="print"/>
          <a:stretch>
            <a:fillRect/>
          </a:stretch>
        </p:blipFill>
        <p:spPr>
          <a:xfrm>
            <a:off x="5957335" y="1891702"/>
            <a:ext cx="392557" cy="430695"/>
          </a:xfrm>
          <a:prstGeom prst="rect">
            <a:avLst/>
          </a:prstGeom>
        </p:spPr>
      </p:pic>
      <p:pic>
        <p:nvPicPr>
          <p:cNvPr id="68" name="图片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7333" y="2732092"/>
            <a:ext cx="612439" cy="612439"/>
          </a:xfrm>
          <a:prstGeom prst="rect">
            <a:avLst/>
          </a:prstGeom>
          <a:solidFill>
            <a:schemeClr val="accent6">
              <a:lumMod val="60000"/>
              <a:lumOff val="40000"/>
            </a:schemeClr>
          </a:solidFill>
        </p:spPr>
      </p:pic>
      <p:pic>
        <p:nvPicPr>
          <p:cNvPr id="69" name="table"/>
          <p:cNvPicPr>
            <a:picLocks noChangeAspect="1"/>
          </p:cNvPicPr>
          <p:nvPr/>
        </p:nvPicPr>
        <p:blipFill>
          <a:blip r:embed="rId1" cstate="print"/>
          <a:stretch>
            <a:fillRect/>
          </a:stretch>
        </p:blipFill>
        <p:spPr>
          <a:xfrm>
            <a:off x="8348025" y="2769217"/>
            <a:ext cx="392557" cy="430695"/>
          </a:xfrm>
          <a:prstGeom prst="rect">
            <a:avLst/>
          </a:prstGeom>
        </p:spPr>
      </p:pic>
      <p:pic>
        <p:nvPicPr>
          <p:cNvPr id="70" name="table"/>
          <p:cNvPicPr>
            <a:picLocks noChangeAspect="1"/>
          </p:cNvPicPr>
          <p:nvPr/>
        </p:nvPicPr>
        <p:blipFill>
          <a:blip r:embed="rId1" cstate="print"/>
          <a:stretch>
            <a:fillRect/>
          </a:stretch>
        </p:blipFill>
        <p:spPr>
          <a:xfrm>
            <a:off x="8554262" y="2772109"/>
            <a:ext cx="392557" cy="430695"/>
          </a:xfrm>
          <a:prstGeom prst="rect">
            <a:avLst/>
          </a:prstGeom>
        </p:spPr>
      </p:pic>
      <p:pic>
        <p:nvPicPr>
          <p:cNvPr id="71" name="table"/>
          <p:cNvPicPr>
            <a:picLocks noChangeAspect="1"/>
          </p:cNvPicPr>
          <p:nvPr/>
        </p:nvPicPr>
        <p:blipFill>
          <a:blip r:embed="rId1" cstate="print"/>
          <a:stretch>
            <a:fillRect/>
          </a:stretch>
        </p:blipFill>
        <p:spPr>
          <a:xfrm>
            <a:off x="8706662" y="2827234"/>
            <a:ext cx="392557" cy="430695"/>
          </a:xfrm>
          <a:prstGeom prst="rect">
            <a:avLst/>
          </a:prstGeom>
        </p:spPr>
      </p:pic>
      <p:pic>
        <p:nvPicPr>
          <p:cNvPr id="72" name="table"/>
          <p:cNvPicPr>
            <a:picLocks noChangeAspect="1"/>
          </p:cNvPicPr>
          <p:nvPr/>
        </p:nvPicPr>
        <p:blipFill>
          <a:blip r:embed="rId1" cstate="print"/>
          <a:stretch>
            <a:fillRect/>
          </a:stretch>
        </p:blipFill>
        <p:spPr>
          <a:xfrm>
            <a:off x="8771755" y="2704489"/>
            <a:ext cx="392557" cy="430695"/>
          </a:xfrm>
          <a:prstGeom prst="rect">
            <a:avLst/>
          </a:prstGeom>
        </p:spPr>
      </p:pic>
      <p:pic>
        <p:nvPicPr>
          <p:cNvPr id="73" name="table"/>
          <p:cNvPicPr>
            <a:picLocks noChangeAspect="1"/>
          </p:cNvPicPr>
          <p:nvPr/>
        </p:nvPicPr>
        <p:blipFill>
          <a:blip r:embed="rId1" cstate="print"/>
          <a:stretch>
            <a:fillRect/>
          </a:stretch>
        </p:blipFill>
        <p:spPr>
          <a:xfrm>
            <a:off x="8877939" y="2822965"/>
            <a:ext cx="392557" cy="430695"/>
          </a:xfrm>
          <a:prstGeom prst="rect">
            <a:avLst/>
          </a:prstGeom>
        </p:spPr>
      </p:pic>
      <p:pic>
        <p:nvPicPr>
          <p:cNvPr id="74" name="table"/>
          <p:cNvPicPr>
            <a:picLocks noChangeAspect="1"/>
          </p:cNvPicPr>
          <p:nvPr/>
        </p:nvPicPr>
        <p:blipFill>
          <a:blip r:embed="rId1" cstate="print"/>
          <a:stretch>
            <a:fillRect/>
          </a:stretch>
        </p:blipFill>
        <p:spPr>
          <a:xfrm>
            <a:off x="9082236" y="2900957"/>
            <a:ext cx="392557" cy="430695"/>
          </a:xfrm>
          <a:prstGeom prst="rect">
            <a:avLst/>
          </a:prstGeom>
        </p:spPr>
      </p:pic>
      <p:pic>
        <p:nvPicPr>
          <p:cNvPr id="75" name="图片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70496" y="5263511"/>
            <a:ext cx="813445" cy="813445"/>
          </a:xfrm>
          <a:prstGeom prst="rect">
            <a:avLst/>
          </a:prstGeom>
          <a:solidFill>
            <a:schemeClr val="accent6">
              <a:lumMod val="60000"/>
              <a:lumOff val="40000"/>
            </a:schemeClr>
          </a:solidFill>
        </p:spPr>
      </p:pic>
      <p:pic>
        <p:nvPicPr>
          <p:cNvPr id="76" name="图片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9235" y="5365073"/>
            <a:ext cx="812670" cy="625756"/>
          </a:xfrm>
          <a:prstGeom prst="rect">
            <a:avLst/>
          </a:prstGeom>
          <a:solidFill>
            <a:schemeClr val="accent6">
              <a:lumMod val="60000"/>
              <a:lumOff val="40000"/>
            </a:schemeClr>
          </a:solidFill>
        </p:spPr>
      </p:pic>
      <p:pic>
        <p:nvPicPr>
          <p:cNvPr id="77" name="table"/>
          <p:cNvPicPr>
            <a:picLocks noChangeAspect="1"/>
          </p:cNvPicPr>
          <p:nvPr/>
        </p:nvPicPr>
        <p:blipFill>
          <a:blip r:embed="rId1" cstate="print"/>
          <a:stretch>
            <a:fillRect/>
          </a:stretch>
        </p:blipFill>
        <p:spPr>
          <a:xfrm>
            <a:off x="8402388" y="5574035"/>
            <a:ext cx="392557" cy="430695"/>
          </a:xfrm>
          <a:prstGeom prst="rect">
            <a:avLst/>
          </a:prstGeom>
        </p:spPr>
      </p:pic>
      <p:pic>
        <p:nvPicPr>
          <p:cNvPr id="78" name="table"/>
          <p:cNvPicPr>
            <a:picLocks noChangeAspect="1"/>
          </p:cNvPicPr>
          <p:nvPr/>
        </p:nvPicPr>
        <p:blipFill>
          <a:blip r:embed="rId1" cstate="print"/>
          <a:stretch>
            <a:fillRect/>
          </a:stretch>
        </p:blipFill>
        <p:spPr>
          <a:xfrm>
            <a:off x="8608625" y="5499107"/>
            <a:ext cx="392557" cy="430695"/>
          </a:xfrm>
          <a:prstGeom prst="rect">
            <a:avLst/>
          </a:prstGeom>
        </p:spPr>
      </p:pic>
      <p:pic>
        <p:nvPicPr>
          <p:cNvPr id="79" name="table"/>
          <p:cNvPicPr>
            <a:picLocks noChangeAspect="1"/>
          </p:cNvPicPr>
          <p:nvPr/>
        </p:nvPicPr>
        <p:blipFill>
          <a:blip r:embed="rId1" cstate="print"/>
          <a:stretch>
            <a:fillRect/>
          </a:stretch>
        </p:blipFill>
        <p:spPr>
          <a:xfrm>
            <a:off x="2272456" y="5366185"/>
            <a:ext cx="392557" cy="430695"/>
          </a:xfrm>
          <a:prstGeom prst="rect">
            <a:avLst/>
          </a:prstGeom>
        </p:spPr>
      </p:pic>
      <p:pic>
        <p:nvPicPr>
          <p:cNvPr id="80" name="table"/>
          <p:cNvPicPr>
            <a:picLocks noChangeAspect="1"/>
          </p:cNvPicPr>
          <p:nvPr/>
        </p:nvPicPr>
        <p:blipFill>
          <a:blip r:embed="rId1" cstate="print"/>
          <a:stretch>
            <a:fillRect/>
          </a:stretch>
        </p:blipFill>
        <p:spPr>
          <a:xfrm>
            <a:off x="2424856" y="5518585"/>
            <a:ext cx="392557" cy="430695"/>
          </a:xfrm>
          <a:prstGeom prst="rect">
            <a:avLst/>
          </a:prstGeom>
        </p:spPr>
      </p:pic>
      <p:pic>
        <p:nvPicPr>
          <p:cNvPr id="81" name="table"/>
          <p:cNvPicPr>
            <a:picLocks noChangeAspect="1"/>
          </p:cNvPicPr>
          <p:nvPr/>
        </p:nvPicPr>
        <p:blipFill>
          <a:blip r:embed="rId1" cstate="print"/>
          <a:stretch>
            <a:fillRect/>
          </a:stretch>
        </p:blipFill>
        <p:spPr>
          <a:xfrm>
            <a:off x="2631093" y="5443657"/>
            <a:ext cx="392557" cy="430695"/>
          </a:xfrm>
          <a:prstGeom prst="rect">
            <a:avLst/>
          </a:prstGeom>
        </p:spPr>
      </p:pic>
      <p:sp>
        <p:nvSpPr>
          <p:cNvPr id="82" name="圆柱形 26"/>
          <p:cNvSpPr/>
          <p:nvPr/>
        </p:nvSpPr>
        <p:spPr>
          <a:xfrm>
            <a:off x="2817687" y="5720113"/>
            <a:ext cx="253977" cy="157431"/>
          </a:xfrm>
          <a:prstGeom prst="can">
            <a:avLst/>
          </a:prstGeom>
          <a:solidFill>
            <a:srgbClr val="06215C"/>
          </a:solidFill>
          <a:ln w="3175">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0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83" name="椭圆 82"/>
          <p:cNvSpPr/>
          <p:nvPr/>
        </p:nvSpPr>
        <p:spPr>
          <a:xfrm>
            <a:off x="6377917" y="3759636"/>
            <a:ext cx="375806" cy="33855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管</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74792" y="1745571"/>
            <a:ext cx="11164538" cy="3919607"/>
          </a:xfrm>
          <a:prstGeom prst="rect">
            <a:avLst/>
          </a:prstGeom>
        </p:spPr>
      </p:pic>
      <p:sp>
        <p:nvSpPr>
          <p:cNvPr id="2" name="标题 1"/>
          <p:cNvSpPr>
            <a:spLocks noGrp="1"/>
          </p:cNvSpPr>
          <p:nvPr>
            <p:ph type="title"/>
          </p:nvPr>
        </p:nvSpPr>
        <p:spPr>
          <a:xfrm>
            <a:off x="838200" y="120073"/>
            <a:ext cx="10701130" cy="637505"/>
          </a:xfrm>
        </p:spPr>
        <p:txBody>
          <a:bodyPr>
            <a:normAutofit fontScale="90000"/>
          </a:bodyPr>
          <a:lstStyle/>
          <a:p>
            <a:r>
              <a:rPr lang="zh-CN" altLang="en-US" dirty="0"/>
              <a:t>开发中心：低代码实现服务注册、报文转换及消息路由</a:t>
            </a:r>
            <a:endParaRPr lang="zh-CN" altLang="en-US" dirty="0"/>
          </a:p>
        </p:txBody>
      </p:sp>
      <p:sp>
        <p:nvSpPr>
          <p:cNvPr id="7" name="矩形 6"/>
          <p:cNvSpPr/>
          <p:nvPr/>
        </p:nvSpPr>
        <p:spPr>
          <a:xfrm>
            <a:off x="962431" y="732665"/>
            <a:ext cx="9947067" cy="1012906"/>
          </a:xfrm>
          <a:prstGeom prst="rect">
            <a:avLst/>
          </a:prstGeom>
        </p:spPr>
        <p:txBody>
          <a:bodyPr wrap="square">
            <a:spAutoFit/>
          </a:bodyPr>
          <a:lstStyle/>
          <a:p>
            <a:pPr>
              <a:lnSpc>
                <a:spcPct val="150000"/>
              </a:lnSpc>
              <a:buFont typeface="Arial" panose="020B0604020202020204" pitchFamily="34" charset="0"/>
              <a:buChar char="•"/>
            </a:pPr>
            <a:r>
              <a:rPr lang="zh-CN" altLang="en-US" sz="2000" dirty="0">
                <a:solidFill>
                  <a:srgbClr val="FFFFFF"/>
                </a:solidFill>
                <a:latin typeface="微软雅黑" panose="020B0503020204020204" charset="-122"/>
                <a:ea typeface="微软雅黑" panose="020B0503020204020204" charset="-122"/>
                <a:cs typeface="微软雅黑" panose="020B0503020204020204" charset="-122"/>
              </a:rPr>
              <a:t> </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通过配置化方式、低代码实现服务注册、协议转换、消息路由，减少</a:t>
            </a:r>
            <a:r>
              <a:rPr lang="en-US" altLang="zh-CN" sz="2400" b="1" dirty="0">
                <a:solidFill>
                  <a:srgbClr val="FFDA00"/>
                </a:solidFill>
                <a:latin typeface="微软雅黑" panose="020B0503020204020204" charset="-122"/>
                <a:ea typeface="微软雅黑" panose="020B0503020204020204" charset="-122"/>
                <a:cs typeface="微软雅黑" panose="020B0503020204020204" charset="-122"/>
              </a:rPr>
              <a:t>80%</a:t>
            </a:r>
            <a:r>
              <a:rPr lang="zh-CN" altLang="en-US" sz="2400" b="1" dirty="0">
                <a:solidFill>
                  <a:srgbClr val="FFDA00"/>
                </a:solidFill>
                <a:latin typeface="微软雅黑" panose="020B0503020204020204" charset="-122"/>
                <a:ea typeface="微软雅黑" panose="020B0503020204020204" charset="-122"/>
                <a:cs typeface="微软雅黑" panose="020B0503020204020204" charset="-122"/>
              </a:rPr>
              <a:t>以上</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服务开发工作</a:t>
            </a:r>
            <a:endParaRPr lang="en-US" altLang="zh-CN" dirty="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Arial" panose="020B0604020202020204" pitchFamily="34" charset="0"/>
              <a:buChar char="•"/>
            </a:pPr>
            <a:r>
              <a:rPr lang="zh-CN" altLang="en-US" dirty="0">
                <a:solidFill>
                  <a:srgbClr val="FFFFFF"/>
                </a:solidFill>
                <a:latin typeface="微软雅黑" panose="020B0503020204020204" charset="-122"/>
                <a:ea typeface="微软雅黑" panose="020B0503020204020204" charset="-122"/>
                <a:cs typeface="微软雅黑" panose="020B0503020204020204" charset="-122"/>
              </a:rPr>
              <a:t> 支持标准</a:t>
            </a:r>
            <a:r>
              <a:rPr lang="en-US" altLang="zh-CN" dirty="0">
                <a:solidFill>
                  <a:srgbClr val="FFFFFF"/>
                </a:solidFill>
                <a:latin typeface="微软雅黑" panose="020B0503020204020204" charset="-122"/>
                <a:ea typeface="微软雅黑" panose="020B0503020204020204" charset="-122"/>
                <a:cs typeface="微软雅黑" panose="020B0503020204020204" charset="-122"/>
              </a:rPr>
              <a:t>WebService</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dirty="0">
                <a:solidFill>
                  <a:srgbClr val="FFFFFF"/>
                </a:solidFill>
                <a:latin typeface="微软雅黑" panose="020B0503020204020204" charset="-122"/>
                <a:ea typeface="微软雅黑" panose="020B0503020204020204" charset="-122"/>
                <a:cs typeface="微软雅黑" panose="020B0503020204020204" charset="-122"/>
              </a:rPr>
              <a:t>Http</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dirty="0">
                <a:solidFill>
                  <a:srgbClr val="FFFFFF"/>
                </a:solidFill>
                <a:latin typeface="微软雅黑" panose="020B0503020204020204" charset="-122"/>
                <a:ea typeface="微软雅黑" panose="020B0503020204020204" charset="-122"/>
                <a:cs typeface="微软雅黑" panose="020B0503020204020204" charset="-122"/>
              </a:rPr>
              <a:t>JMS</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dirty="0">
                <a:solidFill>
                  <a:srgbClr val="FFFFFF"/>
                </a:solidFill>
                <a:latin typeface="微软雅黑" panose="020B0503020204020204" charset="-122"/>
                <a:ea typeface="微软雅黑" panose="020B0503020204020204" charset="-122"/>
                <a:cs typeface="微软雅黑" panose="020B0503020204020204" charset="-122"/>
              </a:rPr>
              <a:t>FTP</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dirty="0">
                <a:solidFill>
                  <a:srgbClr val="FFFFFF"/>
                </a:solidFill>
                <a:latin typeface="微软雅黑" panose="020B0503020204020204" charset="-122"/>
                <a:ea typeface="微软雅黑" panose="020B0503020204020204" charset="-122"/>
                <a:cs typeface="微软雅黑" panose="020B0503020204020204" charset="-122"/>
              </a:rPr>
              <a:t>DB</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等协议间互相转换</a:t>
            </a:r>
            <a:endParaRPr lang="zh-CN" altLang="en-US" dirty="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nvPicPr>
        <p:blipFill>
          <a:blip r:embed="rId2"/>
          <a:stretch>
            <a:fillRect/>
          </a:stretch>
        </p:blipFill>
        <p:spPr>
          <a:xfrm>
            <a:off x="7206458" y="2040083"/>
            <a:ext cx="4332872" cy="4391523"/>
          </a:xfrm>
          <a:prstGeom prst="rect">
            <a:avLst/>
          </a:prstGeom>
        </p:spPr>
      </p:pic>
      <p:sp>
        <p:nvSpPr>
          <p:cNvPr id="11" name="文本框 10"/>
          <p:cNvSpPr txBox="1"/>
          <p:nvPr/>
        </p:nvSpPr>
        <p:spPr>
          <a:xfrm>
            <a:off x="13615147" y="7570694"/>
            <a:ext cx="184731" cy="369332"/>
          </a:xfrm>
          <a:prstGeom prst="rect">
            <a:avLst/>
          </a:prstGeom>
          <a:noFill/>
        </p:spPr>
        <p:txBody>
          <a:bodyPr wrap="none" rtlCol="0">
            <a:spAutoFit/>
          </a:bodyPr>
          <a:lstStyle/>
          <a:p>
            <a:endParaRPr kumimoji="1" lang="zh-CN" altLang="en-US" dirty="0"/>
          </a:p>
        </p:txBody>
      </p:sp>
      <p:pic>
        <p:nvPicPr>
          <p:cNvPr id="16" name="图片 15"/>
          <p:cNvPicPr>
            <a:picLocks noChangeAspect="1"/>
          </p:cNvPicPr>
          <p:nvPr/>
        </p:nvPicPr>
        <p:blipFill>
          <a:blip r:embed="rId3"/>
          <a:stretch>
            <a:fillRect/>
          </a:stretch>
        </p:blipFill>
        <p:spPr>
          <a:xfrm>
            <a:off x="5678700" y="2040083"/>
            <a:ext cx="5860630" cy="4391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开发中心：敏捷高效的数据服务发布</a:t>
            </a:r>
            <a:endParaRPr lang="zh-CN" altLang="en-US" dirty="0"/>
          </a:p>
        </p:txBody>
      </p:sp>
      <p:sp>
        <p:nvSpPr>
          <p:cNvPr id="3" name="矩形 2"/>
          <p:cNvSpPr/>
          <p:nvPr/>
        </p:nvSpPr>
        <p:spPr>
          <a:xfrm>
            <a:off x="5327790" y="2329457"/>
            <a:ext cx="1688158" cy="3707901"/>
          </a:xfrm>
          <a:prstGeom prst="rect">
            <a:avLst/>
          </a:prstGeom>
          <a:solidFill>
            <a:schemeClr val="accent1">
              <a:lumMod val="20000"/>
              <a:lumOff val="80000"/>
            </a:schemeClr>
          </a:solidFill>
          <a:ln w="12700">
            <a:solidFill>
              <a:schemeClr val="accent1">
                <a:lumMod val="20000"/>
                <a:lumOff val="80000"/>
              </a:schemeClr>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sz="2000"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3711963" y="2329458"/>
            <a:ext cx="1469260" cy="3707900"/>
          </a:xfrm>
          <a:prstGeom prst="rect">
            <a:avLst/>
          </a:prstGeom>
          <a:solidFill>
            <a:schemeClr val="accent1">
              <a:lumMod val="20000"/>
              <a:lumOff val="80000"/>
            </a:schemeClr>
          </a:solidFill>
          <a:ln w="12700">
            <a:solidFill>
              <a:schemeClr val="accent1">
                <a:lumMod val="20000"/>
                <a:lumOff val="80000"/>
              </a:schemeClr>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sz="2000"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7269545" y="2329458"/>
            <a:ext cx="1112851" cy="2917237"/>
          </a:xfrm>
          <a:prstGeom prst="rect">
            <a:avLst/>
          </a:prstGeom>
          <a:solidFill>
            <a:schemeClr val="accent1">
              <a:lumMod val="20000"/>
              <a:lumOff val="80000"/>
            </a:schemeClr>
          </a:solidFill>
          <a:ln w="12700">
            <a:solidFill>
              <a:schemeClr val="accent1">
                <a:lumMod val="20000"/>
                <a:lumOff val="80000"/>
              </a:schemeClr>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kumimoji="1" lang="zh-CN" altLang="en-US" sz="1400" b="1" dirty="0">
                <a:solidFill>
                  <a:schemeClr val="tx2">
                    <a:lumMod val="75000"/>
                  </a:schemeClr>
                </a:solidFill>
                <a:latin typeface="微软雅黑" panose="020B0503020204020204" charset="-122"/>
                <a:ea typeface="微软雅黑" panose="020B0503020204020204" charset="-122"/>
                <a:cs typeface="微软雅黑" panose="020B0503020204020204" charset="-122"/>
              </a:rPr>
              <a:t>数据服务</a:t>
            </a:r>
            <a:endParaRPr kumimoji="1" lang="en-US" altLang="zh-CN" sz="1400"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a:p>
            <a:pPr algn="ctr"/>
            <a:r>
              <a:rPr kumimoji="1" lang="zh-CN" altLang="en-US" sz="1400" b="1" dirty="0">
                <a:solidFill>
                  <a:schemeClr val="tx2">
                    <a:lumMod val="75000"/>
                  </a:schemeClr>
                </a:solidFill>
                <a:latin typeface="微软雅黑" panose="020B0503020204020204" charset="-122"/>
                <a:ea typeface="微软雅黑" panose="020B0503020204020204" charset="-122"/>
                <a:cs typeface="微软雅黑" panose="020B0503020204020204" charset="-122"/>
              </a:rPr>
              <a:t>接口及注册</a:t>
            </a:r>
            <a:endParaRPr kumimoji="1" lang="zh-CN" altLang="en-US" sz="1400"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1460897" y="2329457"/>
            <a:ext cx="1306371" cy="3707900"/>
          </a:xfrm>
          <a:prstGeom prst="rect">
            <a:avLst/>
          </a:prstGeom>
          <a:noFill/>
          <a:ln w="12700">
            <a:solidFill>
              <a:schemeClr val="accent5"/>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600" b="1" dirty="0">
                <a:solidFill>
                  <a:schemeClr val="bg1"/>
                </a:solidFill>
                <a:latin typeface="微软雅黑" panose="020B0503020204020204" charset="-122"/>
                <a:ea typeface="微软雅黑" panose="020B0503020204020204" charset="-122"/>
                <a:cs typeface="微软雅黑" panose="020B0503020204020204" charset="-122"/>
              </a:rPr>
              <a:t>数据源</a:t>
            </a:r>
            <a:endParaRPr kumimoji="1" lang="en-US" altLang="zh-CN" b="1" dirty="0">
              <a:solidFill>
                <a:schemeClr val="bg1"/>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en-US" altLang="zh-CN"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a:p>
            <a:pPr algn="ctr"/>
            <a:endParaRPr kumimoji="1" lang="zh-CN" altLang="en-US"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3165991" y="2531288"/>
            <a:ext cx="452063" cy="1563336"/>
          </a:xfrm>
          <a:prstGeom prst="rect">
            <a:avLst/>
          </a:prstGeom>
          <a:solidFill>
            <a:schemeClr val="accent1">
              <a:lumMod val="20000"/>
              <a:lumOff val="80000"/>
            </a:schemeClr>
          </a:solidFill>
          <a:ln w="127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lumMod val="75000"/>
                  </a:schemeClr>
                </a:solidFill>
                <a:latin typeface="微软雅黑" panose="020B0503020204020204" charset="-122"/>
                <a:ea typeface="微软雅黑" panose="020B0503020204020204" charset="-122"/>
                <a:cs typeface="微软雅黑" panose="020B0503020204020204" charset="-122"/>
              </a:rPr>
              <a:t>数据源信息</a:t>
            </a:r>
            <a:endParaRPr kumimoji="1" lang="zh-CN" altLang="en-US" sz="1600"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7269545" y="5458236"/>
            <a:ext cx="1112851" cy="585583"/>
          </a:xfrm>
          <a:prstGeom prst="rect">
            <a:avLst/>
          </a:prstGeom>
          <a:noFill/>
          <a:ln w="12700">
            <a:solidFill>
              <a:schemeClr val="accent5"/>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solidFill>
                  <a:schemeClr val="bg1"/>
                </a:solidFill>
                <a:latin typeface="微软雅黑" panose="020B0503020204020204" charset="-122"/>
                <a:ea typeface="微软雅黑" panose="020B0503020204020204" charset="-122"/>
                <a:cs typeface="微软雅黑" panose="020B0503020204020204" charset="-122"/>
              </a:rPr>
              <a:t>配置</a:t>
            </a:r>
            <a:endParaRPr kumimoji="1" lang="en-US" altLang="zh-CN"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zh-CN" altLang="en-US" b="1" dirty="0">
                <a:solidFill>
                  <a:schemeClr val="bg1"/>
                </a:solidFill>
                <a:latin typeface="微软雅黑" panose="020B0503020204020204" charset="-122"/>
                <a:ea typeface="微软雅黑" panose="020B0503020204020204" charset="-122"/>
                <a:cs typeface="微软雅黑" panose="020B0503020204020204" charset="-122"/>
              </a:rPr>
              <a:t>缓存</a:t>
            </a:r>
            <a:endParaRPr kumimoji="1" lang="zh-CN" altLang="en-US"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5552195" y="3104771"/>
            <a:ext cx="1276364" cy="468000"/>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rPr>
              <a:t>服务权限</a:t>
            </a:r>
            <a:endParaRPr kumimoji="1" lang="zh-CN" altLang="en-US" sz="1400"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5552293" y="3652140"/>
            <a:ext cx="1276364" cy="468000"/>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rPr>
              <a:t>数据列级权限</a:t>
            </a:r>
            <a:endParaRPr kumimoji="1" lang="zh-CN" altLang="en-US" sz="1400" dirty="0">
              <a:solidFill>
                <a:schemeClr val="bg1"/>
              </a:solidFill>
              <a:latin typeface="微软雅黑" panose="020B0503020204020204" charset="-122"/>
              <a:ea typeface="微软雅黑" panose="020B0503020204020204" charset="-122"/>
            </a:endParaRPr>
          </a:p>
        </p:txBody>
      </p:sp>
      <p:sp>
        <p:nvSpPr>
          <p:cNvPr id="11" name="矩形 10"/>
          <p:cNvSpPr/>
          <p:nvPr/>
        </p:nvSpPr>
        <p:spPr>
          <a:xfrm>
            <a:off x="5552195" y="4221138"/>
            <a:ext cx="1276364" cy="468000"/>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rPr>
              <a:t>数据行级权限</a:t>
            </a:r>
            <a:endParaRPr kumimoji="1" lang="zh-CN" altLang="en-US" sz="1400"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5552195" y="4784694"/>
            <a:ext cx="1276364" cy="468000"/>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rPr>
              <a:t>数据脱敏</a:t>
            </a:r>
            <a:endParaRPr kumimoji="1" lang="zh-CN" altLang="en-US" sz="14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3165991" y="6255360"/>
            <a:ext cx="5324688" cy="306092"/>
          </a:xfrm>
          <a:prstGeom prst="rect">
            <a:avLst/>
          </a:prstGeom>
          <a:noFill/>
          <a:ln w="12700">
            <a:solidFill>
              <a:schemeClr val="accent5"/>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2000" b="1" dirty="0">
                <a:solidFill>
                  <a:schemeClr val="bg1"/>
                </a:solidFill>
                <a:latin typeface="微软雅黑" panose="020B0503020204020204" charset="-122"/>
                <a:ea typeface="微软雅黑" panose="020B0503020204020204" charset="-122"/>
                <a:cs typeface="微软雅黑" panose="020B0503020204020204" charset="-122"/>
              </a:rPr>
              <a:t>元数据驱动</a:t>
            </a:r>
            <a:endParaRPr kumimoji="1" lang="zh-CN" altLang="en-US" sz="20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3165991" y="4367304"/>
            <a:ext cx="452063" cy="1563336"/>
          </a:xfrm>
          <a:prstGeom prst="rect">
            <a:avLst/>
          </a:prstGeom>
          <a:solidFill>
            <a:schemeClr val="accent1">
              <a:lumMod val="20000"/>
              <a:lumOff val="80000"/>
            </a:schemeClr>
          </a:solidFill>
          <a:ln w="127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lumMod val="75000"/>
                  </a:schemeClr>
                </a:solidFill>
                <a:latin typeface="微软雅黑" panose="020B0503020204020204" charset="-122"/>
                <a:ea typeface="微软雅黑" panose="020B0503020204020204" charset="-122"/>
                <a:cs typeface="微软雅黑" panose="020B0503020204020204" charset="-122"/>
              </a:rPr>
              <a:t>模型信息</a:t>
            </a:r>
            <a:endParaRPr kumimoji="1" lang="zh-CN" altLang="en-US" sz="1600"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552195" y="5326777"/>
            <a:ext cx="1276364" cy="468000"/>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rPr>
              <a:t>数据加密</a:t>
            </a:r>
            <a:endParaRPr kumimoji="1" lang="zh-CN" altLang="en-US" sz="1400" dirty="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8990242" y="2331255"/>
            <a:ext cx="1296144" cy="338554"/>
          </a:xfrm>
          <a:prstGeom prst="rect">
            <a:avLst/>
          </a:prstGeom>
          <a:noFill/>
        </p:spPr>
        <p:txBody>
          <a:bodyPr wrap="square" rtlCol="0">
            <a:spAutoFit/>
          </a:bodyPr>
          <a:lstStyle/>
          <a:p>
            <a:r>
              <a:rPr kumimoji="1" lang="zh-CN" altLang="en-US" sz="1600" b="1" dirty="0">
                <a:solidFill>
                  <a:schemeClr val="bg1"/>
                </a:solidFill>
                <a:latin typeface="微软雅黑" panose="020B0503020204020204" charset="-122"/>
                <a:ea typeface="微软雅黑" panose="020B0503020204020204" charset="-122"/>
                <a:cs typeface="微软雅黑" panose="020B0503020204020204" charset="-122"/>
              </a:rPr>
              <a:t>数据访问方</a:t>
            </a:r>
            <a:endParaRPr kumimoji="1"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8" name="组合 143"/>
          <p:cNvGrpSpPr/>
          <p:nvPr/>
        </p:nvGrpSpPr>
        <p:grpSpPr>
          <a:xfrm>
            <a:off x="9296021" y="2762127"/>
            <a:ext cx="586710" cy="676674"/>
            <a:chOff x="1820998" y="1981200"/>
            <a:chExt cx="1143000" cy="1030872"/>
          </a:xfrm>
        </p:grpSpPr>
        <p:sp>
          <p:nvSpPr>
            <p:cNvPr id="19" name="白领"/>
            <p:cNvSpPr/>
            <p:nvPr/>
          </p:nvSpPr>
          <p:spPr bwMode="auto">
            <a:xfrm>
              <a:off x="1932638" y="1981200"/>
              <a:ext cx="818928" cy="636270"/>
            </a:xfrm>
            <a:custGeom>
              <a:avLst/>
              <a:gdLst>
                <a:gd name="T0" fmla="*/ 1134092 w 2300288"/>
                <a:gd name="T1" fmla="*/ 968860 h 1936750"/>
                <a:gd name="T2" fmla="*/ 1214775 w 2300288"/>
                <a:gd name="T3" fmla="*/ 1049028 h 1936750"/>
                <a:gd name="T4" fmla="*/ 1216884 w 2300288"/>
                <a:gd name="T5" fmla="*/ 1064537 h 1936750"/>
                <a:gd name="T6" fmla="*/ 1151230 w 2300288"/>
                <a:gd name="T7" fmla="*/ 1136031 h 1936750"/>
                <a:gd name="T8" fmla="*/ 1182871 w 2300288"/>
                <a:gd name="T9" fmla="*/ 1247216 h 1936750"/>
                <a:gd name="T10" fmla="*/ 1204228 w 2300288"/>
                <a:gd name="T11" fmla="*/ 1413599 h 1936750"/>
                <a:gd name="T12" fmla="*/ 1046025 w 2300288"/>
                <a:gd name="T13" fmla="*/ 1361555 h 1936750"/>
                <a:gd name="T14" fmla="*/ 1071074 w 2300288"/>
                <a:gd name="T15" fmla="*/ 1209103 h 1936750"/>
                <a:gd name="T16" fmla="*/ 1033632 w 2300288"/>
                <a:gd name="T17" fmla="*/ 1075313 h 1936750"/>
                <a:gd name="T18" fmla="*/ 1028095 w 2300288"/>
                <a:gd name="T19" fmla="*/ 1060068 h 1936750"/>
                <a:gd name="T20" fmla="*/ 1033632 w 2300288"/>
                <a:gd name="T21" fmla="*/ 1045086 h 1936750"/>
                <a:gd name="T22" fmla="*/ 1116162 w 2300288"/>
                <a:gd name="T23" fmla="*/ 967020 h 1936750"/>
                <a:gd name="T24" fmla="*/ 1415999 w 2300288"/>
                <a:gd name="T25" fmla="*/ 862909 h 1936750"/>
                <a:gd name="T26" fmla="*/ 1591713 w 2300288"/>
                <a:gd name="T27" fmla="*/ 924102 h 1936750"/>
                <a:gd name="T28" fmla="*/ 1763745 w 2300288"/>
                <a:gd name="T29" fmla="*/ 983456 h 1936750"/>
                <a:gd name="T30" fmla="*/ 1808726 w 2300288"/>
                <a:gd name="T31" fmla="*/ 1009194 h 1936750"/>
                <a:gd name="T32" fmla="*/ 1836345 w 2300288"/>
                <a:gd name="T33" fmla="*/ 1041235 h 1936750"/>
                <a:gd name="T34" fmla="*/ 1870541 w 2300288"/>
                <a:gd name="T35" fmla="*/ 1114771 h 1936750"/>
                <a:gd name="T36" fmla="*/ 1893952 w 2300288"/>
                <a:gd name="T37" fmla="*/ 1212469 h 1936750"/>
                <a:gd name="T38" fmla="*/ 1905000 w 2300288"/>
                <a:gd name="T39" fmla="*/ 1335643 h 1936750"/>
                <a:gd name="T40" fmla="*/ 1899740 w 2300288"/>
                <a:gd name="T41" fmla="*/ 1362957 h 1936750"/>
                <a:gd name="T42" fmla="*/ 1874487 w 2300288"/>
                <a:gd name="T43" fmla="*/ 1383704 h 1936750"/>
                <a:gd name="T44" fmla="*/ 1781895 w 2300288"/>
                <a:gd name="T45" fmla="*/ 1418897 h 1936750"/>
                <a:gd name="T46" fmla="*/ 1625909 w 2300288"/>
                <a:gd name="T47" fmla="*/ 1447524 h 1936750"/>
                <a:gd name="T48" fmla="*/ 1404950 w 2300288"/>
                <a:gd name="T49" fmla="*/ 1464857 h 1936750"/>
                <a:gd name="T50" fmla="*/ 948915 w 2300288"/>
                <a:gd name="T51" fmla="*/ 1532887 h 1936750"/>
                <a:gd name="T52" fmla="*/ 96732 w 2300288"/>
                <a:gd name="T53" fmla="*/ 835367 h 1936750"/>
                <a:gd name="T54" fmla="*/ 1152637 w 2300288"/>
                <a:gd name="T55" fmla="*/ 1576 h 1936750"/>
                <a:gd name="T56" fmla="*/ 1203190 w 2300288"/>
                <a:gd name="T57" fmla="*/ 12613 h 1936750"/>
                <a:gd name="T58" fmla="*/ 1249793 w 2300288"/>
                <a:gd name="T59" fmla="*/ 32847 h 1936750"/>
                <a:gd name="T60" fmla="*/ 1292446 w 2300288"/>
                <a:gd name="T61" fmla="*/ 62015 h 1936750"/>
                <a:gd name="T62" fmla="*/ 1357480 w 2300288"/>
                <a:gd name="T63" fmla="*/ 134804 h 1936750"/>
                <a:gd name="T64" fmla="*/ 1402767 w 2300288"/>
                <a:gd name="T65" fmla="*/ 235972 h 1936750"/>
                <a:gd name="T66" fmla="*/ 1414352 w 2300288"/>
                <a:gd name="T67" fmla="*/ 301403 h 1936750"/>
                <a:gd name="T68" fmla="*/ 1414615 w 2300288"/>
                <a:gd name="T69" fmla="*/ 367360 h 1936750"/>
                <a:gd name="T70" fmla="*/ 1402767 w 2300288"/>
                <a:gd name="T71" fmla="*/ 444090 h 1936750"/>
                <a:gd name="T72" fmla="*/ 1379596 w 2300288"/>
                <a:gd name="T73" fmla="*/ 521346 h 1936750"/>
                <a:gd name="T74" fmla="*/ 1346158 w 2300288"/>
                <a:gd name="T75" fmla="*/ 595186 h 1936750"/>
                <a:gd name="T76" fmla="*/ 1304295 w 2300288"/>
                <a:gd name="T77" fmla="*/ 661143 h 1936750"/>
                <a:gd name="T78" fmla="*/ 1223990 w 2300288"/>
                <a:gd name="T79" fmla="*/ 866108 h 1936750"/>
                <a:gd name="T80" fmla="*/ 1146318 w 2300288"/>
                <a:gd name="T81" fmla="*/ 934430 h 1936750"/>
                <a:gd name="T82" fmla="*/ 1120778 w 2300288"/>
                <a:gd name="T83" fmla="*/ 944678 h 1936750"/>
                <a:gd name="T84" fmla="*/ 1086550 w 2300288"/>
                <a:gd name="T85" fmla="*/ 925758 h 1936750"/>
                <a:gd name="T86" fmla="*/ 993607 w 2300288"/>
                <a:gd name="T87" fmla="*/ 837202 h 1936750"/>
                <a:gd name="T88" fmla="*/ 928310 w 2300288"/>
                <a:gd name="T89" fmla="*/ 643274 h 1936750"/>
                <a:gd name="T90" fmla="*/ 888553 w 2300288"/>
                <a:gd name="T91" fmla="*/ 574427 h 1936750"/>
                <a:gd name="T92" fmla="*/ 858011 w 2300288"/>
                <a:gd name="T93" fmla="*/ 499273 h 1936750"/>
                <a:gd name="T94" fmla="*/ 837737 w 2300288"/>
                <a:gd name="T95" fmla="*/ 421754 h 1936750"/>
                <a:gd name="T96" fmla="*/ 829575 w 2300288"/>
                <a:gd name="T97" fmla="*/ 346075 h 1936750"/>
                <a:gd name="T98" fmla="*/ 832734 w 2300288"/>
                <a:gd name="T99" fmla="*/ 284848 h 1936750"/>
                <a:gd name="T100" fmla="*/ 852482 w 2300288"/>
                <a:gd name="T101" fmla="*/ 204965 h 1936750"/>
                <a:gd name="T102" fmla="*/ 905667 w 2300288"/>
                <a:gd name="T103" fmla="*/ 109840 h 1936750"/>
                <a:gd name="T104" fmla="*/ 964645 w 2300288"/>
                <a:gd name="T105" fmla="*/ 52818 h 1936750"/>
                <a:gd name="T106" fmla="*/ 1008615 w 2300288"/>
                <a:gd name="T107" fmla="*/ 26277 h 1936750"/>
                <a:gd name="T108" fmla="*/ 1056535 w 2300288"/>
                <a:gd name="T109" fmla="*/ 8671 h 1936750"/>
                <a:gd name="T110" fmla="*/ 1107614 w 2300288"/>
                <a:gd name="T111" fmla="*/ 262 h 1936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00288" h="1936750">
                  <a:moveTo>
                    <a:pt x="1352860" y="1166813"/>
                  </a:moveTo>
                  <a:lnTo>
                    <a:pt x="1355725" y="1166813"/>
                  </a:lnTo>
                  <a:lnTo>
                    <a:pt x="1358272" y="1166813"/>
                  </a:lnTo>
                  <a:lnTo>
                    <a:pt x="1361456" y="1167131"/>
                  </a:lnTo>
                  <a:lnTo>
                    <a:pt x="1364003" y="1168083"/>
                  </a:lnTo>
                  <a:lnTo>
                    <a:pt x="1366869" y="1168718"/>
                  </a:lnTo>
                  <a:lnTo>
                    <a:pt x="1369416" y="1170306"/>
                  </a:lnTo>
                  <a:lnTo>
                    <a:pt x="1371644" y="1171258"/>
                  </a:lnTo>
                  <a:lnTo>
                    <a:pt x="1374192" y="1173163"/>
                  </a:lnTo>
                  <a:lnTo>
                    <a:pt x="1376420" y="1175386"/>
                  </a:lnTo>
                  <a:lnTo>
                    <a:pt x="1461429" y="1260158"/>
                  </a:lnTo>
                  <a:lnTo>
                    <a:pt x="1463339" y="1262381"/>
                  </a:lnTo>
                  <a:lnTo>
                    <a:pt x="1465249" y="1264603"/>
                  </a:lnTo>
                  <a:lnTo>
                    <a:pt x="1466841" y="1267143"/>
                  </a:lnTo>
                  <a:lnTo>
                    <a:pt x="1467797" y="1269683"/>
                  </a:lnTo>
                  <a:lnTo>
                    <a:pt x="1469070" y="1272223"/>
                  </a:lnTo>
                  <a:lnTo>
                    <a:pt x="1469388" y="1275081"/>
                  </a:lnTo>
                  <a:lnTo>
                    <a:pt x="1469707" y="1277938"/>
                  </a:lnTo>
                  <a:lnTo>
                    <a:pt x="1470025" y="1280478"/>
                  </a:lnTo>
                  <a:lnTo>
                    <a:pt x="1469707" y="1283336"/>
                  </a:lnTo>
                  <a:lnTo>
                    <a:pt x="1469388" y="1285876"/>
                  </a:lnTo>
                  <a:lnTo>
                    <a:pt x="1469070" y="1289051"/>
                  </a:lnTo>
                  <a:lnTo>
                    <a:pt x="1467797" y="1291591"/>
                  </a:lnTo>
                  <a:lnTo>
                    <a:pt x="1466841" y="1294131"/>
                  </a:lnTo>
                  <a:lnTo>
                    <a:pt x="1465249" y="1296671"/>
                  </a:lnTo>
                  <a:lnTo>
                    <a:pt x="1463339" y="1298893"/>
                  </a:lnTo>
                  <a:lnTo>
                    <a:pt x="1461429" y="1301116"/>
                  </a:lnTo>
                  <a:lnTo>
                    <a:pt x="1390111" y="1372236"/>
                  </a:lnTo>
                  <a:lnTo>
                    <a:pt x="1396160" y="1386206"/>
                  </a:lnTo>
                  <a:lnTo>
                    <a:pt x="1401573" y="1402081"/>
                  </a:lnTo>
                  <a:lnTo>
                    <a:pt x="1407304" y="1420178"/>
                  </a:lnTo>
                  <a:lnTo>
                    <a:pt x="1412716" y="1439228"/>
                  </a:lnTo>
                  <a:lnTo>
                    <a:pt x="1418447" y="1460501"/>
                  </a:lnTo>
                  <a:lnTo>
                    <a:pt x="1423541" y="1483043"/>
                  </a:lnTo>
                  <a:lnTo>
                    <a:pt x="1428317" y="1506538"/>
                  </a:lnTo>
                  <a:lnTo>
                    <a:pt x="1433093" y="1531938"/>
                  </a:lnTo>
                  <a:lnTo>
                    <a:pt x="1437550" y="1558608"/>
                  </a:lnTo>
                  <a:lnTo>
                    <a:pt x="1441689" y="1586231"/>
                  </a:lnTo>
                  <a:lnTo>
                    <a:pt x="1445191" y="1614806"/>
                  </a:lnTo>
                  <a:lnTo>
                    <a:pt x="1448693" y="1644651"/>
                  </a:lnTo>
                  <a:lnTo>
                    <a:pt x="1451559" y="1675448"/>
                  </a:lnTo>
                  <a:lnTo>
                    <a:pt x="1454106" y="1707516"/>
                  </a:lnTo>
                  <a:lnTo>
                    <a:pt x="1456016" y="1739901"/>
                  </a:lnTo>
                  <a:lnTo>
                    <a:pt x="1457608" y="1773238"/>
                  </a:lnTo>
                  <a:lnTo>
                    <a:pt x="1254161" y="1773238"/>
                  </a:lnTo>
                  <a:lnTo>
                    <a:pt x="1255753" y="1739901"/>
                  </a:lnTo>
                  <a:lnTo>
                    <a:pt x="1257344" y="1707516"/>
                  </a:lnTo>
                  <a:lnTo>
                    <a:pt x="1260210" y="1675448"/>
                  </a:lnTo>
                  <a:lnTo>
                    <a:pt x="1263075" y="1644651"/>
                  </a:lnTo>
                  <a:lnTo>
                    <a:pt x="1266259" y="1614806"/>
                  </a:lnTo>
                  <a:lnTo>
                    <a:pt x="1270080" y="1586231"/>
                  </a:lnTo>
                  <a:lnTo>
                    <a:pt x="1274219" y="1558608"/>
                  </a:lnTo>
                  <a:lnTo>
                    <a:pt x="1278676" y="1531938"/>
                  </a:lnTo>
                  <a:lnTo>
                    <a:pt x="1283452" y="1506538"/>
                  </a:lnTo>
                  <a:lnTo>
                    <a:pt x="1288228" y="1483043"/>
                  </a:lnTo>
                  <a:lnTo>
                    <a:pt x="1293322" y="1460501"/>
                  </a:lnTo>
                  <a:lnTo>
                    <a:pt x="1298734" y="1439228"/>
                  </a:lnTo>
                  <a:lnTo>
                    <a:pt x="1304465" y="1419861"/>
                  </a:lnTo>
                  <a:lnTo>
                    <a:pt x="1309878" y="1402081"/>
                  </a:lnTo>
                  <a:lnTo>
                    <a:pt x="1315609" y="1386206"/>
                  </a:lnTo>
                  <a:lnTo>
                    <a:pt x="1321340" y="1371918"/>
                  </a:lnTo>
                  <a:lnTo>
                    <a:pt x="1250022" y="1301116"/>
                  </a:lnTo>
                  <a:lnTo>
                    <a:pt x="1248111" y="1298893"/>
                  </a:lnTo>
                  <a:lnTo>
                    <a:pt x="1246519" y="1296671"/>
                  </a:lnTo>
                  <a:lnTo>
                    <a:pt x="1244927" y="1294131"/>
                  </a:lnTo>
                  <a:lnTo>
                    <a:pt x="1243654" y="1291591"/>
                  </a:lnTo>
                  <a:lnTo>
                    <a:pt x="1242699" y="1289051"/>
                  </a:lnTo>
                  <a:lnTo>
                    <a:pt x="1242380" y="1285876"/>
                  </a:lnTo>
                  <a:lnTo>
                    <a:pt x="1242062" y="1283336"/>
                  </a:lnTo>
                  <a:lnTo>
                    <a:pt x="1241425" y="1280478"/>
                  </a:lnTo>
                  <a:lnTo>
                    <a:pt x="1242062" y="1277938"/>
                  </a:lnTo>
                  <a:lnTo>
                    <a:pt x="1242380" y="1275081"/>
                  </a:lnTo>
                  <a:lnTo>
                    <a:pt x="1243017" y="1272223"/>
                  </a:lnTo>
                  <a:lnTo>
                    <a:pt x="1243654" y="1269683"/>
                  </a:lnTo>
                  <a:lnTo>
                    <a:pt x="1244927" y="1267143"/>
                  </a:lnTo>
                  <a:lnTo>
                    <a:pt x="1246519" y="1264603"/>
                  </a:lnTo>
                  <a:lnTo>
                    <a:pt x="1248111" y="1262381"/>
                  </a:lnTo>
                  <a:lnTo>
                    <a:pt x="1250340" y="1260158"/>
                  </a:lnTo>
                  <a:lnTo>
                    <a:pt x="1335030" y="1175386"/>
                  </a:lnTo>
                  <a:lnTo>
                    <a:pt x="1337259" y="1173163"/>
                  </a:lnTo>
                  <a:lnTo>
                    <a:pt x="1339806" y="1171258"/>
                  </a:lnTo>
                  <a:lnTo>
                    <a:pt x="1342035" y="1170306"/>
                  </a:lnTo>
                  <a:lnTo>
                    <a:pt x="1344582" y="1168718"/>
                  </a:lnTo>
                  <a:lnTo>
                    <a:pt x="1347766" y="1168083"/>
                  </a:lnTo>
                  <a:lnTo>
                    <a:pt x="1350313" y="1167131"/>
                  </a:lnTo>
                  <a:lnTo>
                    <a:pt x="1352860" y="1166813"/>
                  </a:lnTo>
                  <a:close/>
                  <a:moveTo>
                    <a:pt x="1634223" y="1009650"/>
                  </a:moveTo>
                  <a:lnTo>
                    <a:pt x="1652963" y="1018533"/>
                  </a:lnTo>
                  <a:lnTo>
                    <a:pt x="1672339" y="1027098"/>
                  </a:lnTo>
                  <a:lnTo>
                    <a:pt x="1691079" y="1034712"/>
                  </a:lnTo>
                  <a:lnTo>
                    <a:pt x="1709819" y="1042326"/>
                  </a:lnTo>
                  <a:lnTo>
                    <a:pt x="1728241" y="1049939"/>
                  </a:lnTo>
                  <a:lnTo>
                    <a:pt x="1746663" y="1057236"/>
                  </a:lnTo>
                  <a:lnTo>
                    <a:pt x="1783191" y="1070560"/>
                  </a:lnTo>
                  <a:lnTo>
                    <a:pt x="1819083" y="1082932"/>
                  </a:lnTo>
                  <a:lnTo>
                    <a:pt x="1854022" y="1094670"/>
                  </a:lnTo>
                  <a:lnTo>
                    <a:pt x="1888325" y="1105773"/>
                  </a:lnTo>
                  <a:lnTo>
                    <a:pt x="1921994" y="1116242"/>
                  </a:lnTo>
                  <a:lnTo>
                    <a:pt x="1986155" y="1136545"/>
                  </a:lnTo>
                  <a:lnTo>
                    <a:pt x="2017282" y="1146379"/>
                  </a:lnTo>
                  <a:lnTo>
                    <a:pt x="2046821" y="1156213"/>
                  </a:lnTo>
                  <a:lnTo>
                    <a:pt x="2075408" y="1166682"/>
                  </a:lnTo>
                  <a:lnTo>
                    <a:pt x="2103042" y="1176834"/>
                  </a:lnTo>
                  <a:lnTo>
                    <a:pt x="2116700" y="1182544"/>
                  </a:lnTo>
                  <a:lnTo>
                    <a:pt x="2129722" y="1187937"/>
                  </a:lnTo>
                  <a:lnTo>
                    <a:pt x="2142427" y="1193965"/>
                  </a:lnTo>
                  <a:lnTo>
                    <a:pt x="2155132" y="1199675"/>
                  </a:lnTo>
                  <a:lnTo>
                    <a:pt x="2161167" y="1203164"/>
                  </a:lnTo>
                  <a:lnTo>
                    <a:pt x="2166885" y="1206337"/>
                  </a:lnTo>
                  <a:lnTo>
                    <a:pt x="2172920" y="1210461"/>
                  </a:lnTo>
                  <a:lnTo>
                    <a:pt x="2178319" y="1214585"/>
                  </a:lnTo>
                  <a:lnTo>
                    <a:pt x="2184037" y="1219026"/>
                  </a:lnTo>
                  <a:lnTo>
                    <a:pt x="2189119" y="1223785"/>
                  </a:lnTo>
                  <a:lnTo>
                    <a:pt x="2194201" y="1228861"/>
                  </a:lnTo>
                  <a:lnTo>
                    <a:pt x="2198965" y="1233936"/>
                  </a:lnTo>
                  <a:lnTo>
                    <a:pt x="2203729" y="1239647"/>
                  </a:lnTo>
                  <a:lnTo>
                    <a:pt x="2208494" y="1245357"/>
                  </a:lnTo>
                  <a:lnTo>
                    <a:pt x="2212941" y="1251384"/>
                  </a:lnTo>
                  <a:lnTo>
                    <a:pt x="2217387" y="1257729"/>
                  </a:lnTo>
                  <a:lnTo>
                    <a:pt x="2221517" y="1264391"/>
                  </a:lnTo>
                  <a:lnTo>
                    <a:pt x="2225646" y="1271053"/>
                  </a:lnTo>
                  <a:lnTo>
                    <a:pt x="2233269" y="1285011"/>
                  </a:lnTo>
                  <a:lnTo>
                    <a:pt x="2240257" y="1299287"/>
                  </a:lnTo>
                  <a:lnTo>
                    <a:pt x="2246927" y="1314832"/>
                  </a:lnTo>
                  <a:lnTo>
                    <a:pt x="2253279" y="1330693"/>
                  </a:lnTo>
                  <a:lnTo>
                    <a:pt x="2258679" y="1346555"/>
                  </a:lnTo>
                  <a:lnTo>
                    <a:pt x="2264079" y="1363052"/>
                  </a:lnTo>
                  <a:lnTo>
                    <a:pt x="2268843" y="1379865"/>
                  </a:lnTo>
                  <a:lnTo>
                    <a:pt x="2273290" y="1396996"/>
                  </a:lnTo>
                  <a:lnTo>
                    <a:pt x="2277101" y="1413809"/>
                  </a:lnTo>
                  <a:lnTo>
                    <a:pt x="2280595" y="1430940"/>
                  </a:lnTo>
                  <a:lnTo>
                    <a:pt x="2283772" y="1447754"/>
                  </a:lnTo>
                  <a:lnTo>
                    <a:pt x="2286948" y="1464567"/>
                  </a:lnTo>
                  <a:lnTo>
                    <a:pt x="2288854" y="1481381"/>
                  </a:lnTo>
                  <a:lnTo>
                    <a:pt x="2291077" y="1497243"/>
                  </a:lnTo>
                  <a:lnTo>
                    <a:pt x="2293300" y="1513104"/>
                  </a:lnTo>
                  <a:lnTo>
                    <a:pt x="2296477" y="1542925"/>
                  </a:lnTo>
                  <a:lnTo>
                    <a:pt x="2298382" y="1570207"/>
                  </a:lnTo>
                  <a:lnTo>
                    <a:pt x="2299653" y="1593682"/>
                  </a:lnTo>
                  <a:lnTo>
                    <a:pt x="2300288" y="1613351"/>
                  </a:lnTo>
                  <a:lnTo>
                    <a:pt x="2300288" y="1627944"/>
                  </a:lnTo>
                  <a:lnTo>
                    <a:pt x="2300288" y="1630799"/>
                  </a:lnTo>
                  <a:lnTo>
                    <a:pt x="2299653" y="1633971"/>
                  </a:lnTo>
                  <a:lnTo>
                    <a:pt x="2299018" y="1636827"/>
                  </a:lnTo>
                  <a:lnTo>
                    <a:pt x="2297430" y="1639999"/>
                  </a:lnTo>
                  <a:lnTo>
                    <a:pt x="2296159" y="1643171"/>
                  </a:lnTo>
                  <a:lnTo>
                    <a:pt x="2293936" y="1646344"/>
                  </a:lnTo>
                  <a:lnTo>
                    <a:pt x="2291077" y="1649199"/>
                  </a:lnTo>
                  <a:lnTo>
                    <a:pt x="2288536" y="1652688"/>
                  </a:lnTo>
                  <a:lnTo>
                    <a:pt x="2285360" y="1655544"/>
                  </a:lnTo>
                  <a:lnTo>
                    <a:pt x="2281548" y="1659033"/>
                  </a:lnTo>
                  <a:lnTo>
                    <a:pt x="2278054" y="1661888"/>
                  </a:lnTo>
                  <a:lnTo>
                    <a:pt x="2273608" y="1665061"/>
                  </a:lnTo>
                  <a:lnTo>
                    <a:pt x="2263443" y="1671405"/>
                  </a:lnTo>
                  <a:lnTo>
                    <a:pt x="2252644" y="1677750"/>
                  </a:lnTo>
                  <a:lnTo>
                    <a:pt x="2239621" y="1684095"/>
                  </a:lnTo>
                  <a:lnTo>
                    <a:pt x="2225328" y="1690122"/>
                  </a:lnTo>
                  <a:lnTo>
                    <a:pt x="2208811" y="1696150"/>
                  </a:lnTo>
                  <a:lnTo>
                    <a:pt x="2191660" y="1701860"/>
                  </a:lnTo>
                  <a:lnTo>
                    <a:pt x="2172602" y="1707888"/>
                  </a:lnTo>
                  <a:lnTo>
                    <a:pt x="2151639" y="1713915"/>
                  </a:lnTo>
                  <a:lnTo>
                    <a:pt x="2129722" y="1719308"/>
                  </a:lnTo>
                  <a:lnTo>
                    <a:pt x="2105900" y="1724384"/>
                  </a:lnTo>
                  <a:lnTo>
                    <a:pt x="2080490" y="1730094"/>
                  </a:lnTo>
                  <a:lnTo>
                    <a:pt x="2053809" y="1734853"/>
                  </a:lnTo>
                  <a:lnTo>
                    <a:pt x="2025223" y="1739611"/>
                  </a:lnTo>
                  <a:lnTo>
                    <a:pt x="1995048" y="1744052"/>
                  </a:lnTo>
                  <a:lnTo>
                    <a:pt x="1963285" y="1748494"/>
                  </a:lnTo>
                  <a:lnTo>
                    <a:pt x="1930252" y="1752618"/>
                  </a:lnTo>
                  <a:lnTo>
                    <a:pt x="1895313" y="1756107"/>
                  </a:lnTo>
                  <a:lnTo>
                    <a:pt x="1858786" y="1759597"/>
                  </a:lnTo>
                  <a:lnTo>
                    <a:pt x="1820671" y="1762452"/>
                  </a:lnTo>
                  <a:lnTo>
                    <a:pt x="1780967" y="1765307"/>
                  </a:lnTo>
                  <a:lnTo>
                    <a:pt x="1739676" y="1767528"/>
                  </a:lnTo>
                  <a:lnTo>
                    <a:pt x="1696478" y="1769431"/>
                  </a:lnTo>
                  <a:lnTo>
                    <a:pt x="1652011" y="1771335"/>
                  </a:lnTo>
                  <a:lnTo>
                    <a:pt x="1605955" y="1772287"/>
                  </a:lnTo>
                  <a:lnTo>
                    <a:pt x="1557993" y="1773238"/>
                  </a:lnTo>
                  <a:lnTo>
                    <a:pt x="1508125" y="1773238"/>
                  </a:lnTo>
                  <a:lnTo>
                    <a:pt x="1634223" y="1009650"/>
                  </a:lnTo>
                  <a:close/>
                  <a:moveTo>
                    <a:pt x="969658" y="942975"/>
                  </a:moveTo>
                  <a:lnTo>
                    <a:pt x="1145815" y="1851606"/>
                  </a:lnTo>
                  <a:lnTo>
                    <a:pt x="1263254" y="1851606"/>
                  </a:lnTo>
                  <a:lnTo>
                    <a:pt x="2020888" y="1851606"/>
                  </a:lnTo>
                  <a:lnTo>
                    <a:pt x="2020888" y="1936750"/>
                  </a:lnTo>
                  <a:lnTo>
                    <a:pt x="1163907" y="1936750"/>
                  </a:lnTo>
                  <a:lnTo>
                    <a:pt x="194249" y="1936750"/>
                  </a:lnTo>
                  <a:lnTo>
                    <a:pt x="0" y="1009057"/>
                  </a:lnTo>
                  <a:lnTo>
                    <a:pt x="116804" y="1009057"/>
                  </a:lnTo>
                  <a:lnTo>
                    <a:pt x="969658" y="942975"/>
                  </a:lnTo>
                  <a:close/>
                  <a:moveTo>
                    <a:pt x="1346346" y="0"/>
                  </a:moveTo>
                  <a:lnTo>
                    <a:pt x="1355566" y="0"/>
                  </a:lnTo>
                  <a:lnTo>
                    <a:pt x="1364786" y="0"/>
                  </a:lnTo>
                  <a:lnTo>
                    <a:pt x="1373688" y="317"/>
                  </a:lnTo>
                  <a:lnTo>
                    <a:pt x="1382908" y="952"/>
                  </a:lnTo>
                  <a:lnTo>
                    <a:pt x="1391810" y="1904"/>
                  </a:lnTo>
                  <a:lnTo>
                    <a:pt x="1400712" y="3174"/>
                  </a:lnTo>
                  <a:lnTo>
                    <a:pt x="1409613" y="4444"/>
                  </a:lnTo>
                  <a:lnTo>
                    <a:pt x="1418515" y="6348"/>
                  </a:lnTo>
                  <a:lnTo>
                    <a:pt x="1426782" y="8252"/>
                  </a:lnTo>
                  <a:lnTo>
                    <a:pt x="1435684" y="10474"/>
                  </a:lnTo>
                  <a:lnTo>
                    <a:pt x="1444268" y="12379"/>
                  </a:lnTo>
                  <a:lnTo>
                    <a:pt x="1452852" y="15236"/>
                  </a:lnTo>
                  <a:lnTo>
                    <a:pt x="1460800" y="18092"/>
                  </a:lnTo>
                  <a:lnTo>
                    <a:pt x="1469384" y="21266"/>
                  </a:lnTo>
                  <a:lnTo>
                    <a:pt x="1477650" y="24758"/>
                  </a:lnTo>
                  <a:lnTo>
                    <a:pt x="1485598" y="27932"/>
                  </a:lnTo>
                  <a:lnTo>
                    <a:pt x="1493228" y="31741"/>
                  </a:lnTo>
                  <a:lnTo>
                    <a:pt x="1501495" y="35867"/>
                  </a:lnTo>
                  <a:lnTo>
                    <a:pt x="1509125" y="39676"/>
                  </a:lnTo>
                  <a:lnTo>
                    <a:pt x="1517073" y="44120"/>
                  </a:lnTo>
                  <a:lnTo>
                    <a:pt x="1524385" y="48881"/>
                  </a:lnTo>
                  <a:lnTo>
                    <a:pt x="1531698" y="53960"/>
                  </a:lnTo>
                  <a:lnTo>
                    <a:pt x="1539010" y="58721"/>
                  </a:lnTo>
                  <a:lnTo>
                    <a:pt x="1546640" y="63800"/>
                  </a:lnTo>
                  <a:lnTo>
                    <a:pt x="1553635" y="69196"/>
                  </a:lnTo>
                  <a:lnTo>
                    <a:pt x="1560629" y="74909"/>
                  </a:lnTo>
                  <a:lnTo>
                    <a:pt x="1567624" y="80305"/>
                  </a:lnTo>
                  <a:lnTo>
                    <a:pt x="1580976" y="92684"/>
                  </a:lnTo>
                  <a:lnTo>
                    <a:pt x="1593694" y="105380"/>
                  </a:lnTo>
                  <a:lnTo>
                    <a:pt x="1606093" y="118712"/>
                  </a:lnTo>
                  <a:lnTo>
                    <a:pt x="1617856" y="132678"/>
                  </a:lnTo>
                  <a:lnTo>
                    <a:pt x="1628984" y="147596"/>
                  </a:lnTo>
                  <a:lnTo>
                    <a:pt x="1639157" y="162832"/>
                  </a:lnTo>
                  <a:lnTo>
                    <a:pt x="1649331" y="178703"/>
                  </a:lnTo>
                  <a:lnTo>
                    <a:pt x="1658551" y="195525"/>
                  </a:lnTo>
                  <a:lnTo>
                    <a:pt x="1666817" y="212348"/>
                  </a:lnTo>
                  <a:lnTo>
                    <a:pt x="1674765" y="229806"/>
                  </a:lnTo>
                  <a:lnTo>
                    <a:pt x="1682078" y="247581"/>
                  </a:lnTo>
                  <a:lnTo>
                    <a:pt x="1688436" y="266308"/>
                  </a:lnTo>
                  <a:lnTo>
                    <a:pt x="1693841" y="285036"/>
                  </a:lnTo>
                  <a:lnTo>
                    <a:pt x="1698610" y="304080"/>
                  </a:lnTo>
                  <a:lnTo>
                    <a:pt x="1700517" y="314237"/>
                  </a:lnTo>
                  <a:lnTo>
                    <a:pt x="1702743" y="324077"/>
                  </a:lnTo>
                  <a:lnTo>
                    <a:pt x="1704332" y="333917"/>
                  </a:lnTo>
                  <a:lnTo>
                    <a:pt x="1705604" y="344074"/>
                  </a:lnTo>
                  <a:lnTo>
                    <a:pt x="1706876" y="353914"/>
                  </a:lnTo>
                  <a:lnTo>
                    <a:pt x="1707830" y="364071"/>
                  </a:lnTo>
                  <a:lnTo>
                    <a:pt x="1708466" y="374546"/>
                  </a:lnTo>
                  <a:lnTo>
                    <a:pt x="1709419" y="385020"/>
                  </a:lnTo>
                  <a:lnTo>
                    <a:pt x="1709737" y="395178"/>
                  </a:lnTo>
                  <a:lnTo>
                    <a:pt x="1709737" y="405652"/>
                  </a:lnTo>
                  <a:lnTo>
                    <a:pt x="1709737" y="418031"/>
                  </a:lnTo>
                  <a:lnTo>
                    <a:pt x="1709101" y="431045"/>
                  </a:lnTo>
                  <a:lnTo>
                    <a:pt x="1708148" y="443742"/>
                  </a:lnTo>
                  <a:lnTo>
                    <a:pt x="1707194" y="456755"/>
                  </a:lnTo>
                  <a:lnTo>
                    <a:pt x="1705604" y="470087"/>
                  </a:lnTo>
                  <a:lnTo>
                    <a:pt x="1703697" y="482783"/>
                  </a:lnTo>
                  <a:lnTo>
                    <a:pt x="1702107" y="496114"/>
                  </a:lnTo>
                  <a:lnTo>
                    <a:pt x="1699881" y="509446"/>
                  </a:lnTo>
                  <a:lnTo>
                    <a:pt x="1696702" y="522777"/>
                  </a:lnTo>
                  <a:lnTo>
                    <a:pt x="1693841" y="536426"/>
                  </a:lnTo>
                  <a:lnTo>
                    <a:pt x="1690979" y="549757"/>
                  </a:lnTo>
                  <a:lnTo>
                    <a:pt x="1687164" y="562771"/>
                  </a:lnTo>
                  <a:lnTo>
                    <a:pt x="1683667" y="576420"/>
                  </a:lnTo>
                  <a:lnTo>
                    <a:pt x="1679534" y="589751"/>
                  </a:lnTo>
                  <a:lnTo>
                    <a:pt x="1675401" y="603082"/>
                  </a:lnTo>
                  <a:lnTo>
                    <a:pt x="1670632" y="616414"/>
                  </a:lnTo>
                  <a:lnTo>
                    <a:pt x="1665863" y="629745"/>
                  </a:lnTo>
                  <a:lnTo>
                    <a:pt x="1661094" y="642441"/>
                  </a:lnTo>
                  <a:lnTo>
                    <a:pt x="1655372" y="655773"/>
                  </a:lnTo>
                  <a:lnTo>
                    <a:pt x="1650285" y="668787"/>
                  </a:lnTo>
                  <a:lnTo>
                    <a:pt x="1644244" y="681166"/>
                  </a:lnTo>
                  <a:lnTo>
                    <a:pt x="1638521" y="693862"/>
                  </a:lnTo>
                  <a:lnTo>
                    <a:pt x="1632163" y="706241"/>
                  </a:lnTo>
                  <a:lnTo>
                    <a:pt x="1625486" y="718938"/>
                  </a:lnTo>
                  <a:lnTo>
                    <a:pt x="1618810" y="730682"/>
                  </a:lnTo>
                  <a:lnTo>
                    <a:pt x="1612133" y="742744"/>
                  </a:lnTo>
                  <a:lnTo>
                    <a:pt x="1605139" y="754170"/>
                  </a:lnTo>
                  <a:lnTo>
                    <a:pt x="1597827" y="765597"/>
                  </a:lnTo>
                  <a:lnTo>
                    <a:pt x="1590514" y="777024"/>
                  </a:lnTo>
                  <a:lnTo>
                    <a:pt x="1582566" y="787816"/>
                  </a:lnTo>
                  <a:lnTo>
                    <a:pt x="1574936" y="798608"/>
                  </a:lnTo>
                  <a:lnTo>
                    <a:pt x="1566988" y="808765"/>
                  </a:lnTo>
                  <a:lnTo>
                    <a:pt x="1566988" y="950966"/>
                  </a:lnTo>
                  <a:lnTo>
                    <a:pt x="1559357" y="959219"/>
                  </a:lnTo>
                  <a:lnTo>
                    <a:pt x="1539964" y="980485"/>
                  </a:lnTo>
                  <a:lnTo>
                    <a:pt x="1511350" y="1011274"/>
                  </a:lnTo>
                  <a:lnTo>
                    <a:pt x="1495136" y="1028415"/>
                  </a:lnTo>
                  <a:lnTo>
                    <a:pt x="1477968" y="1046190"/>
                  </a:lnTo>
                  <a:lnTo>
                    <a:pt x="1459846" y="1063965"/>
                  </a:lnTo>
                  <a:lnTo>
                    <a:pt x="1441724" y="1081105"/>
                  </a:lnTo>
                  <a:lnTo>
                    <a:pt x="1423920" y="1096976"/>
                  </a:lnTo>
                  <a:lnTo>
                    <a:pt x="1407388" y="1111576"/>
                  </a:lnTo>
                  <a:lnTo>
                    <a:pt x="1399122" y="1118242"/>
                  </a:lnTo>
                  <a:lnTo>
                    <a:pt x="1391492" y="1123638"/>
                  </a:lnTo>
                  <a:lnTo>
                    <a:pt x="1384179" y="1128717"/>
                  </a:lnTo>
                  <a:lnTo>
                    <a:pt x="1377503" y="1133160"/>
                  </a:lnTo>
                  <a:lnTo>
                    <a:pt x="1371144" y="1136652"/>
                  </a:lnTo>
                  <a:lnTo>
                    <a:pt x="1365104" y="1139191"/>
                  </a:lnTo>
                  <a:lnTo>
                    <a:pt x="1360017" y="1140461"/>
                  </a:lnTo>
                  <a:lnTo>
                    <a:pt x="1357791" y="1141096"/>
                  </a:lnTo>
                  <a:lnTo>
                    <a:pt x="1355566" y="1141413"/>
                  </a:lnTo>
                  <a:lnTo>
                    <a:pt x="1353340" y="1141096"/>
                  </a:lnTo>
                  <a:lnTo>
                    <a:pt x="1351115" y="1140461"/>
                  </a:lnTo>
                  <a:lnTo>
                    <a:pt x="1346028" y="1139191"/>
                  </a:lnTo>
                  <a:lnTo>
                    <a:pt x="1340305" y="1136652"/>
                  </a:lnTo>
                  <a:lnTo>
                    <a:pt x="1333947" y="1133160"/>
                  </a:lnTo>
                  <a:lnTo>
                    <a:pt x="1327270" y="1128717"/>
                  </a:lnTo>
                  <a:lnTo>
                    <a:pt x="1319958" y="1123638"/>
                  </a:lnTo>
                  <a:lnTo>
                    <a:pt x="1312010" y="1118242"/>
                  </a:lnTo>
                  <a:lnTo>
                    <a:pt x="1304061" y="1111576"/>
                  </a:lnTo>
                  <a:lnTo>
                    <a:pt x="1287211" y="1096976"/>
                  </a:lnTo>
                  <a:lnTo>
                    <a:pt x="1269725" y="1081105"/>
                  </a:lnTo>
                  <a:lnTo>
                    <a:pt x="1251603" y="1063965"/>
                  </a:lnTo>
                  <a:lnTo>
                    <a:pt x="1233482" y="1046190"/>
                  </a:lnTo>
                  <a:lnTo>
                    <a:pt x="1215996" y="1028415"/>
                  </a:lnTo>
                  <a:lnTo>
                    <a:pt x="1199781" y="1011274"/>
                  </a:lnTo>
                  <a:lnTo>
                    <a:pt x="1171486" y="980485"/>
                  </a:lnTo>
                  <a:lnTo>
                    <a:pt x="1151774" y="959219"/>
                  </a:lnTo>
                  <a:lnTo>
                    <a:pt x="1144462" y="950966"/>
                  </a:lnTo>
                  <a:lnTo>
                    <a:pt x="1144462" y="808765"/>
                  </a:lnTo>
                  <a:lnTo>
                    <a:pt x="1136196" y="798608"/>
                  </a:lnTo>
                  <a:lnTo>
                    <a:pt x="1128565" y="787816"/>
                  </a:lnTo>
                  <a:lnTo>
                    <a:pt x="1120935" y="777024"/>
                  </a:lnTo>
                  <a:lnTo>
                    <a:pt x="1113305" y="765597"/>
                  </a:lnTo>
                  <a:lnTo>
                    <a:pt x="1105993" y="754170"/>
                  </a:lnTo>
                  <a:lnTo>
                    <a:pt x="1098998" y="742744"/>
                  </a:lnTo>
                  <a:lnTo>
                    <a:pt x="1092322" y="730682"/>
                  </a:lnTo>
                  <a:lnTo>
                    <a:pt x="1085645" y="718938"/>
                  </a:lnTo>
                  <a:lnTo>
                    <a:pt x="1078969" y="706241"/>
                  </a:lnTo>
                  <a:lnTo>
                    <a:pt x="1072928" y="693862"/>
                  </a:lnTo>
                  <a:lnTo>
                    <a:pt x="1066887" y="681166"/>
                  </a:lnTo>
                  <a:lnTo>
                    <a:pt x="1061165" y="668787"/>
                  </a:lnTo>
                  <a:lnTo>
                    <a:pt x="1055442" y="655773"/>
                  </a:lnTo>
                  <a:lnTo>
                    <a:pt x="1050355" y="642441"/>
                  </a:lnTo>
                  <a:lnTo>
                    <a:pt x="1045268" y="629745"/>
                  </a:lnTo>
                  <a:lnTo>
                    <a:pt x="1040499" y="616414"/>
                  </a:lnTo>
                  <a:lnTo>
                    <a:pt x="1036048" y="603082"/>
                  </a:lnTo>
                  <a:lnTo>
                    <a:pt x="1031915" y="589751"/>
                  </a:lnTo>
                  <a:lnTo>
                    <a:pt x="1027782" y="576420"/>
                  </a:lnTo>
                  <a:lnTo>
                    <a:pt x="1023967" y="562771"/>
                  </a:lnTo>
                  <a:lnTo>
                    <a:pt x="1020470" y="549757"/>
                  </a:lnTo>
                  <a:lnTo>
                    <a:pt x="1016973" y="536426"/>
                  </a:lnTo>
                  <a:lnTo>
                    <a:pt x="1014429" y="522777"/>
                  </a:lnTo>
                  <a:lnTo>
                    <a:pt x="1011568" y="509446"/>
                  </a:lnTo>
                  <a:lnTo>
                    <a:pt x="1009343" y="496114"/>
                  </a:lnTo>
                  <a:lnTo>
                    <a:pt x="1007435" y="482783"/>
                  </a:lnTo>
                  <a:lnTo>
                    <a:pt x="1005527" y="470087"/>
                  </a:lnTo>
                  <a:lnTo>
                    <a:pt x="1004256" y="456755"/>
                  </a:lnTo>
                  <a:lnTo>
                    <a:pt x="1002984" y="443742"/>
                  </a:lnTo>
                  <a:lnTo>
                    <a:pt x="1002348" y="431045"/>
                  </a:lnTo>
                  <a:lnTo>
                    <a:pt x="1001712" y="418031"/>
                  </a:lnTo>
                  <a:lnTo>
                    <a:pt x="1001712" y="405652"/>
                  </a:lnTo>
                  <a:lnTo>
                    <a:pt x="1001712" y="395178"/>
                  </a:lnTo>
                  <a:lnTo>
                    <a:pt x="1002030" y="385020"/>
                  </a:lnTo>
                  <a:lnTo>
                    <a:pt x="1002666" y="374546"/>
                  </a:lnTo>
                  <a:lnTo>
                    <a:pt x="1003302" y="364071"/>
                  </a:lnTo>
                  <a:lnTo>
                    <a:pt x="1004574" y="353914"/>
                  </a:lnTo>
                  <a:lnTo>
                    <a:pt x="1005527" y="344074"/>
                  </a:lnTo>
                  <a:lnTo>
                    <a:pt x="1007117" y="333917"/>
                  </a:lnTo>
                  <a:lnTo>
                    <a:pt x="1008707" y="324077"/>
                  </a:lnTo>
                  <a:lnTo>
                    <a:pt x="1010296" y="314237"/>
                  </a:lnTo>
                  <a:lnTo>
                    <a:pt x="1012522" y="304080"/>
                  </a:lnTo>
                  <a:lnTo>
                    <a:pt x="1017609" y="285036"/>
                  </a:lnTo>
                  <a:lnTo>
                    <a:pt x="1023013" y="266308"/>
                  </a:lnTo>
                  <a:lnTo>
                    <a:pt x="1029372" y="247581"/>
                  </a:lnTo>
                  <a:lnTo>
                    <a:pt x="1036366" y="229806"/>
                  </a:lnTo>
                  <a:lnTo>
                    <a:pt x="1044315" y="212348"/>
                  </a:lnTo>
                  <a:lnTo>
                    <a:pt x="1052899" y="195525"/>
                  </a:lnTo>
                  <a:lnTo>
                    <a:pt x="1062119" y="178703"/>
                  </a:lnTo>
                  <a:lnTo>
                    <a:pt x="1071656" y="162832"/>
                  </a:lnTo>
                  <a:lnTo>
                    <a:pt x="1082466" y="147596"/>
                  </a:lnTo>
                  <a:lnTo>
                    <a:pt x="1093593" y="132678"/>
                  </a:lnTo>
                  <a:lnTo>
                    <a:pt x="1105357" y="118712"/>
                  </a:lnTo>
                  <a:lnTo>
                    <a:pt x="1117438" y="105380"/>
                  </a:lnTo>
                  <a:lnTo>
                    <a:pt x="1130473" y="92684"/>
                  </a:lnTo>
                  <a:lnTo>
                    <a:pt x="1143826" y="80305"/>
                  </a:lnTo>
                  <a:lnTo>
                    <a:pt x="1150820" y="74909"/>
                  </a:lnTo>
                  <a:lnTo>
                    <a:pt x="1157815" y="69196"/>
                  </a:lnTo>
                  <a:lnTo>
                    <a:pt x="1164809" y="63800"/>
                  </a:lnTo>
                  <a:lnTo>
                    <a:pt x="1172121" y="58721"/>
                  </a:lnTo>
                  <a:lnTo>
                    <a:pt x="1179434" y="53960"/>
                  </a:lnTo>
                  <a:lnTo>
                    <a:pt x="1187064" y="48881"/>
                  </a:lnTo>
                  <a:lnTo>
                    <a:pt x="1194376" y="44120"/>
                  </a:lnTo>
                  <a:lnTo>
                    <a:pt x="1202007" y="39676"/>
                  </a:lnTo>
                  <a:lnTo>
                    <a:pt x="1209955" y="35867"/>
                  </a:lnTo>
                  <a:lnTo>
                    <a:pt x="1217903" y="31741"/>
                  </a:lnTo>
                  <a:lnTo>
                    <a:pt x="1225851" y="27932"/>
                  </a:lnTo>
                  <a:lnTo>
                    <a:pt x="1233799" y="24758"/>
                  </a:lnTo>
                  <a:lnTo>
                    <a:pt x="1242066" y="21266"/>
                  </a:lnTo>
                  <a:lnTo>
                    <a:pt x="1250332" y="18092"/>
                  </a:lnTo>
                  <a:lnTo>
                    <a:pt x="1258916" y="15236"/>
                  </a:lnTo>
                  <a:lnTo>
                    <a:pt x="1267182" y="12379"/>
                  </a:lnTo>
                  <a:lnTo>
                    <a:pt x="1275766" y="10474"/>
                  </a:lnTo>
                  <a:lnTo>
                    <a:pt x="1284350" y="8252"/>
                  </a:lnTo>
                  <a:lnTo>
                    <a:pt x="1292934" y="6348"/>
                  </a:lnTo>
                  <a:lnTo>
                    <a:pt x="1301836" y="4444"/>
                  </a:lnTo>
                  <a:lnTo>
                    <a:pt x="1310738" y="3174"/>
                  </a:lnTo>
                  <a:lnTo>
                    <a:pt x="1319322" y="1904"/>
                  </a:lnTo>
                  <a:lnTo>
                    <a:pt x="1328224" y="952"/>
                  </a:lnTo>
                  <a:lnTo>
                    <a:pt x="1337444" y="317"/>
                  </a:lnTo>
                  <a:lnTo>
                    <a:pt x="1346346"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600" b="1">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1820998" y="2636969"/>
              <a:ext cx="1143000" cy="375103"/>
            </a:xfrm>
            <a:prstGeom prst="rect">
              <a:avLst/>
            </a:prstGeom>
            <a:noFill/>
          </p:spPr>
          <p:txBody>
            <a:bodyPr wrap="square" rtlCol="0">
              <a:spAutoFit/>
            </a:bodyPr>
            <a:lstStyle/>
            <a:p>
              <a:pPr algn="ctr"/>
              <a:r>
                <a:rPr lang="zh-CN" altLang="en-US" sz="1000" b="1" dirty="0">
                  <a:solidFill>
                    <a:schemeClr val="bg1"/>
                  </a:solidFill>
                  <a:latin typeface="微软雅黑" panose="020B0503020204020204" charset="-122"/>
                  <a:ea typeface="微软雅黑" panose="020B0503020204020204" charset="-122"/>
                  <a:cs typeface="微软雅黑" panose="020B0503020204020204" charset="-122"/>
                </a:rPr>
                <a:t>交易</a:t>
              </a:r>
              <a:endParaRPr lang="zh-CN" altLang="en-US" sz="10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21" name="组合 6"/>
          <p:cNvGrpSpPr/>
          <p:nvPr/>
        </p:nvGrpSpPr>
        <p:grpSpPr>
          <a:xfrm>
            <a:off x="9292128" y="3612568"/>
            <a:ext cx="586710" cy="676674"/>
            <a:chOff x="1820998" y="1981200"/>
            <a:chExt cx="1143000" cy="1030872"/>
          </a:xfrm>
        </p:grpSpPr>
        <p:sp>
          <p:nvSpPr>
            <p:cNvPr id="22" name="白领"/>
            <p:cNvSpPr/>
            <p:nvPr/>
          </p:nvSpPr>
          <p:spPr bwMode="auto">
            <a:xfrm>
              <a:off x="1932638" y="1981200"/>
              <a:ext cx="818928" cy="636270"/>
            </a:xfrm>
            <a:custGeom>
              <a:avLst/>
              <a:gdLst>
                <a:gd name="T0" fmla="*/ 1134092 w 2300288"/>
                <a:gd name="T1" fmla="*/ 968860 h 1936750"/>
                <a:gd name="T2" fmla="*/ 1214775 w 2300288"/>
                <a:gd name="T3" fmla="*/ 1049028 h 1936750"/>
                <a:gd name="T4" fmla="*/ 1216884 w 2300288"/>
                <a:gd name="T5" fmla="*/ 1064537 h 1936750"/>
                <a:gd name="T6" fmla="*/ 1151230 w 2300288"/>
                <a:gd name="T7" fmla="*/ 1136031 h 1936750"/>
                <a:gd name="T8" fmla="*/ 1182871 w 2300288"/>
                <a:gd name="T9" fmla="*/ 1247216 h 1936750"/>
                <a:gd name="T10" fmla="*/ 1204228 w 2300288"/>
                <a:gd name="T11" fmla="*/ 1413599 h 1936750"/>
                <a:gd name="T12" fmla="*/ 1046025 w 2300288"/>
                <a:gd name="T13" fmla="*/ 1361555 h 1936750"/>
                <a:gd name="T14" fmla="*/ 1071074 w 2300288"/>
                <a:gd name="T15" fmla="*/ 1209103 h 1936750"/>
                <a:gd name="T16" fmla="*/ 1033632 w 2300288"/>
                <a:gd name="T17" fmla="*/ 1075313 h 1936750"/>
                <a:gd name="T18" fmla="*/ 1028095 w 2300288"/>
                <a:gd name="T19" fmla="*/ 1060068 h 1936750"/>
                <a:gd name="T20" fmla="*/ 1033632 w 2300288"/>
                <a:gd name="T21" fmla="*/ 1045086 h 1936750"/>
                <a:gd name="T22" fmla="*/ 1116162 w 2300288"/>
                <a:gd name="T23" fmla="*/ 967020 h 1936750"/>
                <a:gd name="T24" fmla="*/ 1415999 w 2300288"/>
                <a:gd name="T25" fmla="*/ 862909 h 1936750"/>
                <a:gd name="T26" fmla="*/ 1591713 w 2300288"/>
                <a:gd name="T27" fmla="*/ 924102 h 1936750"/>
                <a:gd name="T28" fmla="*/ 1763745 w 2300288"/>
                <a:gd name="T29" fmla="*/ 983456 h 1936750"/>
                <a:gd name="T30" fmla="*/ 1808726 w 2300288"/>
                <a:gd name="T31" fmla="*/ 1009194 h 1936750"/>
                <a:gd name="T32" fmla="*/ 1836345 w 2300288"/>
                <a:gd name="T33" fmla="*/ 1041235 h 1936750"/>
                <a:gd name="T34" fmla="*/ 1870541 w 2300288"/>
                <a:gd name="T35" fmla="*/ 1114771 h 1936750"/>
                <a:gd name="T36" fmla="*/ 1893952 w 2300288"/>
                <a:gd name="T37" fmla="*/ 1212469 h 1936750"/>
                <a:gd name="T38" fmla="*/ 1905000 w 2300288"/>
                <a:gd name="T39" fmla="*/ 1335643 h 1936750"/>
                <a:gd name="T40" fmla="*/ 1899740 w 2300288"/>
                <a:gd name="T41" fmla="*/ 1362957 h 1936750"/>
                <a:gd name="T42" fmla="*/ 1874487 w 2300288"/>
                <a:gd name="T43" fmla="*/ 1383704 h 1936750"/>
                <a:gd name="T44" fmla="*/ 1781895 w 2300288"/>
                <a:gd name="T45" fmla="*/ 1418897 h 1936750"/>
                <a:gd name="T46" fmla="*/ 1625909 w 2300288"/>
                <a:gd name="T47" fmla="*/ 1447524 h 1936750"/>
                <a:gd name="T48" fmla="*/ 1404950 w 2300288"/>
                <a:gd name="T49" fmla="*/ 1464857 h 1936750"/>
                <a:gd name="T50" fmla="*/ 948915 w 2300288"/>
                <a:gd name="T51" fmla="*/ 1532887 h 1936750"/>
                <a:gd name="T52" fmla="*/ 96732 w 2300288"/>
                <a:gd name="T53" fmla="*/ 835367 h 1936750"/>
                <a:gd name="T54" fmla="*/ 1152637 w 2300288"/>
                <a:gd name="T55" fmla="*/ 1576 h 1936750"/>
                <a:gd name="T56" fmla="*/ 1203190 w 2300288"/>
                <a:gd name="T57" fmla="*/ 12613 h 1936750"/>
                <a:gd name="T58" fmla="*/ 1249793 w 2300288"/>
                <a:gd name="T59" fmla="*/ 32847 h 1936750"/>
                <a:gd name="T60" fmla="*/ 1292446 w 2300288"/>
                <a:gd name="T61" fmla="*/ 62015 h 1936750"/>
                <a:gd name="T62" fmla="*/ 1357480 w 2300288"/>
                <a:gd name="T63" fmla="*/ 134804 h 1936750"/>
                <a:gd name="T64" fmla="*/ 1402767 w 2300288"/>
                <a:gd name="T65" fmla="*/ 235972 h 1936750"/>
                <a:gd name="T66" fmla="*/ 1414352 w 2300288"/>
                <a:gd name="T67" fmla="*/ 301403 h 1936750"/>
                <a:gd name="T68" fmla="*/ 1414615 w 2300288"/>
                <a:gd name="T69" fmla="*/ 367360 h 1936750"/>
                <a:gd name="T70" fmla="*/ 1402767 w 2300288"/>
                <a:gd name="T71" fmla="*/ 444090 h 1936750"/>
                <a:gd name="T72" fmla="*/ 1379596 w 2300288"/>
                <a:gd name="T73" fmla="*/ 521346 h 1936750"/>
                <a:gd name="T74" fmla="*/ 1346158 w 2300288"/>
                <a:gd name="T75" fmla="*/ 595186 h 1936750"/>
                <a:gd name="T76" fmla="*/ 1304295 w 2300288"/>
                <a:gd name="T77" fmla="*/ 661143 h 1936750"/>
                <a:gd name="T78" fmla="*/ 1223990 w 2300288"/>
                <a:gd name="T79" fmla="*/ 866108 h 1936750"/>
                <a:gd name="T80" fmla="*/ 1146318 w 2300288"/>
                <a:gd name="T81" fmla="*/ 934430 h 1936750"/>
                <a:gd name="T82" fmla="*/ 1120778 w 2300288"/>
                <a:gd name="T83" fmla="*/ 944678 h 1936750"/>
                <a:gd name="T84" fmla="*/ 1086550 w 2300288"/>
                <a:gd name="T85" fmla="*/ 925758 h 1936750"/>
                <a:gd name="T86" fmla="*/ 993607 w 2300288"/>
                <a:gd name="T87" fmla="*/ 837202 h 1936750"/>
                <a:gd name="T88" fmla="*/ 928310 w 2300288"/>
                <a:gd name="T89" fmla="*/ 643274 h 1936750"/>
                <a:gd name="T90" fmla="*/ 888553 w 2300288"/>
                <a:gd name="T91" fmla="*/ 574427 h 1936750"/>
                <a:gd name="T92" fmla="*/ 858011 w 2300288"/>
                <a:gd name="T93" fmla="*/ 499273 h 1936750"/>
                <a:gd name="T94" fmla="*/ 837737 w 2300288"/>
                <a:gd name="T95" fmla="*/ 421754 h 1936750"/>
                <a:gd name="T96" fmla="*/ 829575 w 2300288"/>
                <a:gd name="T97" fmla="*/ 346075 h 1936750"/>
                <a:gd name="T98" fmla="*/ 832734 w 2300288"/>
                <a:gd name="T99" fmla="*/ 284848 h 1936750"/>
                <a:gd name="T100" fmla="*/ 852482 w 2300288"/>
                <a:gd name="T101" fmla="*/ 204965 h 1936750"/>
                <a:gd name="T102" fmla="*/ 905667 w 2300288"/>
                <a:gd name="T103" fmla="*/ 109840 h 1936750"/>
                <a:gd name="T104" fmla="*/ 964645 w 2300288"/>
                <a:gd name="T105" fmla="*/ 52818 h 1936750"/>
                <a:gd name="T106" fmla="*/ 1008615 w 2300288"/>
                <a:gd name="T107" fmla="*/ 26277 h 1936750"/>
                <a:gd name="T108" fmla="*/ 1056535 w 2300288"/>
                <a:gd name="T109" fmla="*/ 8671 h 1936750"/>
                <a:gd name="T110" fmla="*/ 1107614 w 2300288"/>
                <a:gd name="T111" fmla="*/ 262 h 1936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00288" h="1936750">
                  <a:moveTo>
                    <a:pt x="1352860" y="1166813"/>
                  </a:moveTo>
                  <a:lnTo>
                    <a:pt x="1355725" y="1166813"/>
                  </a:lnTo>
                  <a:lnTo>
                    <a:pt x="1358272" y="1166813"/>
                  </a:lnTo>
                  <a:lnTo>
                    <a:pt x="1361456" y="1167131"/>
                  </a:lnTo>
                  <a:lnTo>
                    <a:pt x="1364003" y="1168083"/>
                  </a:lnTo>
                  <a:lnTo>
                    <a:pt x="1366869" y="1168718"/>
                  </a:lnTo>
                  <a:lnTo>
                    <a:pt x="1369416" y="1170306"/>
                  </a:lnTo>
                  <a:lnTo>
                    <a:pt x="1371644" y="1171258"/>
                  </a:lnTo>
                  <a:lnTo>
                    <a:pt x="1374192" y="1173163"/>
                  </a:lnTo>
                  <a:lnTo>
                    <a:pt x="1376420" y="1175386"/>
                  </a:lnTo>
                  <a:lnTo>
                    <a:pt x="1461429" y="1260158"/>
                  </a:lnTo>
                  <a:lnTo>
                    <a:pt x="1463339" y="1262381"/>
                  </a:lnTo>
                  <a:lnTo>
                    <a:pt x="1465249" y="1264603"/>
                  </a:lnTo>
                  <a:lnTo>
                    <a:pt x="1466841" y="1267143"/>
                  </a:lnTo>
                  <a:lnTo>
                    <a:pt x="1467797" y="1269683"/>
                  </a:lnTo>
                  <a:lnTo>
                    <a:pt x="1469070" y="1272223"/>
                  </a:lnTo>
                  <a:lnTo>
                    <a:pt x="1469388" y="1275081"/>
                  </a:lnTo>
                  <a:lnTo>
                    <a:pt x="1469707" y="1277938"/>
                  </a:lnTo>
                  <a:lnTo>
                    <a:pt x="1470025" y="1280478"/>
                  </a:lnTo>
                  <a:lnTo>
                    <a:pt x="1469707" y="1283336"/>
                  </a:lnTo>
                  <a:lnTo>
                    <a:pt x="1469388" y="1285876"/>
                  </a:lnTo>
                  <a:lnTo>
                    <a:pt x="1469070" y="1289051"/>
                  </a:lnTo>
                  <a:lnTo>
                    <a:pt x="1467797" y="1291591"/>
                  </a:lnTo>
                  <a:lnTo>
                    <a:pt x="1466841" y="1294131"/>
                  </a:lnTo>
                  <a:lnTo>
                    <a:pt x="1465249" y="1296671"/>
                  </a:lnTo>
                  <a:lnTo>
                    <a:pt x="1463339" y="1298893"/>
                  </a:lnTo>
                  <a:lnTo>
                    <a:pt x="1461429" y="1301116"/>
                  </a:lnTo>
                  <a:lnTo>
                    <a:pt x="1390111" y="1372236"/>
                  </a:lnTo>
                  <a:lnTo>
                    <a:pt x="1396160" y="1386206"/>
                  </a:lnTo>
                  <a:lnTo>
                    <a:pt x="1401573" y="1402081"/>
                  </a:lnTo>
                  <a:lnTo>
                    <a:pt x="1407304" y="1420178"/>
                  </a:lnTo>
                  <a:lnTo>
                    <a:pt x="1412716" y="1439228"/>
                  </a:lnTo>
                  <a:lnTo>
                    <a:pt x="1418447" y="1460501"/>
                  </a:lnTo>
                  <a:lnTo>
                    <a:pt x="1423541" y="1483043"/>
                  </a:lnTo>
                  <a:lnTo>
                    <a:pt x="1428317" y="1506538"/>
                  </a:lnTo>
                  <a:lnTo>
                    <a:pt x="1433093" y="1531938"/>
                  </a:lnTo>
                  <a:lnTo>
                    <a:pt x="1437550" y="1558608"/>
                  </a:lnTo>
                  <a:lnTo>
                    <a:pt x="1441689" y="1586231"/>
                  </a:lnTo>
                  <a:lnTo>
                    <a:pt x="1445191" y="1614806"/>
                  </a:lnTo>
                  <a:lnTo>
                    <a:pt x="1448693" y="1644651"/>
                  </a:lnTo>
                  <a:lnTo>
                    <a:pt x="1451559" y="1675448"/>
                  </a:lnTo>
                  <a:lnTo>
                    <a:pt x="1454106" y="1707516"/>
                  </a:lnTo>
                  <a:lnTo>
                    <a:pt x="1456016" y="1739901"/>
                  </a:lnTo>
                  <a:lnTo>
                    <a:pt x="1457608" y="1773238"/>
                  </a:lnTo>
                  <a:lnTo>
                    <a:pt x="1254161" y="1773238"/>
                  </a:lnTo>
                  <a:lnTo>
                    <a:pt x="1255753" y="1739901"/>
                  </a:lnTo>
                  <a:lnTo>
                    <a:pt x="1257344" y="1707516"/>
                  </a:lnTo>
                  <a:lnTo>
                    <a:pt x="1260210" y="1675448"/>
                  </a:lnTo>
                  <a:lnTo>
                    <a:pt x="1263075" y="1644651"/>
                  </a:lnTo>
                  <a:lnTo>
                    <a:pt x="1266259" y="1614806"/>
                  </a:lnTo>
                  <a:lnTo>
                    <a:pt x="1270080" y="1586231"/>
                  </a:lnTo>
                  <a:lnTo>
                    <a:pt x="1274219" y="1558608"/>
                  </a:lnTo>
                  <a:lnTo>
                    <a:pt x="1278676" y="1531938"/>
                  </a:lnTo>
                  <a:lnTo>
                    <a:pt x="1283452" y="1506538"/>
                  </a:lnTo>
                  <a:lnTo>
                    <a:pt x="1288228" y="1483043"/>
                  </a:lnTo>
                  <a:lnTo>
                    <a:pt x="1293322" y="1460501"/>
                  </a:lnTo>
                  <a:lnTo>
                    <a:pt x="1298734" y="1439228"/>
                  </a:lnTo>
                  <a:lnTo>
                    <a:pt x="1304465" y="1419861"/>
                  </a:lnTo>
                  <a:lnTo>
                    <a:pt x="1309878" y="1402081"/>
                  </a:lnTo>
                  <a:lnTo>
                    <a:pt x="1315609" y="1386206"/>
                  </a:lnTo>
                  <a:lnTo>
                    <a:pt x="1321340" y="1371918"/>
                  </a:lnTo>
                  <a:lnTo>
                    <a:pt x="1250022" y="1301116"/>
                  </a:lnTo>
                  <a:lnTo>
                    <a:pt x="1248111" y="1298893"/>
                  </a:lnTo>
                  <a:lnTo>
                    <a:pt x="1246519" y="1296671"/>
                  </a:lnTo>
                  <a:lnTo>
                    <a:pt x="1244927" y="1294131"/>
                  </a:lnTo>
                  <a:lnTo>
                    <a:pt x="1243654" y="1291591"/>
                  </a:lnTo>
                  <a:lnTo>
                    <a:pt x="1242699" y="1289051"/>
                  </a:lnTo>
                  <a:lnTo>
                    <a:pt x="1242380" y="1285876"/>
                  </a:lnTo>
                  <a:lnTo>
                    <a:pt x="1242062" y="1283336"/>
                  </a:lnTo>
                  <a:lnTo>
                    <a:pt x="1241425" y="1280478"/>
                  </a:lnTo>
                  <a:lnTo>
                    <a:pt x="1242062" y="1277938"/>
                  </a:lnTo>
                  <a:lnTo>
                    <a:pt x="1242380" y="1275081"/>
                  </a:lnTo>
                  <a:lnTo>
                    <a:pt x="1243017" y="1272223"/>
                  </a:lnTo>
                  <a:lnTo>
                    <a:pt x="1243654" y="1269683"/>
                  </a:lnTo>
                  <a:lnTo>
                    <a:pt x="1244927" y="1267143"/>
                  </a:lnTo>
                  <a:lnTo>
                    <a:pt x="1246519" y="1264603"/>
                  </a:lnTo>
                  <a:lnTo>
                    <a:pt x="1248111" y="1262381"/>
                  </a:lnTo>
                  <a:lnTo>
                    <a:pt x="1250340" y="1260158"/>
                  </a:lnTo>
                  <a:lnTo>
                    <a:pt x="1335030" y="1175386"/>
                  </a:lnTo>
                  <a:lnTo>
                    <a:pt x="1337259" y="1173163"/>
                  </a:lnTo>
                  <a:lnTo>
                    <a:pt x="1339806" y="1171258"/>
                  </a:lnTo>
                  <a:lnTo>
                    <a:pt x="1342035" y="1170306"/>
                  </a:lnTo>
                  <a:lnTo>
                    <a:pt x="1344582" y="1168718"/>
                  </a:lnTo>
                  <a:lnTo>
                    <a:pt x="1347766" y="1168083"/>
                  </a:lnTo>
                  <a:lnTo>
                    <a:pt x="1350313" y="1167131"/>
                  </a:lnTo>
                  <a:lnTo>
                    <a:pt x="1352860" y="1166813"/>
                  </a:lnTo>
                  <a:close/>
                  <a:moveTo>
                    <a:pt x="1634223" y="1009650"/>
                  </a:moveTo>
                  <a:lnTo>
                    <a:pt x="1652963" y="1018533"/>
                  </a:lnTo>
                  <a:lnTo>
                    <a:pt x="1672339" y="1027098"/>
                  </a:lnTo>
                  <a:lnTo>
                    <a:pt x="1691079" y="1034712"/>
                  </a:lnTo>
                  <a:lnTo>
                    <a:pt x="1709819" y="1042326"/>
                  </a:lnTo>
                  <a:lnTo>
                    <a:pt x="1728241" y="1049939"/>
                  </a:lnTo>
                  <a:lnTo>
                    <a:pt x="1746663" y="1057236"/>
                  </a:lnTo>
                  <a:lnTo>
                    <a:pt x="1783191" y="1070560"/>
                  </a:lnTo>
                  <a:lnTo>
                    <a:pt x="1819083" y="1082932"/>
                  </a:lnTo>
                  <a:lnTo>
                    <a:pt x="1854022" y="1094670"/>
                  </a:lnTo>
                  <a:lnTo>
                    <a:pt x="1888325" y="1105773"/>
                  </a:lnTo>
                  <a:lnTo>
                    <a:pt x="1921994" y="1116242"/>
                  </a:lnTo>
                  <a:lnTo>
                    <a:pt x="1986155" y="1136545"/>
                  </a:lnTo>
                  <a:lnTo>
                    <a:pt x="2017282" y="1146379"/>
                  </a:lnTo>
                  <a:lnTo>
                    <a:pt x="2046821" y="1156213"/>
                  </a:lnTo>
                  <a:lnTo>
                    <a:pt x="2075408" y="1166682"/>
                  </a:lnTo>
                  <a:lnTo>
                    <a:pt x="2103042" y="1176834"/>
                  </a:lnTo>
                  <a:lnTo>
                    <a:pt x="2116700" y="1182544"/>
                  </a:lnTo>
                  <a:lnTo>
                    <a:pt x="2129722" y="1187937"/>
                  </a:lnTo>
                  <a:lnTo>
                    <a:pt x="2142427" y="1193965"/>
                  </a:lnTo>
                  <a:lnTo>
                    <a:pt x="2155132" y="1199675"/>
                  </a:lnTo>
                  <a:lnTo>
                    <a:pt x="2161167" y="1203164"/>
                  </a:lnTo>
                  <a:lnTo>
                    <a:pt x="2166885" y="1206337"/>
                  </a:lnTo>
                  <a:lnTo>
                    <a:pt x="2172920" y="1210461"/>
                  </a:lnTo>
                  <a:lnTo>
                    <a:pt x="2178319" y="1214585"/>
                  </a:lnTo>
                  <a:lnTo>
                    <a:pt x="2184037" y="1219026"/>
                  </a:lnTo>
                  <a:lnTo>
                    <a:pt x="2189119" y="1223785"/>
                  </a:lnTo>
                  <a:lnTo>
                    <a:pt x="2194201" y="1228861"/>
                  </a:lnTo>
                  <a:lnTo>
                    <a:pt x="2198965" y="1233936"/>
                  </a:lnTo>
                  <a:lnTo>
                    <a:pt x="2203729" y="1239647"/>
                  </a:lnTo>
                  <a:lnTo>
                    <a:pt x="2208494" y="1245357"/>
                  </a:lnTo>
                  <a:lnTo>
                    <a:pt x="2212941" y="1251384"/>
                  </a:lnTo>
                  <a:lnTo>
                    <a:pt x="2217387" y="1257729"/>
                  </a:lnTo>
                  <a:lnTo>
                    <a:pt x="2221517" y="1264391"/>
                  </a:lnTo>
                  <a:lnTo>
                    <a:pt x="2225646" y="1271053"/>
                  </a:lnTo>
                  <a:lnTo>
                    <a:pt x="2233269" y="1285011"/>
                  </a:lnTo>
                  <a:lnTo>
                    <a:pt x="2240257" y="1299287"/>
                  </a:lnTo>
                  <a:lnTo>
                    <a:pt x="2246927" y="1314832"/>
                  </a:lnTo>
                  <a:lnTo>
                    <a:pt x="2253279" y="1330693"/>
                  </a:lnTo>
                  <a:lnTo>
                    <a:pt x="2258679" y="1346555"/>
                  </a:lnTo>
                  <a:lnTo>
                    <a:pt x="2264079" y="1363052"/>
                  </a:lnTo>
                  <a:lnTo>
                    <a:pt x="2268843" y="1379865"/>
                  </a:lnTo>
                  <a:lnTo>
                    <a:pt x="2273290" y="1396996"/>
                  </a:lnTo>
                  <a:lnTo>
                    <a:pt x="2277101" y="1413809"/>
                  </a:lnTo>
                  <a:lnTo>
                    <a:pt x="2280595" y="1430940"/>
                  </a:lnTo>
                  <a:lnTo>
                    <a:pt x="2283772" y="1447754"/>
                  </a:lnTo>
                  <a:lnTo>
                    <a:pt x="2286948" y="1464567"/>
                  </a:lnTo>
                  <a:lnTo>
                    <a:pt x="2288854" y="1481381"/>
                  </a:lnTo>
                  <a:lnTo>
                    <a:pt x="2291077" y="1497243"/>
                  </a:lnTo>
                  <a:lnTo>
                    <a:pt x="2293300" y="1513104"/>
                  </a:lnTo>
                  <a:lnTo>
                    <a:pt x="2296477" y="1542925"/>
                  </a:lnTo>
                  <a:lnTo>
                    <a:pt x="2298382" y="1570207"/>
                  </a:lnTo>
                  <a:lnTo>
                    <a:pt x="2299653" y="1593682"/>
                  </a:lnTo>
                  <a:lnTo>
                    <a:pt x="2300288" y="1613351"/>
                  </a:lnTo>
                  <a:lnTo>
                    <a:pt x="2300288" y="1627944"/>
                  </a:lnTo>
                  <a:lnTo>
                    <a:pt x="2300288" y="1630799"/>
                  </a:lnTo>
                  <a:lnTo>
                    <a:pt x="2299653" y="1633971"/>
                  </a:lnTo>
                  <a:lnTo>
                    <a:pt x="2299018" y="1636827"/>
                  </a:lnTo>
                  <a:lnTo>
                    <a:pt x="2297430" y="1639999"/>
                  </a:lnTo>
                  <a:lnTo>
                    <a:pt x="2296159" y="1643171"/>
                  </a:lnTo>
                  <a:lnTo>
                    <a:pt x="2293936" y="1646344"/>
                  </a:lnTo>
                  <a:lnTo>
                    <a:pt x="2291077" y="1649199"/>
                  </a:lnTo>
                  <a:lnTo>
                    <a:pt x="2288536" y="1652688"/>
                  </a:lnTo>
                  <a:lnTo>
                    <a:pt x="2285360" y="1655544"/>
                  </a:lnTo>
                  <a:lnTo>
                    <a:pt x="2281548" y="1659033"/>
                  </a:lnTo>
                  <a:lnTo>
                    <a:pt x="2278054" y="1661888"/>
                  </a:lnTo>
                  <a:lnTo>
                    <a:pt x="2273608" y="1665061"/>
                  </a:lnTo>
                  <a:lnTo>
                    <a:pt x="2263443" y="1671405"/>
                  </a:lnTo>
                  <a:lnTo>
                    <a:pt x="2252644" y="1677750"/>
                  </a:lnTo>
                  <a:lnTo>
                    <a:pt x="2239621" y="1684095"/>
                  </a:lnTo>
                  <a:lnTo>
                    <a:pt x="2225328" y="1690122"/>
                  </a:lnTo>
                  <a:lnTo>
                    <a:pt x="2208811" y="1696150"/>
                  </a:lnTo>
                  <a:lnTo>
                    <a:pt x="2191660" y="1701860"/>
                  </a:lnTo>
                  <a:lnTo>
                    <a:pt x="2172602" y="1707888"/>
                  </a:lnTo>
                  <a:lnTo>
                    <a:pt x="2151639" y="1713915"/>
                  </a:lnTo>
                  <a:lnTo>
                    <a:pt x="2129722" y="1719308"/>
                  </a:lnTo>
                  <a:lnTo>
                    <a:pt x="2105900" y="1724384"/>
                  </a:lnTo>
                  <a:lnTo>
                    <a:pt x="2080490" y="1730094"/>
                  </a:lnTo>
                  <a:lnTo>
                    <a:pt x="2053809" y="1734853"/>
                  </a:lnTo>
                  <a:lnTo>
                    <a:pt x="2025223" y="1739611"/>
                  </a:lnTo>
                  <a:lnTo>
                    <a:pt x="1995048" y="1744052"/>
                  </a:lnTo>
                  <a:lnTo>
                    <a:pt x="1963285" y="1748494"/>
                  </a:lnTo>
                  <a:lnTo>
                    <a:pt x="1930252" y="1752618"/>
                  </a:lnTo>
                  <a:lnTo>
                    <a:pt x="1895313" y="1756107"/>
                  </a:lnTo>
                  <a:lnTo>
                    <a:pt x="1858786" y="1759597"/>
                  </a:lnTo>
                  <a:lnTo>
                    <a:pt x="1820671" y="1762452"/>
                  </a:lnTo>
                  <a:lnTo>
                    <a:pt x="1780967" y="1765307"/>
                  </a:lnTo>
                  <a:lnTo>
                    <a:pt x="1739676" y="1767528"/>
                  </a:lnTo>
                  <a:lnTo>
                    <a:pt x="1696478" y="1769431"/>
                  </a:lnTo>
                  <a:lnTo>
                    <a:pt x="1652011" y="1771335"/>
                  </a:lnTo>
                  <a:lnTo>
                    <a:pt x="1605955" y="1772287"/>
                  </a:lnTo>
                  <a:lnTo>
                    <a:pt x="1557993" y="1773238"/>
                  </a:lnTo>
                  <a:lnTo>
                    <a:pt x="1508125" y="1773238"/>
                  </a:lnTo>
                  <a:lnTo>
                    <a:pt x="1634223" y="1009650"/>
                  </a:lnTo>
                  <a:close/>
                  <a:moveTo>
                    <a:pt x="969658" y="942975"/>
                  </a:moveTo>
                  <a:lnTo>
                    <a:pt x="1145815" y="1851606"/>
                  </a:lnTo>
                  <a:lnTo>
                    <a:pt x="1263254" y="1851606"/>
                  </a:lnTo>
                  <a:lnTo>
                    <a:pt x="2020888" y="1851606"/>
                  </a:lnTo>
                  <a:lnTo>
                    <a:pt x="2020888" y="1936750"/>
                  </a:lnTo>
                  <a:lnTo>
                    <a:pt x="1163907" y="1936750"/>
                  </a:lnTo>
                  <a:lnTo>
                    <a:pt x="194249" y="1936750"/>
                  </a:lnTo>
                  <a:lnTo>
                    <a:pt x="0" y="1009057"/>
                  </a:lnTo>
                  <a:lnTo>
                    <a:pt x="116804" y="1009057"/>
                  </a:lnTo>
                  <a:lnTo>
                    <a:pt x="969658" y="942975"/>
                  </a:lnTo>
                  <a:close/>
                  <a:moveTo>
                    <a:pt x="1346346" y="0"/>
                  </a:moveTo>
                  <a:lnTo>
                    <a:pt x="1355566" y="0"/>
                  </a:lnTo>
                  <a:lnTo>
                    <a:pt x="1364786" y="0"/>
                  </a:lnTo>
                  <a:lnTo>
                    <a:pt x="1373688" y="317"/>
                  </a:lnTo>
                  <a:lnTo>
                    <a:pt x="1382908" y="952"/>
                  </a:lnTo>
                  <a:lnTo>
                    <a:pt x="1391810" y="1904"/>
                  </a:lnTo>
                  <a:lnTo>
                    <a:pt x="1400712" y="3174"/>
                  </a:lnTo>
                  <a:lnTo>
                    <a:pt x="1409613" y="4444"/>
                  </a:lnTo>
                  <a:lnTo>
                    <a:pt x="1418515" y="6348"/>
                  </a:lnTo>
                  <a:lnTo>
                    <a:pt x="1426782" y="8252"/>
                  </a:lnTo>
                  <a:lnTo>
                    <a:pt x="1435684" y="10474"/>
                  </a:lnTo>
                  <a:lnTo>
                    <a:pt x="1444268" y="12379"/>
                  </a:lnTo>
                  <a:lnTo>
                    <a:pt x="1452852" y="15236"/>
                  </a:lnTo>
                  <a:lnTo>
                    <a:pt x="1460800" y="18092"/>
                  </a:lnTo>
                  <a:lnTo>
                    <a:pt x="1469384" y="21266"/>
                  </a:lnTo>
                  <a:lnTo>
                    <a:pt x="1477650" y="24758"/>
                  </a:lnTo>
                  <a:lnTo>
                    <a:pt x="1485598" y="27932"/>
                  </a:lnTo>
                  <a:lnTo>
                    <a:pt x="1493228" y="31741"/>
                  </a:lnTo>
                  <a:lnTo>
                    <a:pt x="1501495" y="35867"/>
                  </a:lnTo>
                  <a:lnTo>
                    <a:pt x="1509125" y="39676"/>
                  </a:lnTo>
                  <a:lnTo>
                    <a:pt x="1517073" y="44120"/>
                  </a:lnTo>
                  <a:lnTo>
                    <a:pt x="1524385" y="48881"/>
                  </a:lnTo>
                  <a:lnTo>
                    <a:pt x="1531698" y="53960"/>
                  </a:lnTo>
                  <a:lnTo>
                    <a:pt x="1539010" y="58721"/>
                  </a:lnTo>
                  <a:lnTo>
                    <a:pt x="1546640" y="63800"/>
                  </a:lnTo>
                  <a:lnTo>
                    <a:pt x="1553635" y="69196"/>
                  </a:lnTo>
                  <a:lnTo>
                    <a:pt x="1560629" y="74909"/>
                  </a:lnTo>
                  <a:lnTo>
                    <a:pt x="1567624" y="80305"/>
                  </a:lnTo>
                  <a:lnTo>
                    <a:pt x="1580976" y="92684"/>
                  </a:lnTo>
                  <a:lnTo>
                    <a:pt x="1593694" y="105380"/>
                  </a:lnTo>
                  <a:lnTo>
                    <a:pt x="1606093" y="118712"/>
                  </a:lnTo>
                  <a:lnTo>
                    <a:pt x="1617856" y="132678"/>
                  </a:lnTo>
                  <a:lnTo>
                    <a:pt x="1628984" y="147596"/>
                  </a:lnTo>
                  <a:lnTo>
                    <a:pt x="1639157" y="162832"/>
                  </a:lnTo>
                  <a:lnTo>
                    <a:pt x="1649331" y="178703"/>
                  </a:lnTo>
                  <a:lnTo>
                    <a:pt x="1658551" y="195525"/>
                  </a:lnTo>
                  <a:lnTo>
                    <a:pt x="1666817" y="212348"/>
                  </a:lnTo>
                  <a:lnTo>
                    <a:pt x="1674765" y="229806"/>
                  </a:lnTo>
                  <a:lnTo>
                    <a:pt x="1682078" y="247581"/>
                  </a:lnTo>
                  <a:lnTo>
                    <a:pt x="1688436" y="266308"/>
                  </a:lnTo>
                  <a:lnTo>
                    <a:pt x="1693841" y="285036"/>
                  </a:lnTo>
                  <a:lnTo>
                    <a:pt x="1698610" y="304080"/>
                  </a:lnTo>
                  <a:lnTo>
                    <a:pt x="1700517" y="314237"/>
                  </a:lnTo>
                  <a:lnTo>
                    <a:pt x="1702743" y="324077"/>
                  </a:lnTo>
                  <a:lnTo>
                    <a:pt x="1704332" y="333917"/>
                  </a:lnTo>
                  <a:lnTo>
                    <a:pt x="1705604" y="344074"/>
                  </a:lnTo>
                  <a:lnTo>
                    <a:pt x="1706876" y="353914"/>
                  </a:lnTo>
                  <a:lnTo>
                    <a:pt x="1707830" y="364071"/>
                  </a:lnTo>
                  <a:lnTo>
                    <a:pt x="1708466" y="374546"/>
                  </a:lnTo>
                  <a:lnTo>
                    <a:pt x="1709419" y="385020"/>
                  </a:lnTo>
                  <a:lnTo>
                    <a:pt x="1709737" y="395178"/>
                  </a:lnTo>
                  <a:lnTo>
                    <a:pt x="1709737" y="405652"/>
                  </a:lnTo>
                  <a:lnTo>
                    <a:pt x="1709737" y="418031"/>
                  </a:lnTo>
                  <a:lnTo>
                    <a:pt x="1709101" y="431045"/>
                  </a:lnTo>
                  <a:lnTo>
                    <a:pt x="1708148" y="443742"/>
                  </a:lnTo>
                  <a:lnTo>
                    <a:pt x="1707194" y="456755"/>
                  </a:lnTo>
                  <a:lnTo>
                    <a:pt x="1705604" y="470087"/>
                  </a:lnTo>
                  <a:lnTo>
                    <a:pt x="1703697" y="482783"/>
                  </a:lnTo>
                  <a:lnTo>
                    <a:pt x="1702107" y="496114"/>
                  </a:lnTo>
                  <a:lnTo>
                    <a:pt x="1699881" y="509446"/>
                  </a:lnTo>
                  <a:lnTo>
                    <a:pt x="1696702" y="522777"/>
                  </a:lnTo>
                  <a:lnTo>
                    <a:pt x="1693841" y="536426"/>
                  </a:lnTo>
                  <a:lnTo>
                    <a:pt x="1690979" y="549757"/>
                  </a:lnTo>
                  <a:lnTo>
                    <a:pt x="1687164" y="562771"/>
                  </a:lnTo>
                  <a:lnTo>
                    <a:pt x="1683667" y="576420"/>
                  </a:lnTo>
                  <a:lnTo>
                    <a:pt x="1679534" y="589751"/>
                  </a:lnTo>
                  <a:lnTo>
                    <a:pt x="1675401" y="603082"/>
                  </a:lnTo>
                  <a:lnTo>
                    <a:pt x="1670632" y="616414"/>
                  </a:lnTo>
                  <a:lnTo>
                    <a:pt x="1665863" y="629745"/>
                  </a:lnTo>
                  <a:lnTo>
                    <a:pt x="1661094" y="642441"/>
                  </a:lnTo>
                  <a:lnTo>
                    <a:pt x="1655372" y="655773"/>
                  </a:lnTo>
                  <a:lnTo>
                    <a:pt x="1650285" y="668787"/>
                  </a:lnTo>
                  <a:lnTo>
                    <a:pt x="1644244" y="681166"/>
                  </a:lnTo>
                  <a:lnTo>
                    <a:pt x="1638521" y="693862"/>
                  </a:lnTo>
                  <a:lnTo>
                    <a:pt x="1632163" y="706241"/>
                  </a:lnTo>
                  <a:lnTo>
                    <a:pt x="1625486" y="718938"/>
                  </a:lnTo>
                  <a:lnTo>
                    <a:pt x="1618810" y="730682"/>
                  </a:lnTo>
                  <a:lnTo>
                    <a:pt x="1612133" y="742744"/>
                  </a:lnTo>
                  <a:lnTo>
                    <a:pt x="1605139" y="754170"/>
                  </a:lnTo>
                  <a:lnTo>
                    <a:pt x="1597827" y="765597"/>
                  </a:lnTo>
                  <a:lnTo>
                    <a:pt x="1590514" y="777024"/>
                  </a:lnTo>
                  <a:lnTo>
                    <a:pt x="1582566" y="787816"/>
                  </a:lnTo>
                  <a:lnTo>
                    <a:pt x="1574936" y="798608"/>
                  </a:lnTo>
                  <a:lnTo>
                    <a:pt x="1566988" y="808765"/>
                  </a:lnTo>
                  <a:lnTo>
                    <a:pt x="1566988" y="950966"/>
                  </a:lnTo>
                  <a:lnTo>
                    <a:pt x="1559357" y="959219"/>
                  </a:lnTo>
                  <a:lnTo>
                    <a:pt x="1539964" y="980485"/>
                  </a:lnTo>
                  <a:lnTo>
                    <a:pt x="1511350" y="1011274"/>
                  </a:lnTo>
                  <a:lnTo>
                    <a:pt x="1495136" y="1028415"/>
                  </a:lnTo>
                  <a:lnTo>
                    <a:pt x="1477968" y="1046190"/>
                  </a:lnTo>
                  <a:lnTo>
                    <a:pt x="1459846" y="1063965"/>
                  </a:lnTo>
                  <a:lnTo>
                    <a:pt x="1441724" y="1081105"/>
                  </a:lnTo>
                  <a:lnTo>
                    <a:pt x="1423920" y="1096976"/>
                  </a:lnTo>
                  <a:lnTo>
                    <a:pt x="1407388" y="1111576"/>
                  </a:lnTo>
                  <a:lnTo>
                    <a:pt x="1399122" y="1118242"/>
                  </a:lnTo>
                  <a:lnTo>
                    <a:pt x="1391492" y="1123638"/>
                  </a:lnTo>
                  <a:lnTo>
                    <a:pt x="1384179" y="1128717"/>
                  </a:lnTo>
                  <a:lnTo>
                    <a:pt x="1377503" y="1133160"/>
                  </a:lnTo>
                  <a:lnTo>
                    <a:pt x="1371144" y="1136652"/>
                  </a:lnTo>
                  <a:lnTo>
                    <a:pt x="1365104" y="1139191"/>
                  </a:lnTo>
                  <a:lnTo>
                    <a:pt x="1360017" y="1140461"/>
                  </a:lnTo>
                  <a:lnTo>
                    <a:pt x="1357791" y="1141096"/>
                  </a:lnTo>
                  <a:lnTo>
                    <a:pt x="1355566" y="1141413"/>
                  </a:lnTo>
                  <a:lnTo>
                    <a:pt x="1353340" y="1141096"/>
                  </a:lnTo>
                  <a:lnTo>
                    <a:pt x="1351115" y="1140461"/>
                  </a:lnTo>
                  <a:lnTo>
                    <a:pt x="1346028" y="1139191"/>
                  </a:lnTo>
                  <a:lnTo>
                    <a:pt x="1340305" y="1136652"/>
                  </a:lnTo>
                  <a:lnTo>
                    <a:pt x="1333947" y="1133160"/>
                  </a:lnTo>
                  <a:lnTo>
                    <a:pt x="1327270" y="1128717"/>
                  </a:lnTo>
                  <a:lnTo>
                    <a:pt x="1319958" y="1123638"/>
                  </a:lnTo>
                  <a:lnTo>
                    <a:pt x="1312010" y="1118242"/>
                  </a:lnTo>
                  <a:lnTo>
                    <a:pt x="1304061" y="1111576"/>
                  </a:lnTo>
                  <a:lnTo>
                    <a:pt x="1287211" y="1096976"/>
                  </a:lnTo>
                  <a:lnTo>
                    <a:pt x="1269725" y="1081105"/>
                  </a:lnTo>
                  <a:lnTo>
                    <a:pt x="1251603" y="1063965"/>
                  </a:lnTo>
                  <a:lnTo>
                    <a:pt x="1233482" y="1046190"/>
                  </a:lnTo>
                  <a:lnTo>
                    <a:pt x="1215996" y="1028415"/>
                  </a:lnTo>
                  <a:lnTo>
                    <a:pt x="1199781" y="1011274"/>
                  </a:lnTo>
                  <a:lnTo>
                    <a:pt x="1171486" y="980485"/>
                  </a:lnTo>
                  <a:lnTo>
                    <a:pt x="1151774" y="959219"/>
                  </a:lnTo>
                  <a:lnTo>
                    <a:pt x="1144462" y="950966"/>
                  </a:lnTo>
                  <a:lnTo>
                    <a:pt x="1144462" y="808765"/>
                  </a:lnTo>
                  <a:lnTo>
                    <a:pt x="1136196" y="798608"/>
                  </a:lnTo>
                  <a:lnTo>
                    <a:pt x="1128565" y="787816"/>
                  </a:lnTo>
                  <a:lnTo>
                    <a:pt x="1120935" y="777024"/>
                  </a:lnTo>
                  <a:lnTo>
                    <a:pt x="1113305" y="765597"/>
                  </a:lnTo>
                  <a:lnTo>
                    <a:pt x="1105993" y="754170"/>
                  </a:lnTo>
                  <a:lnTo>
                    <a:pt x="1098998" y="742744"/>
                  </a:lnTo>
                  <a:lnTo>
                    <a:pt x="1092322" y="730682"/>
                  </a:lnTo>
                  <a:lnTo>
                    <a:pt x="1085645" y="718938"/>
                  </a:lnTo>
                  <a:lnTo>
                    <a:pt x="1078969" y="706241"/>
                  </a:lnTo>
                  <a:lnTo>
                    <a:pt x="1072928" y="693862"/>
                  </a:lnTo>
                  <a:lnTo>
                    <a:pt x="1066887" y="681166"/>
                  </a:lnTo>
                  <a:lnTo>
                    <a:pt x="1061165" y="668787"/>
                  </a:lnTo>
                  <a:lnTo>
                    <a:pt x="1055442" y="655773"/>
                  </a:lnTo>
                  <a:lnTo>
                    <a:pt x="1050355" y="642441"/>
                  </a:lnTo>
                  <a:lnTo>
                    <a:pt x="1045268" y="629745"/>
                  </a:lnTo>
                  <a:lnTo>
                    <a:pt x="1040499" y="616414"/>
                  </a:lnTo>
                  <a:lnTo>
                    <a:pt x="1036048" y="603082"/>
                  </a:lnTo>
                  <a:lnTo>
                    <a:pt x="1031915" y="589751"/>
                  </a:lnTo>
                  <a:lnTo>
                    <a:pt x="1027782" y="576420"/>
                  </a:lnTo>
                  <a:lnTo>
                    <a:pt x="1023967" y="562771"/>
                  </a:lnTo>
                  <a:lnTo>
                    <a:pt x="1020470" y="549757"/>
                  </a:lnTo>
                  <a:lnTo>
                    <a:pt x="1016973" y="536426"/>
                  </a:lnTo>
                  <a:lnTo>
                    <a:pt x="1014429" y="522777"/>
                  </a:lnTo>
                  <a:lnTo>
                    <a:pt x="1011568" y="509446"/>
                  </a:lnTo>
                  <a:lnTo>
                    <a:pt x="1009343" y="496114"/>
                  </a:lnTo>
                  <a:lnTo>
                    <a:pt x="1007435" y="482783"/>
                  </a:lnTo>
                  <a:lnTo>
                    <a:pt x="1005527" y="470087"/>
                  </a:lnTo>
                  <a:lnTo>
                    <a:pt x="1004256" y="456755"/>
                  </a:lnTo>
                  <a:lnTo>
                    <a:pt x="1002984" y="443742"/>
                  </a:lnTo>
                  <a:lnTo>
                    <a:pt x="1002348" y="431045"/>
                  </a:lnTo>
                  <a:lnTo>
                    <a:pt x="1001712" y="418031"/>
                  </a:lnTo>
                  <a:lnTo>
                    <a:pt x="1001712" y="405652"/>
                  </a:lnTo>
                  <a:lnTo>
                    <a:pt x="1001712" y="395178"/>
                  </a:lnTo>
                  <a:lnTo>
                    <a:pt x="1002030" y="385020"/>
                  </a:lnTo>
                  <a:lnTo>
                    <a:pt x="1002666" y="374546"/>
                  </a:lnTo>
                  <a:lnTo>
                    <a:pt x="1003302" y="364071"/>
                  </a:lnTo>
                  <a:lnTo>
                    <a:pt x="1004574" y="353914"/>
                  </a:lnTo>
                  <a:lnTo>
                    <a:pt x="1005527" y="344074"/>
                  </a:lnTo>
                  <a:lnTo>
                    <a:pt x="1007117" y="333917"/>
                  </a:lnTo>
                  <a:lnTo>
                    <a:pt x="1008707" y="324077"/>
                  </a:lnTo>
                  <a:lnTo>
                    <a:pt x="1010296" y="314237"/>
                  </a:lnTo>
                  <a:lnTo>
                    <a:pt x="1012522" y="304080"/>
                  </a:lnTo>
                  <a:lnTo>
                    <a:pt x="1017609" y="285036"/>
                  </a:lnTo>
                  <a:lnTo>
                    <a:pt x="1023013" y="266308"/>
                  </a:lnTo>
                  <a:lnTo>
                    <a:pt x="1029372" y="247581"/>
                  </a:lnTo>
                  <a:lnTo>
                    <a:pt x="1036366" y="229806"/>
                  </a:lnTo>
                  <a:lnTo>
                    <a:pt x="1044315" y="212348"/>
                  </a:lnTo>
                  <a:lnTo>
                    <a:pt x="1052899" y="195525"/>
                  </a:lnTo>
                  <a:lnTo>
                    <a:pt x="1062119" y="178703"/>
                  </a:lnTo>
                  <a:lnTo>
                    <a:pt x="1071656" y="162832"/>
                  </a:lnTo>
                  <a:lnTo>
                    <a:pt x="1082466" y="147596"/>
                  </a:lnTo>
                  <a:lnTo>
                    <a:pt x="1093593" y="132678"/>
                  </a:lnTo>
                  <a:lnTo>
                    <a:pt x="1105357" y="118712"/>
                  </a:lnTo>
                  <a:lnTo>
                    <a:pt x="1117438" y="105380"/>
                  </a:lnTo>
                  <a:lnTo>
                    <a:pt x="1130473" y="92684"/>
                  </a:lnTo>
                  <a:lnTo>
                    <a:pt x="1143826" y="80305"/>
                  </a:lnTo>
                  <a:lnTo>
                    <a:pt x="1150820" y="74909"/>
                  </a:lnTo>
                  <a:lnTo>
                    <a:pt x="1157815" y="69196"/>
                  </a:lnTo>
                  <a:lnTo>
                    <a:pt x="1164809" y="63800"/>
                  </a:lnTo>
                  <a:lnTo>
                    <a:pt x="1172121" y="58721"/>
                  </a:lnTo>
                  <a:lnTo>
                    <a:pt x="1179434" y="53960"/>
                  </a:lnTo>
                  <a:lnTo>
                    <a:pt x="1187064" y="48881"/>
                  </a:lnTo>
                  <a:lnTo>
                    <a:pt x="1194376" y="44120"/>
                  </a:lnTo>
                  <a:lnTo>
                    <a:pt x="1202007" y="39676"/>
                  </a:lnTo>
                  <a:lnTo>
                    <a:pt x="1209955" y="35867"/>
                  </a:lnTo>
                  <a:lnTo>
                    <a:pt x="1217903" y="31741"/>
                  </a:lnTo>
                  <a:lnTo>
                    <a:pt x="1225851" y="27932"/>
                  </a:lnTo>
                  <a:lnTo>
                    <a:pt x="1233799" y="24758"/>
                  </a:lnTo>
                  <a:lnTo>
                    <a:pt x="1242066" y="21266"/>
                  </a:lnTo>
                  <a:lnTo>
                    <a:pt x="1250332" y="18092"/>
                  </a:lnTo>
                  <a:lnTo>
                    <a:pt x="1258916" y="15236"/>
                  </a:lnTo>
                  <a:lnTo>
                    <a:pt x="1267182" y="12379"/>
                  </a:lnTo>
                  <a:lnTo>
                    <a:pt x="1275766" y="10474"/>
                  </a:lnTo>
                  <a:lnTo>
                    <a:pt x="1284350" y="8252"/>
                  </a:lnTo>
                  <a:lnTo>
                    <a:pt x="1292934" y="6348"/>
                  </a:lnTo>
                  <a:lnTo>
                    <a:pt x="1301836" y="4444"/>
                  </a:lnTo>
                  <a:lnTo>
                    <a:pt x="1310738" y="3174"/>
                  </a:lnTo>
                  <a:lnTo>
                    <a:pt x="1319322" y="1904"/>
                  </a:lnTo>
                  <a:lnTo>
                    <a:pt x="1328224" y="952"/>
                  </a:lnTo>
                  <a:lnTo>
                    <a:pt x="1337444" y="317"/>
                  </a:lnTo>
                  <a:lnTo>
                    <a:pt x="1346346"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600" b="1">
                <a:solidFill>
                  <a:schemeClr val="bg1"/>
                </a:solidFill>
                <a:latin typeface="微软雅黑" panose="020B0503020204020204" charset="-122"/>
                <a:ea typeface="微软雅黑" panose="020B0503020204020204" charset="-122"/>
              </a:endParaRPr>
            </a:p>
          </p:txBody>
        </p:sp>
        <p:sp>
          <p:nvSpPr>
            <p:cNvPr id="23" name="文本框 22"/>
            <p:cNvSpPr txBox="1"/>
            <p:nvPr/>
          </p:nvSpPr>
          <p:spPr>
            <a:xfrm>
              <a:off x="1820998" y="2636969"/>
              <a:ext cx="1143000" cy="375103"/>
            </a:xfrm>
            <a:prstGeom prst="rect">
              <a:avLst/>
            </a:prstGeom>
            <a:noFill/>
          </p:spPr>
          <p:txBody>
            <a:bodyPr wrap="square" rtlCol="0">
              <a:spAutoFit/>
            </a:bodyPr>
            <a:lstStyle/>
            <a:p>
              <a:pPr algn="ctr"/>
              <a:r>
                <a:rPr lang="zh-CN" altLang="en-US" sz="1000" b="1" dirty="0">
                  <a:solidFill>
                    <a:schemeClr val="bg1"/>
                  </a:solidFill>
                  <a:latin typeface="微软雅黑" panose="020B0503020204020204" charset="-122"/>
                  <a:ea typeface="微软雅黑" panose="020B0503020204020204" charset="-122"/>
                  <a:cs typeface="微软雅黑" panose="020B0503020204020204" charset="-122"/>
                </a:rPr>
                <a:t>运营</a:t>
              </a:r>
              <a:endParaRPr lang="zh-CN" altLang="en-US" sz="10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24" name="组合 6"/>
          <p:cNvGrpSpPr/>
          <p:nvPr/>
        </p:nvGrpSpPr>
        <p:grpSpPr>
          <a:xfrm>
            <a:off x="9302404" y="4361989"/>
            <a:ext cx="586710" cy="676674"/>
            <a:chOff x="1820998" y="1981200"/>
            <a:chExt cx="1143000" cy="1030872"/>
          </a:xfrm>
        </p:grpSpPr>
        <p:sp>
          <p:nvSpPr>
            <p:cNvPr id="25" name="白领"/>
            <p:cNvSpPr/>
            <p:nvPr/>
          </p:nvSpPr>
          <p:spPr bwMode="auto">
            <a:xfrm>
              <a:off x="1932638" y="1981200"/>
              <a:ext cx="818928" cy="636270"/>
            </a:xfrm>
            <a:custGeom>
              <a:avLst/>
              <a:gdLst>
                <a:gd name="T0" fmla="*/ 1134092 w 2300288"/>
                <a:gd name="T1" fmla="*/ 968860 h 1936750"/>
                <a:gd name="T2" fmla="*/ 1214775 w 2300288"/>
                <a:gd name="T3" fmla="*/ 1049028 h 1936750"/>
                <a:gd name="T4" fmla="*/ 1216884 w 2300288"/>
                <a:gd name="T5" fmla="*/ 1064537 h 1936750"/>
                <a:gd name="T6" fmla="*/ 1151230 w 2300288"/>
                <a:gd name="T7" fmla="*/ 1136031 h 1936750"/>
                <a:gd name="T8" fmla="*/ 1182871 w 2300288"/>
                <a:gd name="T9" fmla="*/ 1247216 h 1936750"/>
                <a:gd name="T10" fmla="*/ 1204228 w 2300288"/>
                <a:gd name="T11" fmla="*/ 1413599 h 1936750"/>
                <a:gd name="T12" fmla="*/ 1046025 w 2300288"/>
                <a:gd name="T13" fmla="*/ 1361555 h 1936750"/>
                <a:gd name="T14" fmla="*/ 1071074 w 2300288"/>
                <a:gd name="T15" fmla="*/ 1209103 h 1936750"/>
                <a:gd name="T16" fmla="*/ 1033632 w 2300288"/>
                <a:gd name="T17" fmla="*/ 1075313 h 1936750"/>
                <a:gd name="T18" fmla="*/ 1028095 w 2300288"/>
                <a:gd name="T19" fmla="*/ 1060068 h 1936750"/>
                <a:gd name="T20" fmla="*/ 1033632 w 2300288"/>
                <a:gd name="T21" fmla="*/ 1045086 h 1936750"/>
                <a:gd name="T22" fmla="*/ 1116162 w 2300288"/>
                <a:gd name="T23" fmla="*/ 967020 h 1936750"/>
                <a:gd name="T24" fmla="*/ 1415999 w 2300288"/>
                <a:gd name="T25" fmla="*/ 862909 h 1936750"/>
                <a:gd name="T26" fmla="*/ 1591713 w 2300288"/>
                <a:gd name="T27" fmla="*/ 924102 h 1936750"/>
                <a:gd name="T28" fmla="*/ 1763745 w 2300288"/>
                <a:gd name="T29" fmla="*/ 983456 h 1936750"/>
                <a:gd name="T30" fmla="*/ 1808726 w 2300288"/>
                <a:gd name="T31" fmla="*/ 1009194 h 1936750"/>
                <a:gd name="T32" fmla="*/ 1836345 w 2300288"/>
                <a:gd name="T33" fmla="*/ 1041235 h 1936750"/>
                <a:gd name="T34" fmla="*/ 1870541 w 2300288"/>
                <a:gd name="T35" fmla="*/ 1114771 h 1936750"/>
                <a:gd name="T36" fmla="*/ 1893952 w 2300288"/>
                <a:gd name="T37" fmla="*/ 1212469 h 1936750"/>
                <a:gd name="T38" fmla="*/ 1905000 w 2300288"/>
                <a:gd name="T39" fmla="*/ 1335643 h 1936750"/>
                <a:gd name="T40" fmla="*/ 1899740 w 2300288"/>
                <a:gd name="T41" fmla="*/ 1362957 h 1936750"/>
                <a:gd name="T42" fmla="*/ 1874487 w 2300288"/>
                <a:gd name="T43" fmla="*/ 1383704 h 1936750"/>
                <a:gd name="T44" fmla="*/ 1781895 w 2300288"/>
                <a:gd name="T45" fmla="*/ 1418897 h 1936750"/>
                <a:gd name="T46" fmla="*/ 1625909 w 2300288"/>
                <a:gd name="T47" fmla="*/ 1447524 h 1936750"/>
                <a:gd name="T48" fmla="*/ 1404950 w 2300288"/>
                <a:gd name="T49" fmla="*/ 1464857 h 1936750"/>
                <a:gd name="T50" fmla="*/ 948915 w 2300288"/>
                <a:gd name="T51" fmla="*/ 1532887 h 1936750"/>
                <a:gd name="T52" fmla="*/ 96732 w 2300288"/>
                <a:gd name="T53" fmla="*/ 835367 h 1936750"/>
                <a:gd name="T54" fmla="*/ 1152637 w 2300288"/>
                <a:gd name="T55" fmla="*/ 1576 h 1936750"/>
                <a:gd name="T56" fmla="*/ 1203190 w 2300288"/>
                <a:gd name="T57" fmla="*/ 12613 h 1936750"/>
                <a:gd name="T58" fmla="*/ 1249793 w 2300288"/>
                <a:gd name="T59" fmla="*/ 32847 h 1936750"/>
                <a:gd name="T60" fmla="*/ 1292446 w 2300288"/>
                <a:gd name="T61" fmla="*/ 62015 h 1936750"/>
                <a:gd name="T62" fmla="*/ 1357480 w 2300288"/>
                <a:gd name="T63" fmla="*/ 134804 h 1936750"/>
                <a:gd name="T64" fmla="*/ 1402767 w 2300288"/>
                <a:gd name="T65" fmla="*/ 235972 h 1936750"/>
                <a:gd name="T66" fmla="*/ 1414352 w 2300288"/>
                <a:gd name="T67" fmla="*/ 301403 h 1936750"/>
                <a:gd name="T68" fmla="*/ 1414615 w 2300288"/>
                <a:gd name="T69" fmla="*/ 367360 h 1936750"/>
                <a:gd name="T70" fmla="*/ 1402767 w 2300288"/>
                <a:gd name="T71" fmla="*/ 444090 h 1936750"/>
                <a:gd name="T72" fmla="*/ 1379596 w 2300288"/>
                <a:gd name="T73" fmla="*/ 521346 h 1936750"/>
                <a:gd name="T74" fmla="*/ 1346158 w 2300288"/>
                <a:gd name="T75" fmla="*/ 595186 h 1936750"/>
                <a:gd name="T76" fmla="*/ 1304295 w 2300288"/>
                <a:gd name="T77" fmla="*/ 661143 h 1936750"/>
                <a:gd name="T78" fmla="*/ 1223990 w 2300288"/>
                <a:gd name="T79" fmla="*/ 866108 h 1936750"/>
                <a:gd name="T80" fmla="*/ 1146318 w 2300288"/>
                <a:gd name="T81" fmla="*/ 934430 h 1936750"/>
                <a:gd name="T82" fmla="*/ 1120778 w 2300288"/>
                <a:gd name="T83" fmla="*/ 944678 h 1936750"/>
                <a:gd name="T84" fmla="*/ 1086550 w 2300288"/>
                <a:gd name="T85" fmla="*/ 925758 h 1936750"/>
                <a:gd name="T86" fmla="*/ 993607 w 2300288"/>
                <a:gd name="T87" fmla="*/ 837202 h 1936750"/>
                <a:gd name="T88" fmla="*/ 928310 w 2300288"/>
                <a:gd name="T89" fmla="*/ 643274 h 1936750"/>
                <a:gd name="T90" fmla="*/ 888553 w 2300288"/>
                <a:gd name="T91" fmla="*/ 574427 h 1936750"/>
                <a:gd name="T92" fmla="*/ 858011 w 2300288"/>
                <a:gd name="T93" fmla="*/ 499273 h 1936750"/>
                <a:gd name="T94" fmla="*/ 837737 w 2300288"/>
                <a:gd name="T95" fmla="*/ 421754 h 1936750"/>
                <a:gd name="T96" fmla="*/ 829575 w 2300288"/>
                <a:gd name="T97" fmla="*/ 346075 h 1936750"/>
                <a:gd name="T98" fmla="*/ 832734 w 2300288"/>
                <a:gd name="T99" fmla="*/ 284848 h 1936750"/>
                <a:gd name="T100" fmla="*/ 852482 w 2300288"/>
                <a:gd name="T101" fmla="*/ 204965 h 1936750"/>
                <a:gd name="T102" fmla="*/ 905667 w 2300288"/>
                <a:gd name="T103" fmla="*/ 109840 h 1936750"/>
                <a:gd name="T104" fmla="*/ 964645 w 2300288"/>
                <a:gd name="T105" fmla="*/ 52818 h 1936750"/>
                <a:gd name="T106" fmla="*/ 1008615 w 2300288"/>
                <a:gd name="T107" fmla="*/ 26277 h 1936750"/>
                <a:gd name="T108" fmla="*/ 1056535 w 2300288"/>
                <a:gd name="T109" fmla="*/ 8671 h 1936750"/>
                <a:gd name="T110" fmla="*/ 1107614 w 2300288"/>
                <a:gd name="T111" fmla="*/ 262 h 1936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00288" h="1936750">
                  <a:moveTo>
                    <a:pt x="1352860" y="1166813"/>
                  </a:moveTo>
                  <a:lnTo>
                    <a:pt x="1355725" y="1166813"/>
                  </a:lnTo>
                  <a:lnTo>
                    <a:pt x="1358272" y="1166813"/>
                  </a:lnTo>
                  <a:lnTo>
                    <a:pt x="1361456" y="1167131"/>
                  </a:lnTo>
                  <a:lnTo>
                    <a:pt x="1364003" y="1168083"/>
                  </a:lnTo>
                  <a:lnTo>
                    <a:pt x="1366869" y="1168718"/>
                  </a:lnTo>
                  <a:lnTo>
                    <a:pt x="1369416" y="1170306"/>
                  </a:lnTo>
                  <a:lnTo>
                    <a:pt x="1371644" y="1171258"/>
                  </a:lnTo>
                  <a:lnTo>
                    <a:pt x="1374192" y="1173163"/>
                  </a:lnTo>
                  <a:lnTo>
                    <a:pt x="1376420" y="1175386"/>
                  </a:lnTo>
                  <a:lnTo>
                    <a:pt x="1461429" y="1260158"/>
                  </a:lnTo>
                  <a:lnTo>
                    <a:pt x="1463339" y="1262381"/>
                  </a:lnTo>
                  <a:lnTo>
                    <a:pt x="1465249" y="1264603"/>
                  </a:lnTo>
                  <a:lnTo>
                    <a:pt x="1466841" y="1267143"/>
                  </a:lnTo>
                  <a:lnTo>
                    <a:pt x="1467797" y="1269683"/>
                  </a:lnTo>
                  <a:lnTo>
                    <a:pt x="1469070" y="1272223"/>
                  </a:lnTo>
                  <a:lnTo>
                    <a:pt x="1469388" y="1275081"/>
                  </a:lnTo>
                  <a:lnTo>
                    <a:pt x="1469707" y="1277938"/>
                  </a:lnTo>
                  <a:lnTo>
                    <a:pt x="1470025" y="1280478"/>
                  </a:lnTo>
                  <a:lnTo>
                    <a:pt x="1469707" y="1283336"/>
                  </a:lnTo>
                  <a:lnTo>
                    <a:pt x="1469388" y="1285876"/>
                  </a:lnTo>
                  <a:lnTo>
                    <a:pt x="1469070" y="1289051"/>
                  </a:lnTo>
                  <a:lnTo>
                    <a:pt x="1467797" y="1291591"/>
                  </a:lnTo>
                  <a:lnTo>
                    <a:pt x="1466841" y="1294131"/>
                  </a:lnTo>
                  <a:lnTo>
                    <a:pt x="1465249" y="1296671"/>
                  </a:lnTo>
                  <a:lnTo>
                    <a:pt x="1463339" y="1298893"/>
                  </a:lnTo>
                  <a:lnTo>
                    <a:pt x="1461429" y="1301116"/>
                  </a:lnTo>
                  <a:lnTo>
                    <a:pt x="1390111" y="1372236"/>
                  </a:lnTo>
                  <a:lnTo>
                    <a:pt x="1396160" y="1386206"/>
                  </a:lnTo>
                  <a:lnTo>
                    <a:pt x="1401573" y="1402081"/>
                  </a:lnTo>
                  <a:lnTo>
                    <a:pt x="1407304" y="1420178"/>
                  </a:lnTo>
                  <a:lnTo>
                    <a:pt x="1412716" y="1439228"/>
                  </a:lnTo>
                  <a:lnTo>
                    <a:pt x="1418447" y="1460501"/>
                  </a:lnTo>
                  <a:lnTo>
                    <a:pt x="1423541" y="1483043"/>
                  </a:lnTo>
                  <a:lnTo>
                    <a:pt x="1428317" y="1506538"/>
                  </a:lnTo>
                  <a:lnTo>
                    <a:pt x="1433093" y="1531938"/>
                  </a:lnTo>
                  <a:lnTo>
                    <a:pt x="1437550" y="1558608"/>
                  </a:lnTo>
                  <a:lnTo>
                    <a:pt x="1441689" y="1586231"/>
                  </a:lnTo>
                  <a:lnTo>
                    <a:pt x="1445191" y="1614806"/>
                  </a:lnTo>
                  <a:lnTo>
                    <a:pt x="1448693" y="1644651"/>
                  </a:lnTo>
                  <a:lnTo>
                    <a:pt x="1451559" y="1675448"/>
                  </a:lnTo>
                  <a:lnTo>
                    <a:pt x="1454106" y="1707516"/>
                  </a:lnTo>
                  <a:lnTo>
                    <a:pt x="1456016" y="1739901"/>
                  </a:lnTo>
                  <a:lnTo>
                    <a:pt x="1457608" y="1773238"/>
                  </a:lnTo>
                  <a:lnTo>
                    <a:pt x="1254161" y="1773238"/>
                  </a:lnTo>
                  <a:lnTo>
                    <a:pt x="1255753" y="1739901"/>
                  </a:lnTo>
                  <a:lnTo>
                    <a:pt x="1257344" y="1707516"/>
                  </a:lnTo>
                  <a:lnTo>
                    <a:pt x="1260210" y="1675448"/>
                  </a:lnTo>
                  <a:lnTo>
                    <a:pt x="1263075" y="1644651"/>
                  </a:lnTo>
                  <a:lnTo>
                    <a:pt x="1266259" y="1614806"/>
                  </a:lnTo>
                  <a:lnTo>
                    <a:pt x="1270080" y="1586231"/>
                  </a:lnTo>
                  <a:lnTo>
                    <a:pt x="1274219" y="1558608"/>
                  </a:lnTo>
                  <a:lnTo>
                    <a:pt x="1278676" y="1531938"/>
                  </a:lnTo>
                  <a:lnTo>
                    <a:pt x="1283452" y="1506538"/>
                  </a:lnTo>
                  <a:lnTo>
                    <a:pt x="1288228" y="1483043"/>
                  </a:lnTo>
                  <a:lnTo>
                    <a:pt x="1293322" y="1460501"/>
                  </a:lnTo>
                  <a:lnTo>
                    <a:pt x="1298734" y="1439228"/>
                  </a:lnTo>
                  <a:lnTo>
                    <a:pt x="1304465" y="1419861"/>
                  </a:lnTo>
                  <a:lnTo>
                    <a:pt x="1309878" y="1402081"/>
                  </a:lnTo>
                  <a:lnTo>
                    <a:pt x="1315609" y="1386206"/>
                  </a:lnTo>
                  <a:lnTo>
                    <a:pt x="1321340" y="1371918"/>
                  </a:lnTo>
                  <a:lnTo>
                    <a:pt x="1250022" y="1301116"/>
                  </a:lnTo>
                  <a:lnTo>
                    <a:pt x="1248111" y="1298893"/>
                  </a:lnTo>
                  <a:lnTo>
                    <a:pt x="1246519" y="1296671"/>
                  </a:lnTo>
                  <a:lnTo>
                    <a:pt x="1244927" y="1294131"/>
                  </a:lnTo>
                  <a:lnTo>
                    <a:pt x="1243654" y="1291591"/>
                  </a:lnTo>
                  <a:lnTo>
                    <a:pt x="1242699" y="1289051"/>
                  </a:lnTo>
                  <a:lnTo>
                    <a:pt x="1242380" y="1285876"/>
                  </a:lnTo>
                  <a:lnTo>
                    <a:pt x="1242062" y="1283336"/>
                  </a:lnTo>
                  <a:lnTo>
                    <a:pt x="1241425" y="1280478"/>
                  </a:lnTo>
                  <a:lnTo>
                    <a:pt x="1242062" y="1277938"/>
                  </a:lnTo>
                  <a:lnTo>
                    <a:pt x="1242380" y="1275081"/>
                  </a:lnTo>
                  <a:lnTo>
                    <a:pt x="1243017" y="1272223"/>
                  </a:lnTo>
                  <a:lnTo>
                    <a:pt x="1243654" y="1269683"/>
                  </a:lnTo>
                  <a:lnTo>
                    <a:pt x="1244927" y="1267143"/>
                  </a:lnTo>
                  <a:lnTo>
                    <a:pt x="1246519" y="1264603"/>
                  </a:lnTo>
                  <a:lnTo>
                    <a:pt x="1248111" y="1262381"/>
                  </a:lnTo>
                  <a:lnTo>
                    <a:pt x="1250340" y="1260158"/>
                  </a:lnTo>
                  <a:lnTo>
                    <a:pt x="1335030" y="1175386"/>
                  </a:lnTo>
                  <a:lnTo>
                    <a:pt x="1337259" y="1173163"/>
                  </a:lnTo>
                  <a:lnTo>
                    <a:pt x="1339806" y="1171258"/>
                  </a:lnTo>
                  <a:lnTo>
                    <a:pt x="1342035" y="1170306"/>
                  </a:lnTo>
                  <a:lnTo>
                    <a:pt x="1344582" y="1168718"/>
                  </a:lnTo>
                  <a:lnTo>
                    <a:pt x="1347766" y="1168083"/>
                  </a:lnTo>
                  <a:lnTo>
                    <a:pt x="1350313" y="1167131"/>
                  </a:lnTo>
                  <a:lnTo>
                    <a:pt x="1352860" y="1166813"/>
                  </a:lnTo>
                  <a:close/>
                  <a:moveTo>
                    <a:pt x="1634223" y="1009650"/>
                  </a:moveTo>
                  <a:lnTo>
                    <a:pt x="1652963" y="1018533"/>
                  </a:lnTo>
                  <a:lnTo>
                    <a:pt x="1672339" y="1027098"/>
                  </a:lnTo>
                  <a:lnTo>
                    <a:pt x="1691079" y="1034712"/>
                  </a:lnTo>
                  <a:lnTo>
                    <a:pt x="1709819" y="1042326"/>
                  </a:lnTo>
                  <a:lnTo>
                    <a:pt x="1728241" y="1049939"/>
                  </a:lnTo>
                  <a:lnTo>
                    <a:pt x="1746663" y="1057236"/>
                  </a:lnTo>
                  <a:lnTo>
                    <a:pt x="1783191" y="1070560"/>
                  </a:lnTo>
                  <a:lnTo>
                    <a:pt x="1819083" y="1082932"/>
                  </a:lnTo>
                  <a:lnTo>
                    <a:pt x="1854022" y="1094670"/>
                  </a:lnTo>
                  <a:lnTo>
                    <a:pt x="1888325" y="1105773"/>
                  </a:lnTo>
                  <a:lnTo>
                    <a:pt x="1921994" y="1116242"/>
                  </a:lnTo>
                  <a:lnTo>
                    <a:pt x="1986155" y="1136545"/>
                  </a:lnTo>
                  <a:lnTo>
                    <a:pt x="2017282" y="1146379"/>
                  </a:lnTo>
                  <a:lnTo>
                    <a:pt x="2046821" y="1156213"/>
                  </a:lnTo>
                  <a:lnTo>
                    <a:pt x="2075408" y="1166682"/>
                  </a:lnTo>
                  <a:lnTo>
                    <a:pt x="2103042" y="1176834"/>
                  </a:lnTo>
                  <a:lnTo>
                    <a:pt x="2116700" y="1182544"/>
                  </a:lnTo>
                  <a:lnTo>
                    <a:pt x="2129722" y="1187937"/>
                  </a:lnTo>
                  <a:lnTo>
                    <a:pt x="2142427" y="1193965"/>
                  </a:lnTo>
                  <a:lnTo>
                    <a:pt x="2155132" y="1199675"/>
                  </a:lnTo>
                  <a:lnTo>
                    <a:pt x="2161167" y="1203164"/>
                  </a:lnTo>
                  <a:lnTo>
                    <a:pt x="2166885" y="1206337"/>
                  </a:lnTo>
                  <a:lnTo>
                    <a:pt x="2172920" y="1210461"/>
                  </a:lnTo>
                  <a:lnTo>
                    <a:pt x="2178319" y="1214585"/>
                  </a:lnTo>
                  <a:lnTo>
                    <a:pt x="2184037" y="1219026"/>
                  </a:lnTo>
                  <a:lnTo>
                    <a:pt x="2189119" y="1223785"/>
                  </a:lnTo>
                  <a:lnTo>
                    <a:pt x="2194201" y="1228861"/>
                  </a:lnTo>
                  <a:lnTo>
                    <a:pt x="2198965" y="1233936"/>
                  </a:lnTo>
                  <a:lnTo>
                    <a:pt x="2203729" y="1239647"/>
                  </a:lnTo>
                  <a:lnTo>
                    <a:pt x="2208494" y="1245357"/>
                  </a:lnTo>
                  <a:lnTo>
                    <a:pt x="2212941" y="1251384"/>
                  </a:lnTo>
                  <a:lnTo>
                    <a:pt x="2217387" y="1257729"/>
                  </a:lnTo>
                  <a:lnTo>
                    <a:pt x="2221517" y="1264391"/>
                  </a:lnTo>
                  <a:lnTo>
                    <a:pt x="2225646" y="1271053"/>
                  </a:lnTo>
                  <a:lnTo>
                    <a:pt x="2233269" y="1285011"/>
                  </a:lnTo>
                  <a:lnTo>
                    <a:pt x="2240257" y="1299287"/>
                  </a:lnTo>
                  <a:lnTo>
                    <a:pt x="2246927" y="1314832"/>
                  </a:lnTo>
                  <a:lnTo>
                    <a:pt x="2253279" y="1330693"/>
                  </a:lnTo>
                  <a:lnTo>
                    <a:pt x="2258679" y="1346555"/>
                  </a:lnTo>
                  <a:lnTo>
                    <a:pt x="2264079" y="1363052"/>
                  </a:lnTo>
                  <a:lnTo>
                    <a:pt x="2268843" y="1379865"/>
                  </a:lnTo>
                  <a:lnTo>
                    <a:pt x="2273290" y="1396996"/>
                  </a:lnTo>
                  <a:lnTo>
                    <a:pt x="2277101" y="1413809"/>
                  </a:lnTo>
                  <a:lnTo>
                    <a:pt x="2280595" y="1430940"/>
                  </a:lnTo>
                  <a:lnTo>
                    <a:pt x="2283772" y="1447754"/>
                  </a:lnTo>
                  <a:lnTo>
                    <a:pt x="2286948" y="1464567"/>
                  </a:lnTo>
                  <a:lnTo>
                    <a:pt x="2288854" y="1481381"/>
                  </a:lnTo>
                  <a:lnTo>
                    <a:pt x="2291077" y="1497243"/>
                  </a:lnTo>
                  <a:lnTo>
                    <a:pt x="2293300" y="1513104"/>
                  </a:lnTo>
                  <a:lnTo>
                    <a:pt x="2296477" y="1542925"/>
                  </a:lnTo>
                  <a:lnTo>
                    <a:pt x="2298382" y="1570207"/>
                  </a:lnTo>
                  <a:lnTo>
                    <a:pt x="2299653" y="1593682"/>
                  </a:lnTo>
                  <a:lnTo>
                    <a:pt x="2300288" y="1613351"/>
                  </a:lnTo>
                  <a:lnTo>
                    <a:pt x="2300288" y="1627944"/>
                  </a:lnTo>
                  <a:lnTo>
                    <a:pt x="2300288" y="1630799"/>
                  </a:lnTo>
                  <a:lnTo>
                    <a:pt x="2299653" y="1633971"/>
                  </a:lnTo>
                  <a:lnTo>
                    <a:pt x="2299018" y="1636827"/>
                  </a:lnTo>
                  <a:lnTo>
                    <a:pt x="2297430" y="1639999"/>
                  </a:lnTo>
                  <a:lnTo>
                    <a:pt x="2296159" y="1643171"/>
                  </a:lnTo>
                  <a:lnTo>
                    <a:pt x="2293936" y="1646344"/>
                  </a:lnTo>
                  <a:lnTo>
                    <a:pt x="2291077" y="1649199"/>
                  </a:lnTo>
                  <a:lnTo>
                    <a:pt x="2288536" y="1652688"/>
                  </a:lnTo>
                  <a:lnTo>
                    <a:pt x="2285360" y="1655544"/>
                  </a:lnTo>
                  <a:lnTo>
                    <a:pt x="2281548" y="1659033"/>
                  </a:lnTo>
                  <a:lnTo>
                    <a:pt x="2278054" y="1661888"/>
                  </a:lnTo>
                  <a:lnTo>
                    <a:pt x="2273608" y="1665061"/>
                  </a:lnTo>
                  <a:lnTo>
                    <a:pt x="2263443" y="1671405"/>
                  </a:lnTo>
                  <a:lnTo>
                    <a:pt x="2252644" y="1677750"/>
                  </a:lnTo>
                  <a:lnTo>
                    <a:pt x="2239621" y="1684095"/>
                  </a:lnTo>
                  <a:lnTo>
                    <a:pt x="2225328" y="1690122"/>
                  </a:lnTo>
                  <a:lnTo>
                    <a:pt x="2208811" y="1696150"/>
                  </a:lnTo>
                  <a:lnTo>
                    <a:pt x="2191660" y="1701860"/>
                  </a:lnTo>
                  <a:lnTo>
                    <a:pt x="2172602" y="1707888"/>
                  </a:lnTo>
                  <a:lnTo>
                    <a:pt x="2151639" y="1713915"/>
                  </a:lnTo>
                  <a:lnTo>
                    <a:pt x="2129722" y="1719308"/>
                  </a:lnTo>
                  <a:lnTo>
                    <a:pt x="2105900" y="1724384"/>
                  </a:lnTo>
                  <a:lnTo>
                    <a:pt x="2080490" y="1730094"/>
                  </a:lnTo>
                  <a:lnTo>
                    <a:pt x="2053809" y="1734853"/>
                  </a:lnTo>
                  <a:lnTo>
                    <a:pt x="2025223" y="1739611"/>
                  </a:lnTo>
                  <a:lnTo>
                    <a:pt x="1995048" y="1744052"/>
                  </a:lnTo>
                  <a:lnTo>
                    <a:pt x="1963285" y="1748494"/>
                  </a:lnTo>
                  <a:lnTo>
                    <a:pt x="1930252" y="1752618"/>
                  </a:lnTo>
                  <a:lnTo>
                    <a:pt x="1895313" y="1756107"/>
                  </a:lnTo>
                  <a:lnTo>
                    <a:pt x="1858786" y="1759597"/>
                  </a:lnTo>
                  <a:lnTo>
                    <a:pt x="1820671" y="1762452"/>
                  </a:lnTo>
                  <a:lnTo>
                    <a:pt x="1780967" y="1765307"/>
                  </a:lnTo>
                  <a:lnTo>
                    <a:pt x="1739676" y="1767528"/>
                  </a:lnTo>
                  <a:lnTo>
                    <a:pt x="1696478" y="1769431"/>
                  </a:lnTo>
                  <a:lnTo>
                    <a:pt x="1652011" y="1771335"/>
                  </a:lnTo>
                  <a:lnTo>
                    <a:pt x="1605955" y="1772287"/>
                  </a:lnTo>
                  <a:lnTo>
                    <a:pt x="1557993" y="1773238"/>
                  </a:lnTo>
                  <a:lnTo>
                    <a:pt x="1508125" y="1773238"/>
                  </a:lnTo>
                  <a:lnTo>
                    <a:pt x="1634223" y="1009650"/>
                  </a:lnTo>
                  <a:close/>
                  <a:moveTo>
                    <a:pt x="969658" y="942975"/>
                  </a:moveTo>
                  <a:lnTo>
                    <a:pt x="1145815" y="1851606"/>
                  </a:lnTo>
                  <a:lnTo>
                    <a:pt x="1263254" y="1851606"/>
                  </a:lnTo>
                  <a:lnTo>
                    <a:pt x="2020888" y="1851606"/>
                  </a:lnTo>
                  <a:lnTo>
                    <a:pt x="2020888" y="1936750"/>
                  </a:lnTo>
                  <a:lnTo>
                    <a:pt x="1163907" y="1936750"/>
                  </a:lnTo>
                  <a:lnTo>
                    <a:pt x="194249" y="1936750"/>
                  </a:lnTo>
                  <a:lnTo>
                    <a:pt x="0" y="1009057"/>
                  </a:lnTo>
                  <a:lnTo>
                    <a:pt x="116804" y="1009057"/>
                  </a:lnTo>
                  <a:lnTo>
                    <a:pt x="969658" y="942975"/>
                  </a:lnTo>
                  <a:close/>
                  <a:moveTo>
                    <a:pt x="1346346" y="0"/>
                  </a:moveTo>
                  <a:lnTo>
                    <a:pt x="1355566" y="0"/>
                  </a:lnTo>
                  <a:lnTo>
                    <a:pt x="1364786" y="0"/>
                  </a:lnTo>
                  <a:lnTo>
                    <a:pt x="1373688" y="317"/>
                  </a:lnTo>
                  <a:lnTo>
                    <a:pt x="1382908" y="952"/>
                  </a:lnTo>
                  <a:lnTo>
                    <a:pt x="1391810" y="1904"/>
                  </a:lnTo>
                  <a:lnTo>
                    <a:pt x="1400712" y="3174"/>
                  </a:lnTo>
                  <a:lnTo>
                    <a:pt x="1409613" y="4444"/>
                  </a:lnTo>
                  <a:lnTo>
                    <a:pt x="1418515" y="6348"/>
                  </a:lnTo>
                  <a:lnTo>
                    <a:pt x="1426782" y="8252"/>
                  </a:lnTo>
                  <a:lnTo>
                    <a:pt x="1435684" y="10474"/>
                  </a:lnTo>
                  <a:lnTo>
                    <a:pt x="1444268" y="12379"/>
                  </a:lnTo>
                  <a:lnTo>
                    <a:pt x="1452852" y="15236"/>
                  </a:lnTo>
                  <a:lnTo>
                    <a:pt x="1460800" y="18092"/>
                  </a:lnTo>
                  <a:lnTo>
                    <a:pt x="1469384" y="21266"/>
                  </a:lnTo>
                  <a:lnTo>
                    <a:pt x="1477650" y="24758"/>
                  </a:lnTo>
                  <a:lnTo>
                    <a:pt x="1485598" y="27932"/>
                  </a:lnTo>
                  <a:lnTo>
                    <a:pt x="1493228" y="31741"/>
                  </a:lnTo>
                  <a:lnTo>
                    <a:pt x="1501495" y="35867"/>
                  </a:lnTo>
                  <a:lnTo>
                    <a:pt x="1509125" y="39676"/>
                  </a:lnTo>
                  <a:lnTo>
                    <a:pt x="1517073" y="44120"/>
                  </a:lnTo>
                  <a:lnTo>
                    <a:pt x="1524385" y="48881"/>
                  </a:lnTo>
                  <a:lnTo>
                    <a:pt x="1531698" y="53960"/>
                  </a:lnTo>
                  <a:lnTo>
                    <a:pt x="1539010" y="58721"/>
                  </a:lnTo>
                  <a:lnTo>
                    <a:pt x="1546640" y="63800"/>
                  </a:lnTo>
                  <a:lnTo>
                    <a:pt x="1553635" y="69196"/>
                  </a:lnTo>
                  <a:lnTo>
                    <a:pt x="1560629" y="74909"/>
                  </a:lnTo>
                  <a:lnTo>
                    <a:pt x="1567624" y="80305"/>
                  </a:lnTo>
                  <a:lnTo>
                    <a:pt x="1580976" y="92684"/>
                  </a:lnTo>
                  <a:lnTo>
                    <a:pt x="1593694" y="105380"/>
                  </a:lnTo>
                  <a:lnTo>
                    <a:pt x="1606093" y="118712"/>
                  </a:lnTo>
                  <a:lnTo>
                    <a:pt x="1617856" y="132678"/>
                  </a:lnTo>
                  <a:lnTo>
                    <a:pt x="1628984" y="147596"/>
                  </a:lnTo>
                  <a:lnTo>
                    <a:pt x="1639157" y="162832"/>
                  </a:lnTo>
                  <a:lnTo>
                    <a:pt x="1649331" y="178703"/>
                  </a:lnTo>
                  <a:lnTo>
                    <a:pt x="1658551" y="195525"/>
                  </a:lnTo>
                  <a:lnTo>
                    <a:pt x="1666817" y="212348"/>
                  </a:lnTo>
                  <a:lnTo>
                    <a:pt x="1674765" y="229806"/>
                  </a:lnTo>
                  <a:lnTo>
                    <a:pt x="1682078" y="247581"/>
                  </a:lnTo>
                  <a:lnTo>
                    <a:pt x="1688436" y="266308"/>
                  </a:lnTo>
                  <a:lnTo>
                    <a:pt x="1693841" y="285036"/>
                  </a:lnTo>
                  <a:lnTo>
                    <a:pt x="1698610" y="304080"/>
                  </a:lnTo>
                  <a:lnTo>
                    <a:pt x="1700517" y="314237"/>
                  </a:lnTo>
                  <a:lnTo>
                    <a:pt x="1702743" y="324077"/>
                  </a:lnTo>
                  <a:lnTo>
                    <a:pt x="1704332" y="333917"/>
                  </a:lnTo>
                  <a:lnTo>
                    <a:pt x="1705604" y="344074"/>
                  </a:lnTo>
                  <a:lnTo>
                    <a:pt x="1706876" y="353914"/>
                  </a:lnTo>
                  <a:lnTo>
                    <a:pt x="1707830" y="364071"/>
                  </a:lnTo>
                  <a:lnTo>
                    <a:pt x="1708466" y="374546"/>
                  </a:lnTo>
                  <a:lnTo>
                    <a:pt x="1709419" y="385020"/>
                  </a:lnTo>
                  <a:lnTo>
                    <a:pt x="1709737" y="395178"/>
                  </a:lnTo>
                  <a:lnTo>
                    <a:pt x="1709737" y="405652"/>
                  </a:lnTo>
                  <a:lnTo>
                    <a:pt x="1709737" y="418031"/>
                  </a:lnTo>
                  <a:lnTo>
                    <a:pt x="1709101" y="431045"/>
                  </a:lnTo>
                  <a:lnTo>
                    <a:pt x="1708148" y="443742"/>
                  </a:lnTo>
                  <a:lnTo>
                    <a:pt x="1707194" y="456755"/>
                  </a:lnTo>
                  <a:lnTo>
                    <a:pt x="1705604" y="470087"/>
                  </a:lnTo>
                  <a:lnTo>
                    <a:pt x="1703697" y="482783"/>
                  </a:lnTo>
                  <a:lnTo>
                    <a:pt x="1702107" y="496114"/>
                  </a:lnTo>
                  <a:lnTo>
                    <a:pt x="1699881" y="509446"/>
                  </a:lnTo>
                  <a:lnTo>
                    <a:pt x="1696702" y="522777"/>
                  </a:lnTo>
                  <a:lnTo>
                    <a:pt x="1693841" y="536426"/>
                  </a:lnTo>
                  <a:lnTo>
                    <a:pt x="1690979" y="549757"/>
                  </a:lnTo>
                  <a:lnTo>
                    <a:pt x="1687164" y="562771"/>
                  </a:lnTo>
                  <a:lnTo>
                    <a:pt x="1683667" y="576420"/>
                  </a:lnTo>
                  <a:lnTo>
                    <a:pt x="1679534" y="589751"/>
                  </a:lnTo>
                  <a:lnTo>
                    <a:pt x="1675401" y="603082"/>
                  </a:lnTo>
                  <a:lnTo>
                    <a:pt x="1670632" y="616414"/>
                  </a:lnTo>
                  <a:lnTo>
                    <a:pt x="1665863" y="629745"/>
                  </a:lnTo>
                  <a:lnTo>
                    <a:pt x="1661094" y="642441"/>
                  </a:lnTo>
                  <a:lnTo>
                    <a:pt x="1655372" y="655773"/>
                  </a:lnTo>
                  <a:lnTo>
                    <a:pt x="1650285" y="668787"/>
                  </a:lnTo>
                  <a:lnTo>
                    <a:pt x="1644244" y="681166"/>
                  </a:lnTo>
                  <a:lnTo>
                    <a:pt x="1638521" y="693862"/>
                  </a:lnTo>
                  <a:lnTo>
                    <a:pt x="1632163" y="706241"/>
                  </a:lnTo>
                  <a:lnTo>
                    <a:pt x="1625486" y="718938"/>
                  </a:lnTo>
                  <a:lnTo>
                    <a:pt x="1618810" y="730682"/>
                  </a:lnTo>
                  <a:lnTo>
                    <a:pt x="1612133" y="742744"/>
                  </a:lnTo>
                  <a:lnTo>
                    <a:pt x="1605139" y="754170"/>
                  </a:lnTo>
                  <a:lnTo>
                    <a:pt x="1597827" y="765597"/>
                  </a:lnTo>
                  <a:lnTo>
                    <a:pt x="1590514" y="777024"/>
                  </a:lnTo>
                  <a:lnTo>
                    <a:pt x="1582566" y="787816"/>
                  </a:lnTo>
                  <a:lnTo>
                    <a:pt x="1574936" y="798608"/>
                  </a:lnTo>
                  <a:lnTo>
                    <a:pt x="1566988" y="808765"/>
                  </a:lnTo>
                  <a:lnTo>
                    <a:pt x="1566988" y="950966"/>
                  </a:lnTo>
                  <a:lnTo>
                    <a:pt x="1559357" y="959219"/>
                  </a:lnTo>
                  <a:lnTo>
                    <a:pt x="1539964" y="980485"/>
                  </a:lnTo>
                  <a:lnTo>
                    <a:pt x="1511350" y="1011274"/>
                  </a:lnTo>
                  <a:lnTo>
                    <a:pt x="1495136" y="1028415"/>
                  </a:lnTo>
                  <a:lnTo>
                    <a:pt x="1477968" y="1046190"/>
                  </a:lnTo>
                  <a:lnTo>
                    <a:pt x="1459846" y="1063965"/>
                  </a:lnTo>
                  <a:lnTo>
                    <a:pt x="1441724" y="1081105"/>
                  </a:lnTo>
                  <a:lnTo>
                    <a:pt x="1423920" y="1096976"/>
                  </a:lnTo>
                  <a:lnTo>
                    <a:pt x="1407388" y="1111576"/>
                  </a:lnTo>
                  <a:lnTo>
                    <a:pt x="1399122" y="1118242"/>
                  </a:lnTo>
                  <a:lnTo>
                    <a:pt x="1391492" y="1123638"/>
                  </a:lnTo>
                  <a:lnTo>
                    <a:pt x="1384179" y="1128717"/>
                  </a:lnTo>
                  <a:lnTo>
                    <a:pt x="1377503" y="1133160"/>
                  </a:lnTo>
                  <a:lnTo>
                    <a:pt x="1371144" y="1136652"/>
                  </a:lnTo>
                  <a:lnTo>
                    <a:pt x="1365104" y="1139191"/>
                  </a:lnTo>
                  <a:lnTo>
                    <a:pt x="1360017" y="1140461"/>
                  </a:lnTo>
                  <a:lnTo>
                    <a:pt x="1357791" y="1141096"/>
                  </a:lnTo>
                  <a:lnTo>
                    <a:pt x="1355566" y="1141413"/>
                  </a:lnTo>
                  <a:lnTo>
                    <a:pt x="1353340" y="1141096"/>
                  </a:lnTo>
                  <a:lnTo>
                    <a:pt x="1351115" y="1140461"/>
                  </a:lnTo>
                  <a:lnTo>
                    <a:pt x="1346028" y="1139191"/>
                  </a:lnTo>
                  <a:lnTo>
                    <a:pt x="1340305" y="1136652"/>
                  </a:lnTo>
                  <a:lnTo>
                    <a:pt x="1333947" y="1133160"/>
                  </a:lnTo>
                  <a:lnTo>
                    <a:pt x="1327270" y="1128717"/>
                  </a:lnTo>
                  <a:lnTo>
                    <a:pt x="1319958" y="1123638"/>
                  </a:lnTo>
                  <a:lnTo>
                    <a:pt x="1312010" y="1118242"/>
                  </a:lnTo>
                  <a:lnTo>
                    <a:pt x="1304061" y="1111576"/>
                  </a:lnTo>
                  <a:lnTo>
                    <a:pt x="1287211" y="1096976"/>
                  </a:lnTo>
                  <a:lnTo>
                    <a:pt x="1269725" y="1081105"/>
                  </a:lnTo>
                  <a:lnTo>
                    <a:pt x="1251603" y="1063965"/>
                  </a:lnTo>
                  <a:lnTo>
                    <a:pt x="1233482" y="1046190"/>
                  </a:lnTo>
                  <a:lnTo>
                    <a:pt x="1215996" y="1028415"/>
                  </a:lnTo>
                  <a:lnTo>
                    <a:pt x="1199781" y="1011274"/>
                  </a:lnTo>
                  <a:lnTo>
                    <a:pt x="1171486" y="980485"/>
                  </a:lnTo>
                  <a:lnTo>
                    <a:pt x="1151774" y="959219"/>
                  </a:lnTo>
                  <a:lnTo>
                    <a:pt x="1144462" y="950966"/>
                  </a:lnTo>
                  <a:lnTo>
                    <a:pt x="1144462" y="808765"/>
                  </a:lnTo>
                  <a:lnTo>
                    <a:pt x="1136196" y="798608"/>
                  </a:lnTo>
                  <a:lnTo>
                    <a:pt x="1128565" y="787816"/>
                  </a:lnTo>
                  <a:lnTo>
                    <a:pt x="1120935" y="777024"/>
                  </a:lnTo>
                  <a:lnTo>
                    <a:pt x="1113305" y="765597"/>
                  </a:lnTo>
                  <a:lnTo>
                    <a:pt x="1105993" y="754170"/>
                  </a:lnTo>
                  <a:lnTo>
                    <a:pt x="1098998" y="742744"/>
                  </a:lnTo>
                  <a:lnTo>
                    <a:pt x="1092322" y="730682"/>
                  </a:lnTo>
                  <a:lnTo>
                    <a:pt x="1085645" y="718938"/>
                  </a:lnTo>
                  <a:lnTo>
                    <a:pt x="1078969" y="706241"/>
                  </a:lnTo>
                  <a:lnTo>
                    <a:pt x="1072928" y="693862"/>
                  </a:lnTo>
                  <a:lnTo>
                    <a:pt x="1066887" y="681166"/>
                  </a:lnTo>
                  <a:lnTo>
                    <a:pt x="1061165" y="668787"/>
                  </a:lnTo>
                  <a:lnTo>
                    <a:pt x="1055442" y="655773"/>
                  </a:lnTo>
                  <a:lnTo>
                    <a:pt x="1050355" y="642441"/>
                  </a:lnTo>
                  <a:lnTo>
                    <a:pt x="1045268" y="629745"/>
                  </a:lnTo>
                  <a:lnTo>
                    <a:pt x="1040499" y="616414"/>
                  </a:lnTo>
                  <a:lnTo>
                    <a:pt x="1036048" y="603082"/>
                  </a:lnTo>
                  <a:lnTo>
                    <a:pt x="1031915" y="589751"/>
                  </a:lnTo>
                  <a:lnTo>
                    <a:pt x="1027782" y="576420"/>
                  </a:lnTo>
                  <a:lnTo>
                    <a:pt x="1023967" y="562771"/>
                  </a:lnTo>
                  <a:lnTo>
                    <a:pt x="1020470" y="549757"/>
                  </a:lnTo>
                  <a:lnTo>
                    <a:pt x="1016973" y="536426"/>
                  </a:lnTo>
                  <a:lnTo>
                    <a:pt x="1014429" y="522777"/>
                  </a:lnTo>
                  <a:lnTo>
                    <a:pt x="1011568" y="509446"/>
                  </a:lnTo>
                  <a:lnTo>
                    <a:pt x="1009343" y="496114"/>
                  </a:lnTo>
                  <a:lnTo>
                    <a:pt x="1007435" y="482783"/>
                  </a:lnTo>
                  <a:lnTo>
                    <a:pt x="1005527" y="470087"/>
                  </a:lnTo>
                  <a:lnTo>
                    <a:pt x="1004256" y="456755"/>
                  </a:lnTo>
                  <a:lnTo>
                    <a:pt x="1002984" y="443742"/>
                  </a:lnTo>
                  <a:lnTo>
                    <a:pt x="1002348" y="431045"/>
                  </a:lnTo>
                  <a:lnTo>
                    <a:pt x="1001712" y="418031"/>
                  </a:lnTo>
                  <a:lnTo>
                    <a:pt x="1001712" y="405652"/>
                  </a:lnTo>
                  <a:lnTo>
                    <a:pt x="1001712" y="395178"/>
                  </a:lnTo>
                  <a:lnTo>
                    <a:pt x="1002030" y="385020"/>
                  </a:lnTo>
                  <a:lnTo>
                    <a:pt x="1002666" y="374546"/>
                  </a:lnTo>
                  <a:lnTo>
                    <a:pt x="1003302" y="364071"/>
                  </a:lnTo>
                  <a:lnTo>
                    <a:pt x="1004574" y="353914"/>
                  </a:lnTo>
                  <a:lnTo>
                    <a:pt x="1005527" y="344074"/>
                  </a:lnTo>
                  <a:lnTo>
                    <a:pt x="1007117" y="333917"/>
                  </a:lnTo>
                  <a:lnTo>
                    <a:pt x="1008707" y="324077"/>
                  </a:lnTo>
                  <a:lnTo>
                    <a:pt x="1010296" y="314237"/>
                  </a:lnTo>
                  <a:lnTo>
                    <a:pt x="1012522" y="304080"/>
                  </a:lnTo>
                  <a:lnTo>
                    <a:pt x="1017609" y="285036"/>
                  </a:lnTo>
                  <a:lnTo>
                    <a:pt x="1023013" y="266308"/>
                  </a:lnTo>
                  <a:lnTo>
                    <a:pt x="1029372" y="247581"/>
                  </a:lnTo>
                  <a:lnTo>
                    <a:pt x="1036366" y="229806"/>
                  </a:lnTo>
                  <a:lnTo>
                    <a:pt x="1044315" y="212348"/>
                  </a:lnTo>
                  <a:lnTo>
                    <a:pt x="1052899" y="195525"/>
                  </a:lnTo>
                  <a:lnTo>
                    <a:pt x="1062119" y="178703"/>
                  </a:lnTo>
                  <a:lnTo>
                    <a:pt x="1071656" y="162832"/>
                  </a:lnTo>
                  <a:lnTo>
                    <a:pt x="1082466" y="147596"/>
                  </a:lnTo>
                  <a:lnTo>
                    <a:pt x="1093593" y="132678"/>
                  </a:lnTo>
                  <a:lnTo>
                    <a:pt x="1105357" y="118712"/>
                  </a:lnTo>
                  <a:lnTo>
                    <a:pt x="1117438" y="105380"/>
                  </a:lnTo>
                  <a:lnTo>
                    <a:pt x="1130473" y="92684"/>
                  </a:lnTo>
                  <a:lnTo>
                    <a:pt x="1143826" y="80305"/>
                  </a:lnTo>
                  <a:lnTo>
                    <a:pt x="1150820" y="74909"/>
                  </a:lnTo>
                  <a:lnTo>
                    <a:pt x="1157815" y="69196"/>
                  </a:lnTo>
                  <a:lnTo>
                    <a:pt x="1164809" y="63800"/>
                  </a:lnTo>
                  <a:lnTo>
                    <a:pt x="1172121" y="58721"/>
                  </a:lnTo>
                  <a:lnTo>
                    <a:pt x="1179434" y="53960"/>
                  </a:lnTo>
                  <a:lnTo>
                    <a:pt x="1187064" y="48881"/>
                  </a:lnTo>
                  <a:lnTo>
                    <a:pt x="1194376" y="44120"/>
                  </a:lnTo>
                  <a:lnTo>
                    <a:pt x="1202007" y="39676"/>
                  </a:lnTo>
                  <a:lnTo>
                    <a:pt x="1209955" y="35867"/>
                  </a:lnTo>
                  <a:lnTo>
                    <a:pt x="1217903" y="31741"/>
                  </a:lnTo>
                  <a:lnTo>
                    <a:pt x="1225851" y="27932"/>
                  </a:lnTo>
                  <a:lnTo>
                    <a:pt x="1233799" y="24758"/>
                  </a:lnTo>
                  <a:lnTo>
                    <a:pt x="1242066" y="21266"/>
                  </a:lnTo>
                  <a:lnTo>
                    <a:pt x="1250332" y="18092"/>
                  </a:lnTo>
                  <a:lnTo>
                    <a:pt x="1258916" y="15236"/>
                  </a:lnTo>
                  <a:lnTo>
                    <a:pt x="1267182" y="12379"/>
                  </a:lnTo>
                  <a:lnTo>
                    <a:pt x="1275766" y="10474"/>
                  </a:lnTo>
                  <a:lnTo>
                    <a:pt x="1284350" y="8252"/>
                  </a:lnTo>
                  <a:lnTo>
                    <a:pt x="1292934" y="6348"/>
                  </a:lnTo>
                  <a:lnTo>
                    <a:pt x="1301836" y="4444"/>
                  </a:lnTo>
                  <a:lnTo>
                    <a:pt x="1310738" y="3174"/>
                  </a:lnTo>
                  <a:lnTo>
                    <a:pt x="1319322" y="1904"/>
                  </a:lnTo>
                  <a:lnTo>
                    <a:pt x="1328224" y="952"/>
                  </a:lnTo>
                  <a:lnTo>
                    <a:pt x="1337444" y="317"/>
                  </a:lnTo>
                  <a:lnTo>
                    <a:pt x="1346346"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600" b="1">
                <a:solidFill>
                  <a:schemeClr val="bg1"/>
                </a:solidFill>
                <a:latin typeface="微软雅黑" panose="020B0503020204020204" charset="-122"/>
                <a:ea typeface="微软雅黑" panose="020B0503020204020204" charset="-122"/>
              </a:endParaRPr>
            </a:p>
          </p:txBody>
        </p:sp>
        <p:sp>
          <p:nvSpPr>
            <p:cNvPr id="26" name="文本框 25"/>
            <p:cNvSpPr txBox="1"/>
            <p:nvPr/>
          </p:nvSpPr>
          <p:spPr>
            <a:xfrm>
              <a:off x="1820998" y="2636969"/>
              <a:ext cx="1143000" cy="375103"/>
            </a:xfrm>
            <a:prstGeom prst="rect">
              <a:avLst/>
            </a:prstGeom>
            <a:noFill/>
          </p:spPr>
          <p:txBody>
            <a:bodyPr wrap="square" rtlCol="0">
              <a:spAutoFit/>
            </a:bodyPr>
            <a:lstStyle/>
            <a:p>
              <a:pPr algn="ctr"/>
              <a:r>
                <a:rPr lang="zh-CN" altLang="en-US" sz="1000" b="1" dirty="0">
                  <a:solidFill>
                    <a:schemeClr val="bg1"/>
                  </a:solidFill>
                  <a:latin typeface="微软雅黑" panose="020B0503020204020204" charset="-122"/>
                  <a:ea typeface="微软雅黑" panose="020B0503020204020204" charset="-122"/>
                  <a:cs typeface="微软雅黑" panose="020B0503020204020204" charset="-122"/>
                </a:rPr>
                <a:t>生产</a:t>
              </a:r>
              <a:endParaRPr lang="zh-CN" altLang="en-US" sz="10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27" name="组合 6"/>
          <p:cNvGrpSpPr/>
          <p:nvPr/>
        </p:nvGrpSpPr>
        <p:grpSpPr>
          <a:xfrm>
            <a:off x="9328033" y="5166516"/>
            <a:ext cx="586710" cy="676674"/>
            <a:chOff x="1820998" y="1981200"/>
            <a:chExt cx="1143000" cy="1030872"/>
          </a:xfrm>
        </p:grpSpPr>
        <p:sp>
          <p:nvSpPr>
            <p:cNvPr id="28" name="白领"/>
            <p:cNvSpPr/>
            <p:nvPr/>
          </p:nvSpPr>
          <p:spPr bwMode="auto">
            <a:xfrm>
              <a:off x="1932638" y="1981200"/>
              <a:ext cx="818928" cy="636270"/>
            </a:xfrm>
            <a:custGeom>
              <a:avLst/>
              <a:gdLst>
                <a:gd name="T0" fmla="*/ 1134092 w 2300288"/>
                <a:gd name="T1" fmla="*/ 968860 h 1936750"/>
                <a:gd name="T2" fmla="*/ 1214775 w 2300288"/>
                <a:gd name="T3" fmla="*/ 1049028 h 1936750"/>
                <a:gd name="T4" fmla="*/ 1216884 w 2300288"/>
                <a:gd name="T5" fmla="*/ 1064537 h 1936750"/>
                <a:gd name="T6" fmla="*/ 1151230 w 2300288"/>
                <a:gd name="T7" fmla="*/ 1136031 h 1936750"/>
                <a:gd name="T8" fmla="*/ 1182871 w 2300288"/>
                <a:gd name="T9" fmla="*/ 1247216 h 1936750"/>
                <a:gd name="T10" fmla="*/ 1204228 w 2300288"/>
                <a:gd name="T11" fmla="*/ 1413599 h 1936750"/>
                <a:gd name="T12" fmla="*/ 1046025 w 2300288"/>
                <a:gd name="T13" fmla="*/ 1361555 h 1936750"/>
                <a:gd name="T14" fmla="*/ 1071074 w 2300288"/>
                <a:gd name="T15" fmla="*/ 1209103 h 1936750"/>
                <a:gd name="T16" fmla="*/ 1033632 w 2300288"/>
                <a:gd name="T17" fmla="*/ 1075313 h 1936750"/>
                <a:gd name="T18" fmla="*/ 1028095 w 2300288"/>
                <a:gd name="T19" fmla="*/ 1060068 h 1936750"/>
                <a:gd name="T20" fmla="*/ 1033632 w 2300288"/>
                <a:gd name="T21" fmla="*/ 1045086 h 1936750"/>
                <a:gd name="T22" fmla="*/ 1116162 w 2300288"/>
                <a:gd name="T23" fmla="*/ 967020 h 1936750"/>
                <a:gd name="T24" fmla="*/ 1415999 w 2300288"/>
                <a:gd name="T25" fmla="*/ 862909 h 1936750"/>
                <a:gd name="T26" fmla="*/ 1591713 w 2300288"/>
                <a:gd name="T27" fmla="*/ 924102 h 1936750"/>
                <a:gd name="T28" fmla="*/ 1763745 w 2300288"/>
                <a:gd name="T29" fmla="*/ 983456 h 1936750"/>
                <a:gd name="T30" fmla="*/ 1808726 w 2300288"/>
                <a:gd name="T31" fmla="*/ 1009194 h 1936750"/>
                <a:gd name="T32" fmla="*/ 1836345 w 2300288"/>
                <a:gd name="T33" fmla="*/ 1041235 h 1936750"/>
                <a:gd name="T34" fmla="*/ 1870541 w 2300288"/>
                <a:gd name="T35" fmla="*/ 1114771 h 1936750"/>
                <a:gd name="T36" fmla="*/ 1893952 w 2300288"/>
                <a:gd name="T37" fmla="*/ 1212469 h 1936750"/>
                <a:gd name="T38" fmla="*/ 1905000 w 2300288"/>
                <a:gd name="T39" fmla="*/ 1335643 h 1936750"/>
                <a:gd name="T40" fmla="*/ 1899740 w 2300288"/>
                <a:gd name="T41" fmla="*/ 1362957 h 1936750"/>
                <a:gd name="T42" fmla="*/ 1874487 w 2300288"/>
                <a:gd name="T43" fmla="*/ 1383704 h 1936750"/>
                <a:gd name="T44" fmla="*/ 1781895 w 2300288"/>
                <a:gd name="T45" fmla="*/ 1418897 h 1936750"/>
                <a:gd name="T46" fmla="*/ 1625909 w 2300288"/>
                <a:gd name="T47" fmla="*/ 1447524 h 1936750"/>
                <a:gd name="T48" fmla="*/ 1404950 w 2300288"/>
                <a:gd name="T49" fmla="*/ 1464857 h 1936750"/>
                <a:gd name="T50" fmla="*/ 948915 w 2300288"/>
                <a:gd name="T51" fmla="*/ 1532887 h 1936750"/>
                <a:gd name="T52" fmla="*/ 96732 w 2300288"/>
                <a:gd name="T53" fmla="*/ 835367 h 1936750"/>
                <a:gd name="T54" fmla="*/ 1152637 w 2300288"/>
                <a:gd name="T55" fmla="*/ 1576 h 1936750"/>
                <a:gd name="T56" fmla="*/ 1203190 w 2300288"/>
                <a:gd name="T57" fmla="*/ 12613 h 1936750"/>
                <a:gd name="T58" fmla="*/ 1249793 w 2300288"/>
                <a:gd name="T59" fmla="*/ 32847 h 1936750"/>
                <a:gd name="T60" fmla="*/ 1292446 w 2300288"/>
                <a:gd name="T61" fmla="*/ 62015 h 1936750"/>
                <a:gd name="T62" fmla="*/ 1357480 w 2300288"/>
                <a:gd name="T63" fmla="*/ 134804 h 1936750"/>
                <a:gd name="T64" fmla="*/ 1402767 w 2300288"/>
                <a:gd name="T65" fmla="*/ 235972 h 1936750"/>
                <a:gd name="T66" fmla="*/ 1414352 w 2300288"/>
                <a:gd name="T67" fmla="*/ 301403 h 1936750"/>
                <a:gd name="T68" fmla="*/ 1414615 w 2300288"/>
                <a:gd name="T69" fmla="*/ 367360 h 1936750"/>
                <a:gd name="T70" fmla="*/ 1402767 w 2300288"/>
                <a:gd name="T71" fmla="*/ 444090 h 1936750"/>
                <a:gd name="T72" fmla="*/ 1379596 w 2300288"/>
                <a:gd name="T73" fmla="*/ 521346 h 1936750"/>
                <a:gd name="T74" fmla="*/ 1346158 w 2300288"/>
                <a:gd name="T75" fmla="*/ 595186 h 1936750"/>
                <a:gd name="T76" fmla="*/ 1304295 w 2300288"/>
                <a:gd name="T77" fmla="*/ 661143 h 1936750"/>
                <a:gd name="T78" fmla="*/ 1223990 w 2300288"/>
                <a:gd name="T79" fmla="*/ 866108 h 1936750"/>
                <a:gd name="T80" fmla="*/ 1146318 w 2300288"/>
                <a:gd name="T81" fmla="*/ 934430 h 1936750"/>
                <a:gd name="T82" fmla="*/ 1120778 w 2300288"/>
                <a:gd name="T83" fmla="*/ 944678 h 1936750"/>
                <a:gd name="T84" fmla="*/ 1086550 w 2300288"/>
                <a:gd name="T85" fmla="*/ 925758 h 1936750"/>
                <a:gd name="T86" fmla="*/ 993607 w 2300288"/>
                <a:gd name="T87" fmla="*/ 837202 h 1936750"/>
                <a:gd name="T88" fmla="*/ 928310 w 2300288"/>
                <a:gd name="T89" fmla="*/ 643274 h 1936750"/>
                <a:gd name="T90" fmla="*/ 888553 w 2300288"/>
                <a:gd name="T91" fmla="*/ 574427 h 1936750"/>
                <a:gd name="T92" fmla="*/ 858011 w 2300288"/>
                <a:gd name="T93" fmla="*/ 499273 h 1936750"/>
                <a:gd name="T94" fmla="*/ 837737 w 2300288"/>
                <a:gd name="T95" fmla="*/ 421754 h 1936750"/>
                <a:gd name="T96" fmla="*/ 829575 w 2300288"/>
                <a:gd name="T97" fmla="*/ 346075 h 1936750"/>
                <a:gd name="T98" fmla="*/ 832734 w 2300288"/>
                <a:gd name="T99" fmla="*/ 284848 h 1936750"/>
                <a:gd name="T100" fmla="*/ 852482 w 2300288"/>
                <a:gd name="T101" fmla="*/ 204965 h 1936750"/>
                <a:gd name="T102" fmla="*/ 905667 w 2300288"/>
                <a:gd name="T103" fmla="*/ 109840 h 1936750"/>
                <a:gd name="T104" fmla="*/ 964645 w 2300288"/>
                <a:gd name="T105" fmla="*/ 52818 h 1936750"/>
                <a:gd name="T106" fmla="*/ 1008615 w 2300288"/>
                <a:gd name="T107" fmla="*/ 26277 h 1936750"/>
                <a:gd name="T108" fmla="*/ 1056535 w 2300288"/>
                <a:gd name="T109" fmla="*/ 8671 h 1936750"/>
                <a:gd name="T110" fmla="*/ 1107614 w 2300288"/>
                <a:gd name="T111" fmla="*/ 262 h 1936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00288" h="1936750">
                  <a:moveTo>
                    <a:pt x="1352860" y="1166813"/>
                  </a:moveTo>
                  <a:lnTo>
                    <a:pt x="1355725" y="1166813"/>
                  </a:lnTo>
                  <a:lnTo>
                    <a:pt x="1358272" y="1166813"/>
                  </a:lnTo>
                  <a:lnTo>
                    <a:pt x="1361456" y="1167131"/>
                  </a:lnTo>
                  <a:lnTo>
                    <a:pt x="1364003" y="1168083"/>
                  </a:lnTo>
                  <a:lnTo>
                    <a:pt x="1366869" y="1168718"/>
                  </a:lnTo>
                  <a:lnTo>
                    <a:pt x="1369416" y="1170306"/>
                  </a:lnTo>
                  <a:lnTo>
                    <a:pt x="1371644" y="1171258"/>
                  </a:lnTo>
                  <a:lnTo>
                    <a:pt x="1374192" y="1173163"/>
                  </a:lnTo>
                  <a:lnTo>
                    <a:pt x="1376420" y="1175386"/>
                  </a:lnTo>
                  <a:lnTo>
                    <a:pt x="1461429" y="1260158"/>
                  </a:lnTo>
                  <a:lnTo>
                    <a:pt x="1463339" y="1262381"/>
                  </a:lnTo>
                  <a:lnTo>
                    <a:pt x="1465249" y="1264603"/>
                  </a:lnTo>
                  <a:lnTo>
                    <a:pt x="1466841" y="1267143"/>
                  </a:lnTo>
                  <a:lnTo>
                    <a:pt x="1467797" y="1269683"/>
                  </a:lnTo>
                  <a:lnTo>
                    <a:pt x="1469070" y="1272223"/>
                  </a:lnTo>
                  <a:lnTo>
                    <a:pt x="1469388" y="1275081"/>
                  </a:lnTo>
                  <a:lnTo>
                    <a:pt x="1469707" y="1277938"/>
                  </a:lnTo>
                  <a:lnTo>
                    <a:pt x="1470025" y="1280478"/>
                  </a:lnTo>
                  <a:lnTo>
                    <a:pt x="1469707" y="1283336"/>
                  </a:lnTo>
                  <a:lnTo>
                    <a:pt x="1469388" y="1285876"/>
                  </a:lnTo>
                  <a:lnTo>
                    <a:pt x="1469070" y="1289051"/>
                  </a:lnTo>
                  <a:lnTo>
                    <a:pt x="1467797" y="1291591"/>
                  </a:lnTo>
                  <a:lnTo>
                    <a:pt x="1466841" y="1294131"/>
                  </a:lnTo>
                  <a:lnTo>
                    <a:pt x="1465249" y="1296671"/>
                  </a:lnTo>
                  <a:lnTo>
                    <a:pt x="1463339" y="1298893"/>
                  </a:lnTo>
                  <a:lnTo>
                    <a:pt x="1461429" y="1301116"/>
                  </a:lnTo>
                  <a:lnTo>
                    <a:pt x="1390111" y="1372236"/>
                  </a:lnTo>
                  <a:lnTo>
                    <a:pt x="1396160" y="1386206"/>
                  </a:lnTo>
                  <a:lnTo>
                    <a:pt x="1401573" y="1402081"/>
                  </a:lnTo>
                  <a:lnTo>
                    <a:pt x="1407304" y="1420178"/>
                  </a:lnTo>
                  <a:lnTo>
                    <a:pt x="1412716" y="1439228"/>
                  </a:lnTo>
                  <a:lnTo>
                    <a:pt x="1418447" y="1460501"/>
                  </a:lnTo>
                  <a:lnTo>
                    <a:pt x="1423541" y="1483043"/>
                  </a:lnTo>
                  <a:lnTo>
                    <a:pt x="1428317" y="1506538"/>
                  </a:lnTo>
                  <a:lnTo>
                    <a:pt x="1433093" y="1531938"/>
                  </a:lnTo>
                  <a:lnTo>
                    <a:pt x="1437550" y="1558608"/>
                  </a:lnTo>
                  <a:lnTo>
                    <a:pt x="1441689" y="1586231"/>
                  </a:lnTo>
                  <a:lnTo>
                    <a:pt x="1445191" y="1614806"/>
                  </a:lnTo>
                  <a:lnTo>
                    <a:pt x="1448693" y="1644651"/>
                  </a:lnTo>
                  <a:lnTo>
                    <a:pt x="1451559" y="1675448"/>
                  </a:lnTo>
                  <a:lnTo>
                    <a:pt x="1454106" y="1707516"/>
                  </a:lnTo>
                  <a:lnTo>
                    <a:pt x="1456016" y="1739901"/>
                  </a:lnTo>
                  <a:lnTo>
                    <a:pt x="1457608" y="1773238"/>
                  </a:lnTo>
                  <a:lnTo>
                    <a:pt x="1254161" y="1773238"/>
                  </a:lnTo>
                  <a:lnTo>
                    <a:pt x="1255753" y="1739901"/>
                  </a:lnTo>
                  <a:lnTo>
                    <a:pt x="1257344" y="1707516"/>
                  </a:lnTo>
                  <a:lnTo>
                    <a:pt x="1260210" y="1675448"/>
                  </a:lnTo>
                  <a:lnTo>
                    <a:pt x="1263075" y="1644651"/>
                  </a:lnTo>
                  <a:lnTo>
                    <a:pt x="1266259" y="1614806"/>
                  </a:lnTo>
                  <a:lnTo>
                    <a:pt x="1270080" y="1586231"/>
                  </a:lnTo>
                  <a:lnTo>
                    <a:pt x="1274219" y="1558608"/>
                  </a:lnTo>
                  <a:lnTo>
                    <a:pt x="1278676" y="1531938"/>
                  </a:lnTo>
                  <a:lnTo>
                    <a:pt x="1283452" y="1506538"/>
                  </a:lnTo>
                  <a:lnTo>
                    <a:pt x="1288228" y="1483043"/>
                  </a:lnTo>
                  <a:lnTo>
                    <a:pt x="1293322" y="1460501"/>
                  </a:lnTo>
                  <a:lnTo>
                    <a:pt x="1298734" y="1439228"/>
                  </a:lnTo>
                  <a:lnTo>
                    <a:pt x="1304465" y="1419861"/>
                  </a:lnTo>
                  <a:lnTo>
                    <a:pt x="1309878" y="1402081"/>
                  </a:lnTo>
                  <a:lnTo>
                    <a:pt x="1315609" y="1386206"/>
                  </a:lnTo>
                  <a:lnTo>
                    <a:pt x="1321340" y="1371918"/>
                  </a:lnTo>
                  <a:lnTo>
                    <a:pt x="1250022" y="1301116"/>
                  </a:lnTo>
                  <a:lnTo>
                    <a:pt x="1248111" y="1298893"/>
                  </a:lnTo>
                  <a:lnTo>
                    <a:pt x="1246519" y="1296671"/>
                  </a:lnTo>
                  <a:lnTo>
                    <a:pt x="1244927" y="1294131"/>
                  </a:lnTo>
                  <a:lnTo>
                    <a:pt x="1243654" y="1291591"/>
                  </a:lnTo>
                  <a:lnTo>
                    <a:pt x="1242699" y="1289051"/>
                  </a:lnTo>
                  <a:lnTo>
                    <a:pt x="1242380" y="1285876"/>
                  </a:lnTo>
                  <a:lnTo>
                    <a:pt x="1242062" y="1283336"/>
                  </a:lnTo>
                  <a:lnTo>
                    <a:pt x="1241425" y="1280478"/>
                  </a:lnTo>
                  <a:lnTo>
                    <a:pt x="1242062" y="1277938"/>
                  </a:lnTo>
                  <a:lnTo>
                    <a:pt x="1242380" y="1275081"/>
                  </a:lnTo>
                  <a:lnTo>
                    <a:pt x="1243017" y="1272223"/>
                  </a:lnTo>
                  <a:lnTo>
                    <a:pt x="1243654" y="1269683"/>
                  </a:lnTo>
                  <a:lnTo>
                    <a:pt x="1244927" y="1267143"/>
                  </a:lnTo>
                  <a:lnTo>
                    <a:pt x="1246519" y="1264603"/>
                  </a:lnTo>
                  <a:lnTo>
                    <a:pt x="1248111" y="1262381"/>
                  </a:lnTo>
                  <a:lnTo>
                    <a:pt x="1250340" y="1260158"/>
                  </a:lnTo>
                  <a:lnTo>
                    <a:pt x="1335030" y="1175386"/>
                  </a:lnTo>
                  <a:lnTo>
                    <a:pt x="1337259" y="1173163"/>
                  </a:lnTo>
                  <a:lnTo>
                    <a:pt x="1339806" y="1171258"/>
                  </a:lnTo>
                  <a:lnTo>
                    <a:pt x="1342035" y="1170306"/>
                  </a:lnTo>
                  <a:lnTo>
                    <a:pt x="1344582" y="1168718"/>
                  </a:lnTo>
                  <a:lnTo>
                    <a:pt x="1347766" y="1168083"/>
                  </a:lnTo>
                  <a:lnTo>
                    <a:pt x="1350313" y="1167131"/>
                  </a:lnTo>
                  <a:lnTo>
                    <a:pt x="1352860" y="1166813"/>
                  </a:lnTo>
                  <a:close/>
                  <a:moveTo>
                    <a:pt x="1634223" y="1009650"/>
                  </a:moveTo>
                  <a:lnTo>
                    <a:pt x="1652963" y="1018533"/>
                  </a:lnTo>
                  <a:lnTo>
                    <a:pt x="1672339" y="1027098"/>
                  </a:lnTo>
                  <a:lnTo>
                    <a:pt x="1691079" y="1034712"/>
                  </a:lnTo>
                  <a:lnTo>
                    <a:pt x="1709819" y="1042326"/>
                  </a:lnTo>
                  <a:lnTo>
                    <a:pt x="1728241" y="1049939"/>
                  </a:lnTo>
                  <a:lnTo>
                    <a:pt x="1746663" y="1057236"/>
                  </a:lnTo>
                  <a:lnTo>
                    <a:pt x="1783191" y="1070560"/>
                  </a:lnTo>
                  <a:lnTo>
                    <a:pt x="1819083" y="1082932"/>
                  </a:lnTo>
                  <a:lnTo>
                    <a:pt x="1854022" y="1094670"/>
                  </a:lnTo>
                  <a:lnTo>
                    <a:pt x="1888325" y="1105773"/>
                  </a:lnTo>
                  <a:lnTo>
                    <a:pt x="1921994" y="1116242"/>
                  </a:lnTo>
                  <a:lnTo>
                    <a:pt x="1986155" y="1136545"/>
                  </a:lnTo>
                  <a:lnTo>
                    <a:pt x="2017282" y="1146379"/>
                  </a:lnTo>
                  <a:lnTo>
                    <a:pt x="2046821" y="1156213"/>
                  </a:lnTo>
                  <a:lnTo>
                    <a:pt x="2075408" y="1166682"/>
                  </a:lnTo>
                  <a:lnTo>
                    <a:pt x="2103042" y="1176834"/>
                  </a:lnTo>
                  <a:lnTo>
                    <a:pt x="2116700" y="1182544"/>
                  </a:lnTo>
                  <a:lnTo>
                    <a:pt x="2129722" y="1187937"/>
                  </a:lnTo>
                  <a:lnTo>
                    <a:pt x="2142427" y="1193965"/>
                  </a:lnTo>
                  <a:lnTo>
                    <a:pt x="2155132" y="1199675"/>
                  </a:lnTo>
                  <a:lnTo>
                    <a:pt x="2161167" y="1203164"/>
                  </a:lnTo>
                  <a:lnTo>
                    <a:pt x="2166885" y="1206337"/>
                  </a:lnTo>
                  <a:lnTo>
                    <a:pt x="2172920" y="1210461"/>
                  </a:lnTo>
                  <a:lnTo>
                    <a:pt x="2178319" y="1214585"/>
                  </a:lnTo>
                  <a:lnTo>
                    <a:pt x="2184037" y="1219026"/>
                  </a:lnTo>
                  <a:lnTo>
                    <a:pt x="2189119" y="1223785"/>
                  </a:lnTo>
                  <a:lnTo>
                    <a:pt x="2194201" y="1228861"/>
                  </a:lnTo>
                  <a:lnTo>
                    <a:pt x="2198965" y="1233936"/>
                  </a:lnTo>
                  <a:lnTo>
                    <a:pt x="2203729" y="1239647"/>
                  </a:lnTo>
                  <a:lnTo>
                    <a:pt x="2208494" y="1245357"/>
                  </a:lnTo>
                  <a:lnTo>
                    <a:pt x="2212941" y="1251384"/>
                  </a:lnTo>
                  <a:lnTo>
                    <a:pt x="2217387" y="1257729"/>
                  </a:lnTo>
                  <a:lnTo>
                    <a:pt x="2221517" y="1264391"/>
                  </a:lnTo>
                  <a:lnTo>
                    <a:pt x="2225646" y="1271053"/>
                  </a:lnTo>
                  <a:lnTo>
                    <a:pt x="2233269" y="1285011"/>
                  </a:lnTo>
                  <a:lnTo>
                    <a:pt x="2240257" y="1299287"/>
                  </a:lnTo>
                  <a:lnTo>
                    <a:pt x="2246927" y="1314832"/>
                  </a:lnTo>
                  <a:lnTo>
                    <a:pt x="2253279" y="1330693"/>
                  </a:lnTo>
                  <a:lnTo>
                    <a:pt x="2258679" y="1346555"/>
                  </a:lnTo>
                  <a:lnTo>
                    <a:pt x="2264079" y="1363052"/>
                  </a:lnTo>
                  <a:lnTo>
                    <a:pt x="2268843" y="1379865"/>
                  </a:lnTo>
                  <a:lnTo>
                    <a:pt x="2273290" y="1396996"/>
                  </a:lnTo>
                  <a:lnTo>
                    <a:pt x="2277101" y="1413809"/>
                  </a:lnTo>
                  <a:lnTo>
                    <a:pt x="2280595" y="1430940"/>
                  </a:lnTo>
                  <a:lnTo>
                    <a:pt x="2283772" y="1447754"/>
                  </a:lnTo>
                  <a:lnTo>
                    <a:pt x="2286948" y="1464567"/>
                  </a:lnTo>
                  <a:lnTo>
                    <a:pt x="2288854" y="1481381"/>
                  </a:lnTo>
                  <a:lnTo>
                    <a:pt x="2291077" y="1497243"/>
                  </a:lnTo>
                  <a:lnTo>
                    <a:pt x="2293300" y="1513104"/>
                  </a:lnTo>
                  <a:lnTo>
                    <a:pt x="2296477" y="1542925"/>
                  </a:lnTo>
                  <a:lnTo>
                    <a:pt x="2298382" y="1570207"/>
                  </a:lnTo>
                  <a:lnTo>
                    <a:pt x="2299653" y="1593682"/>
                  </a:lnTo>
                  <a:lnTo>
                    <a:pt x="2300288" y="1613351"/>
                  </a:lnTo>
                  <a:lnTo>
                    <a:pt x="2300288" y="1627944"/>
                  </a:lnTo>
                  <a:lnTo>
                    <a:pt x="2300288" y="1630799"/>
                  </a:lnTo>
                  <a:lnTo>
                    <a:pt x="2299653" y="1633971"/>
                  </a:lnTo>
                  <a:lnTo>
                    <a:pt x="2299018" y="1636827"/>
                  </a:lnTo>
                  <a:lnTo>
                    <a:pt x="2297430" y="1639999"/>
                  </a:lnTo>
                  <a:lnTo>
                    <a:pt x="2296159" y="1643171"/>
                  </a:lnTo>
                  <a:lnTo>
                    <a:pt x="2293936" y="1646344"/>
                  </a:lnTo>
                  <a:lnTo>
                    <a:pt x="2291077" y="1649199"/>
                  </a:lnTo>
                  <a:lnTo>
                    <a:pt x="2288536" y="1652688"/>
                  </a:lnTo>
                  <a:lnTo>
                    <a:pt x="2285360" y="1655544"/>
                  </a:lnTo>
                  <a:lnTo>
                    <a:pt x="2281548" y="1659033"/>
                  </a:lnTo>
                  <a:lnTo>
                    <a:pt x="2278054" y="1661888"/>
                  </a:lnTo>
                  <a:lnTo>
                    <a:pt x="2273608" y="1665061"/>
                  </a:lnTo>
                  <a:lnTo>
                    <a:pt x="2263443" y="1671405"/>
                  </a:lnTo>
                  <a:lnTo>
                    <a:pt x="2252644" y="1677750"/>
                  </a:lnTo>
                  <a:lnTo>
                    <a:pt x="2239621" y="1684095"/>
                  </a:lnTo>
                  <a:lnTo>
                    <a:pt x="2225328" y="1690122"/>
                  </a:lnTo>
                  <a:lnTo>
                    <a:pt x="2208811" y="1696150"/>
                  </a:lnTo>
                  <a:lnTo>
                    <a:pt x="2191660" y="1701860"/>
                  </a:lnTo>
                  <a:lnTo>
                    <a:pt x="2172602" y="1707888"/>
                  </a:lnTo>
                  <a:lnTo>
                    <a:pt x="2151639" y="1713915"/>
                  </a:lnTo>
                  <a:lnTo>
                    <a:pt x="2129722" y="1719308"/>
                  </a:lnTo>
                  <a:lnTo>
                    <a:pt x="2105900" y="1724384"/>
                  </a:lnTo>
                  <a:lnTo>
                    <a:pt x="2080490" y="1730094"/>
                  </a:lnTo>
                  <a:lnTo>
                    <a:pt x="2053809" y="1734853"/>
                  </a:lnTo>
                  <a:lnTo>
                    <a:pt x="2025223" y="1739611"/>
                  </a:lnTo>
                  <a:lnTo>
                    <a:pt x="1995048" y="1744052"/>
                  </a:lnTo>
                  <a:lnTo>
                    <a:pt x="1963285" y="1748494"/>
                  </a:lnTo>
                  <a:lnTo>
                    <a:pt x="1930252" y="1752618"/>
                  </a:lnTo>
                  <a:lnTo>
                    <a:pt x="1895313" y="1756107"/>
                  </a:lnTo>
                  <a:lnTo>
                    <a:pt x="1858786" y="1759597"/>
                  </a:lnTo>
                  <a:lnTo>
                    <a:pt x="1820671" y="1762452"/>
                  </a:lnTo>
                  <a:lnTo>
                    <a:pt x="1780967" y="1765307"/>
                  </a:lnTo>
                  <a:lnTo>
                    <a:pt x="1739676" y="1767528"/>
                  </a:lnTo>
                  <a:lnTo>
                    <a:pt x="1696478" y="1769431"/>
                  </a:lnTo>
                  <a:lnTo>
                    <a:pt x="1652011" y="1771335"/>
                  </a:lnTo>
                  <a:lnTo>
                    <a:pt x="1605955" y="1772287"/>
                  </a:lnTo>
                  <a:lnTo>
                    <a:pt x="1557993" y="1773238"/>
                  </a:lnTo>
                  <a:lnTo>
                    <a:pt x="1508125" y="1773238"/>
                  </a:lnTo>
                  <a:lnTo>
                    <a:pt x="1634223" y="1009650"/>
                  </a:lnTo>
                  <a:close/>
                  <a:moveTo>
                    <a:pt x="969658" y="942975"/>
                  </a:moveTo>
                  <a:lnTo>
                    <a:pt x="1145815" y="1851606"/>
                  </a:lnTo>
                  <a:lnTo>
                    <a:pt x="1263254" y="1851606"/>
                  </a:lnTo>
                  <a:lnTo>
                    <a:pt x="2020888" y="1851606"/>
                  </a:lnTo>
                  <a:lnTo>
                    <a:pt x="2020888" y="1936750"/>
                  </a:lnTo>
                  <a:lnTo>
                    <a:pt x="1163907" y="1936750"/>
                  </a:lnTo>
                  <a:lnTo>
                    <a:pt x="194249" y="1936750"/>
                  </a:lnTo>
                  <a:lnTo>
                    <a:pt x="0" y="1009057"/>
                  </a:lnTo>
                  <a:lnTo>
                    <a:pt x="116804" y="1009057"/>
                  </a:lnTo>
                  <a:lnTo>
                    <a:pt x="969658" y="942975"/>
                  </a:lnTo>
                  <a:close/>
                  <a:moveTo>
                    <a:pt x="1346346" y="0"/>
                  </a:moveTo>
                  <a:lnTo>
                    <a:pt x="1355566" y="0"/>
                  </a:lnTo>
                  <a:lnTo>
                    <a:pt x="1364786" y="0"/>
                  </a:lnTo>
                  <a:lnTo>
                    <a:pt x="1373688" y="317"/>
                  </a:lnTo>
                  <a:lnTo>
                    <a:pt x="1382908" y="952"/>
                  </a:lnTo>
                  <a:lnTo>
                    <a:pt x="1391810" y="1904"/>
                  </a:lnTo>
                  <a:lnTo>
                    <a:pt x="1400712" y="3174"/>
                  </a:lnTo>
                  <a:lnTo>
                    <a:pt x="1409613" y="4444"/>
                  </a:lnTo>
                  <a:lnTo>
                    <a:pt x="1418515" y="6348"/>
                  </a:lnTo>
                  <a:lnTo>
                    <a:pt x="1426782" y="8252"/>
                  </a:lnTo>
                  <a:lnTo>
                    <a:pt x="1435684" y="10474"/>
                  </a:lnTo>
                  <a:lnTo>
                    <a:pt x="1444268" y="12379"/>
                  </a:lnTo>
                  <a:lnTo>
                    <a:pt x="1452852" y="15236"/>
                  </a:lnTo>
                  <a:lnTo>
                    <a:pt x="1460800" y="18092"/>
                  </a:lnTo>
                  <a:lnTo>
                    <a:pt x="1469384" y="21266"/>
                  </a:lnTo>
                  <a:lnTo>
                    <a:pt x="1477650" y="24758"/>
                  </a:lnTo>
                  <a:lnTo>
                    <a:pt x="1485598" y="27932"/>
                  </a:lnTo>
                  <a:lnTo>
                    <a:pt x="1493228" y="31741"/>
                  </a:lnTo>
                  <a:lnTo>
                    <a:pt x="1501495" y="35867"/>
                  </a:lnTo>
                  <a:lnTo>
                    <a:pt x="1509125" y="39676"/>
                  </a:lnTo>
                  <a:lnTo>
                    <a:pt x="1517073" y="44120"/>
                  </a:lnTo>
                  <a:lnTo>
                    <a:pt x="1524385" y="48881"/>
                  </a:lnTo>
                  <a:lnTo>
                    <a:pt x="1531698" y="53960"/>
                  </a:lnTo>
                  <a:lnTo>
                    <a:pt x="1539010" y="58721"/>
                  </a:lnTo>
                  <a:lnTo>
                    <a:pt x="1546640" y="63800"/>
                  </a:lnTo>
                  <a:lnTo>
                    <a:pt x="1553635" y="69196"/>
                  </a:lnTo>
                  <a:lnTo>
                    <a:pt x="1560629" y="74909"/>
                  </a:lnTo>
                  <a:lnTo>
                    <a:pt x="1567624" y="80305"/>
                  </a:lnTo>
                  <a:lnTo>
                    <a:pt x="1580976" y="92684"/>
                  </a:lnTo>
                  <a:lnTo>
                    <a:pt x="1593694" y="105380"/>
                  </a:lnTo>
                  <a:lnTo>
                    <a:pt x="1606093" y="118712"/>
                  </a:lnTo>
                  <a:lnTo>
                    <a:pt x="1617856" y="132678"/>
                  </a:lnTo>
                  <a:lnTo>
                    <a:pt x="1628984" y="147596"/>
                  </a:lnTo>
                  <a:lnTo>
                    <a:pt x="1639157" y="162832"/>
                  </a:lnTo>
                  <a:lnTo>
                    <a:pt x="1649331" y="178703"/>
                  </a:lnTo>
                  <a:lnTo>
                    <a:pt x="1658551" y="195525"/>
                  </a:lnTo>
                  <a:lnTo>
                    <a:pt x="1666817" y="212348"/>
                  </a:lnTo>
                  <a:lnTo>
                    <a:pt x="1674765" y="229806"/>
                  </a:lnTo>
                  <a:lnTo>
                    <a:pt x="1682078" y="247581"/>
                  </a:lnTo>
                  <a:lnTo>
                    <a:pt x="1688436" y="266308"/>
                  </a:lnTo>
                  <a:lnTo>
                    <a:pt x="1693841" y="285036"/>
                  </a:lnTo>
                  <a:lnTo>
                    <a:pt x="1698610" y="304080"/>
                  </a:lnTo>
                  <a:lnTo>
                    <a:pt x="1700517" y="314237"/>
                  </a:lnTo>
                  <a:lnTo>
                    <a:pt x="1702743" y="324077"/>
                  </a:lnTo>
                  <a:lnTo>
                    <a:pt x="1704332" y="333917"/>
                  </a:lnTo>
                  <a:lnTo>
                    <a:pt x="1705604" y="344074"/>
                  </a:lnTo>
                  <a:lnTo>
                    <a:pt x="1706876" y="353914"/>
                  </a:lnTo>
                  <a:lnTo>
                    <a:pt x="1707830" y="364071"/>
                  </a:lnTo>
                  <a:lnTo>
                    <a:pt x="1708466" y="374546"/>
                  </a:lnTo>
                  <a:lnTo>
                    <a:pt x="1709419" y="385020"/>
                  </a:lnTo>
                  <a:lnTo>
                    <a:pt x="1709737" y="395178"/>
                  </a:lnTo>
                  <a:lnTo>
                    <a:pt x="1709737" y="405652"/>
                  </a:lnTo>
                  <a:lnTo>
                    <a:pt x="1709737" y="418031"/>
                  </a:lnTo>
                  <a:lnTo>
                    <a:pt x="1709101" y="431045"/>
                  </a:lnTo>
                  <a:lnTo>
                    <a:pt x="1708148" y="443742"/>
                  </a:lnTo>
                  <a:lnTo>
                    <a:pt x="1707194" y="456755"/>
                  </a:lnTo>
                  <a:lnTo>
                    <a:pt x="1705604" y="470087"/>
                  </a:lnTo>
                  <a:lnTo>
                    <a:pt x="1703697" y="482783"/>
                  </a:lnTo>
                  <a:lnTo>
                    <a:pt x="1702107" y="496114"/>
                  </a:lnTo>
                  <a:lnTo>
                    <a:pt x="1699881" y="509446"/>
                  </a:lnTo>
                  <a:lnTo>
                    <a:pt x="1696702" y="522777"/>
                  </a:lnTo>
                  <a:lnTo>
                    <a:pt x="1693841" y="536426"/>
                  </a:lnTo>
                  <a:lnTo>
                    <a:pt x="1690979" y="549757"/>
                  </a:lnTo>
                  <a:lnTo>
                    <a:pt x="1687164" y="562771"/>
                  </a:lnTo>
                  <a:lnTo>
                    <a:pt x="1683667" y="576420"/>
                  </a:lnTo>
                  <a:lnTo>
                    <a:pt x="1679534" y="589751"/>
                  </a:lnTo>
                  <a:lnTo>
                    <a:pt x="1675401" y="603082"/>
                  </a:lnTo>
                  <a:lnTo>
                    <a:pt x="1670632" y="616414"/>
                  </a:lnTo>
                  <a:lnTo>
                    <a:pt x="1665863" y="629745"/>
                  </a:lnTo>
                  <a:lnTo>
                    <a:pt x="1661094" y="642441"/>
                  </a:lnTo>
                  <a:lnTo>
                    <a:pt x="1655372" y="655773"/>
                  </a:lnTo>
                  <a:lnTo>
                    <a:pt x="1650285" y="668787"/>
                  </a:lnTo>
                  <a:lnTo>
                    <a:pt x="1644244" y="681166"/>
                  </a:lnTo>
                  <a:lnTo>
                    <a:pt x="1638521" y="693862"/>
                  </a:lnTo>
                  <a:lnTo>
                    <a:pt x="1632163" y="706241"/>
                  </a:lnTo>
                  <a:lnTo>
                    <a:pt x="1625486" y="718938"/>
                  </a:lnTo>
                  <a:lnTo>
                    <a:pt x="1618810" y="730682"/>
                  </a:lnTo>
                  <a:lnTo>
                    <a:pt x="1612133" y="742744"/>
                  </a:lnTo>
                  <a:lnTo>
                    <a:pt x="1605139" y="754170"/>
                  </a:lnTo>
                  <a:lnTo>
                    <a:pt x="1597827" y="765597"/>
                  </a:lnTo>
                  <a:lnTo>
                    <a:pt x="1590514" y="777024"/>
                  </a:lnTo>
                  <a:lnTo>
                    <a:pt x="1582566" y="787816"/>
                  </a:lnTo>
                  <a:lnTo>
                    <a:pt x="1574936" y="798608"/>
                  </a:lnTo>
                  <a:lnTo>
                    <a:pt x="1566988" y="808765"/>
                  </a:lnTo>
                  <a:lnTo>
                    <a:pt x="1566988" y="950966"/>
                  </a:lnTo>
                  <a:lnTo>
                    <a:pt x="1559357" y="959219"/>
                  </a:lnTo>
                  <a:lnTo>
                    <a:pt x="1539964" y="980485"/>
                  </a:lnTo>
                  <a:lnTo>
                    <a:pt x="1511350" y="1011274"/>
                  </a:lnTo>
                  <a:lnTo>
                    <a:pt x="1495136" y="1028415"/>
                  </a:lnTo>
                  <a:lnTo>
                    <a:pt x="1477968" y="1046190"/>
                  </a:lnTo>
                  <a:lnTo>
                    <a:pt x="1459846" y="1063965"/>
                  </a:lnTo>
                  <a:lnTo>
                    <a:pt x="1441724" y="1081105"/>
                  </a:lnTo>
                  <a:lnTo>
                    <a:pt x="1423920" y="1096976"/>
                  </a:lnTo>
                  <a:lnTo>
                    <a:pt x="1407388" y="1111576"/>
                  </a:lnTo>
                  <a:lnTo>
                    <a:pt x="1399122" y="1118242"/>
                  </a:lnTo>
                  <a:lnTo>
                    <a:pt x="1391492" y="1123638"/>
                  </a:lnTo>
                  <a:lnTo>
                    <a:pt x="1384179" y="1128717"/>
                  </a:lnTo>
                  <a:lnTo>
                    <a:pt x="1377503" y="1133160"/>
                  </a:lnTo>
                  <a:lnTo>
                    <a:pt x="1371144" y="1136652"/>
                  </a:lnTo>
                  <a:lnTo>
                    <a:pt x="1365104" y="1139191"/>
                  </a:lnTo>
                  <a:lnTo>
                    <a:pt x="1360017" y="1140461"/>
                  </a:lnTo>
                  <a:lnTo>
                    <a:pt x="1357791" y="1141096"/>
                  </a:lnTo>
                  <a:lnTo>
                    <a:pt x="1355566" y="1141413"/>
                  </a:lnTo>
                  <a:lnTo>
                    <a:pt x="1353340" y="1141096"/>
                  </a:lnTo>
                  <a:lnTo>
                    <a:pt x="1351115" y="1140461"/>
                  </a:lnTo>
                  <a:lnTo>
                    <a:pt x="1346028" y="1139191"/>
                  </a:lnTo>
                  <a:lnTo>
                    <a:pt x="1340305" y="1136652"/>
                  </a:lnTo>
                  <a:lnTo>
                    <a:pt x="1333947" y="1133160"/>
                  </a:lnTo>
                  <a:lnTo>
                    <a:pt x="1327270" y="1128717"/>
                  </a:lnTo>
                  <a:lnTo>
                    <a:pt x="1319958" y="1123638"/>
                  </a:lnTo>
                  <a:lnTo>
                    <a:pt x="1312010" y="1118242"/>
                  </a:lnTo>
                  <a:lnTo>
                    <a:pt x="1304061" y="1111576"/>
                  </a:lnTo>
                  <a:lnTo>
                    <a:pt x="1287211" y="1096976"/>
                  </a:lnTo>
                  <a:lnTo>
                    <a:pt x="1269725" y="1081105"/>
                  </a:lnTo>
                  <a:lnTo>
                    <a:pt x="1251603" y="1063965"/>
                  </a:lnTo>
                  <a:lnTo>
                    <a:pt x="1233482" y="1046190"/>
                  </a:lnTo>
                  <a:lnTo>
                    <a:pt x="1215996" y="1028415"/>
                  </a:lnTo>
                  <a:lnTo>
                    <a:pt x="1199781" y="1011274"/>
                  </a:lnTo>
                  <a:lnTo>
                    <a:pt x="1171486" y="980485"/>
                  </a:lnTo>
                  <a:lnTo>
                    <a:pt x="1151774" y="959219"/>
                  </a:lnTo>
                  <a:lnTo>
                    <a:pt x="1144462" y="950966"/>
                  </a:lnTo>
                  <a:lnTo>
                    <a:pt x="1144462" y="808765"/>
                  </a:lnTo>
                  <a:lnTo>
                    <a:pt x="1136196" y="798608"/>
                  </a:lnTo>
                  <a:lnTo>
                    <a:pt x="1128565" y="787816"/>
                  </a:lnTo>
                  <a:lnTo>
                    <a:pt x="1120935" y="777024"/>
                  </a:lnTo>
                  <a:lnTo>
                    <a:pt x="1113305" y="765597"/>
                  </a:lnTo>
                  <a:lnTo>
                    <a:pt x="1105993" y="754170"/>
                  </a:lnTo>
                  <a:lnTo>
                    <a:pt x="1098998" y="742744"/>
                  </a:lnTo>
                  <a:lnTo>
                    <a:pt x="1092322" y="730682"/>
                  </a:lnTo>
                  <a:lnTo>
                    <a:pt x="1085645" y="718938"/>
                  </a:lnTo>
                  <a:lnTo>
                    <a:pt x="1078969" y="706241"/>
                  </a:lnTo>
                  <a:lnTo>
                    <a:pt x="1072928" y="693862"/>
                  </a:lnTo>
                  <a:lnTo>
                    <a:pt x="1066887" y="681166"/>
                  </a:lnTo>
                  <a:lnTo>
                    <a:pt x="1061165" y="668787"/>
                  </a:lnTo>
                  <a:lnTo>
                    <a:pt x="1055442" y="655773"/>
                  </a:lnTo>
                  <a:lnTo>
                    <a:pt x="1050355" y="642441"/>
                  </a:lnTo>
                  <a:lnTo>
                    <a:pt x="1045268" y="629745"/>
                  </a:lnTo>
                  <a:lnTo>
                    <a:pt x="1040499" y="616414"/>
                  </a:lnTo>
                  <a:lnTo>
                    <a:pt x="1036048" y="603082"/>
                  </a:lnTo>
                  <a:lnTo>
                    <a:pt x="1031915" y="589751"/>
                  </a:lnTo>
                  <a:lnTo>
                    <a:pt x="1027782" y="576420"/>
                  </a:lnTo>
                  <a:lnTo>
                    <a:pt x="1023967" y="562771"/>
                  </a:lnTo>
                  <a:lnTo>
                    <a:pt x="1020470" y="549757"/>
                  </a:lnTo>
                  <a:lnTo>
                    <a:pt x="1016973" y="536426"/>
                  </a:lnTo>
                  <a:lnTo>
                    <a:pt x="1014429" y="522777"/>
                  </a:lnTo>
                  <a:lnTo>
                    <a:pt x="1011568" y="509446"/>
                  </a:lnTo>
                  <a:lnTo>
                    <a:pt x="1009343" y="496114"/>
                  </a:lnTo>
                  <a:lnTo>
                    <a:pt x="1007435" y="482783"/>
                  </a:lnTo>
                  <a:lnTo>
                    <a:pt x="1005527" y="470087"/>
                  </a:lnTo>
                  <a:lnTo>
                    <a:pt x="1004256" y="456755"/>
                  </a:lnTo>
                  <a:lnTo>
                    <a:pt x="1002984" y="443742"/>
                  </a:lnTo>
                  <a:lnTo>
                    <a:pt x="1002348" y="431045"/>
                  </a:lnTo>
                  <a:lnTo>
                    <a:pt x="1001712" y="418031"/>
                  </a:lnTo>
                  <a:lnTo>
                    <a:pt x="1001712" y="405652"/>
                  </a:lnTo>
                  <a:lnTo>
                    <a:pt x="1001712" y="395178"/>
                  </a:lnTo>
                  <a:lnTo>
                    <a:pt x="1002030" y="385020"/>
                  </a:lnTo>
                  <a:lnTo>
                    <a:pt x="1002666" y="374546"/>
                  </a:lnTo>
                  <a:lnTo>
                    <a:pt x="1003302" y="364071"/>
                  </a:lnTo>
                  <a:lnTo>
                    <a:pt x="1004574" y="353914"/>
                  </a:lnTo>
                  <a:lnTo>
                    <a:pt x="1005527" y="344074"/>
                  </a:lnTo>
                  <a:lnTo>
                    <a:pt x="1007117" y="333917"/>
                  </a:lnTo>
                  <a:lnTo>
                    <a:pt x="1008707" y="324077"/>
                  </a:lnTo>
                  <a:lnTo>
                    <a:pt x="1010296" y="314237"/>
                  </a:lnTo>
                  <a:lnTo>
                    <a:pt x="1012522" y="304080"/>
                  </a:lnTo>
                  <a:lnTo>
                    <a:pt x="1017609" y="285036"/>
                  </a:lnTo>
                  <a:lnTo>
                    <a:pt x="1023013" y="266308"/>
                  </a:lnTo>
                  <a:lnTo>
                    <a:pt x="1029372" y="247581"/>
                  </a:lnTo>
                  <a:lnTo>
                    <a:pt x="1036366" y="229806"/>
                  </a:lnTo>
                  <a:lnTo>
                    <a:pt x="1044315" y="212348"/>
                  </a:lnTo>
                  <a:lnTo>
                    <a:pt x="1052899" y="195525"/>
                  </a:lnTo>
                  <a:lnTo>
                    <a:pt x="1062119" y="178703"/>
                  </a:lnTo>
                  <a:lnTo>
                    <a:pt x="1071656" y="162832"/>
                  </a:lnTo>
                  <a:lnTo>
                    <a:pt x="1082466" y="147596"/>
                  </a:lnTo>
                  <a:lnTo>
                    <a:pt x="1093593" y="132678"/>
                  </a:lnTo>
                  <a:lnTo>
                    <a:pt x="1105357" y="118712"/>
                  </a:lnTo>
                  <a:lnTo>
                    <a:pt x="1117438" y="105380"/>
                  </a:lnTo>
                  <a:lnTo>
                    <a:pt x="1130473" y="92684"/>
                  </a:lnTo>
                  <a:lnTo>
                    <a:pt x="1143826" y="80305"/>
                  </a:lnTo>
                  <a:lnTo>
                    <a:pt x="1150820" y="74909"/>
                  </a:lnTo>
                  <a:lnTo>
                    <a:pt x="1157815" y="69196"/>
                  </a:lnTo>
                  <a:lnTo>
                    <a:pt x="1164809" y="63800"/>
                  </a:lnTo>
                  <a:lnTo>
                    <a:pt x="1172121" y="58721"/>
                  </a:lnTo>
                  <a:lnTo>
                    <a:pt x="1179434" y="53960"/>
                  </a:lnTo>
                  <a:lnTo>
                    <a:pt x="1187064" y="48881"/>
                  </a:lnTo>
                  <a:lnTo>
                    <a:pt x="1194376" y="44120"/>
                  </a:lnTo>
                  <a:lnTo>
                    <a:pt x="1202007" y="39676"/>
                  </a:lnTo>
                  <a:lnTo>
                    <a:pt x="1209955" y="35867"/>
                  </a:lnTo>
                  <a:lnTo>
                    <a:pt x="1217903" y="31741"/>
                  </a:lnTo>
                  <a:lnTo>
                    <a:pt x="1225851" y="27932"/>
                  </a:lnTo>
                  <a:lnTo>
                    <a:pt x="1233799" y="24758"/>
                  </a:lnTo>
                  <a:lnTo>
                    <a:pt x="1242066" y="21266"/>
                  </a:lnTo>
                  <a:lnTo>
                    <a:pt x="1250332" y="18092"/>
                  </a:lnTo>
                  <a:lnTo>
                    <a:pt x="1258916" y="15236"/>
                  </a:lnTo>
                  <a:lnTo>
                    <a:pt x="1267182" y="12379"/>
                  </a:lnTo>
                  <a:lnTo>
                    <a:pt x="1275766" y="10474"/>
                  </a:lnTo>
                  <a:lnTo>
                    <a:pt x="1284350" y="8252"/>
                  </a:lnTo>
                  <a:lnTo>
                    <a:pt x="1292934" y="6348"/>
                  </a:lnTo>
                  <a:lnTo>
                    <a:pt x="1301836" y="4444"/>
                  </a:lnTo>
                  <a:lnTo>
                    <a:pt x="1310738" y="3174"/>
                  </a:lnTo>
                  <a:lnTo>
                    <a:pt x="1319322" y="1904"/>
                  </a:lnTo>
                  <a:lnTo>
                    <a:pt x="1328224" y="952"/>
                  </a:lnTo>
                  <a:lnTo>
                    <a:pt x="1337444" y="317"/>
                  </a:lnTo>
                  <a:lnTo>
                    <a:pt x="1346346"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600" b="1">
                <a:solidFill>
                  <a:schemeClr val="bg1"/>
                </a:solidFill>
                <a:latin typeface="微软雅黑" panose="020B0503020204020204" charset="-122"/>
                <a:ea typeface="微软雅黑" panose="020B0503020204020204" charset="-122"/>
              </a:endParaRPr>
            </a:p>
          </p:txBody>
        </p:sp>
        <p:sp>
          <p:nvSpPr>
            <p:cNvPr id="29" name="文本框 28"/>
            <p:cNvSpPr txBox="1"/>
            <p:nvPr/>
          </p:nvSpPr>
          <p:spPr>
            <a:xfrm>
              <a:off x="1820998" y="2636969"/>
              <a:ext cx="1143000" cy="375103"/>
            </a:xfrm>
            <a:prstGeom prst="rect">
              <a:avLst/>
            </a:prstGeom>
            <a:noFill/>
          </p:spPr>
          <p:txBody>
            <a:bodyPr wrap="square" rtlCol="0">
              <a:spAutoFit/>
            </a:bodyPr>
            <a:lstStyle/>
            <a:p>
              <a:pPr algn="ctr"/>
              <a:r>
                <a:rPr lang="zh-CN" altLang="en-US" sz="1000" b="1" dirty="0">
                  <a:solidFill>
                    <a:schemeClr val="bg1"/>
                  </a:solidFill>
                  <a:latin typeface="微软雅黑" panose="020B0503020204020204" charset="-122"/>
                  <a:ea typeface="微软雅黑" panose="020B0503020204020204" charset="-122"/>
                  <a:cs typeface="微软雅黑" panose="020B0503020204020204" charset="-122"/>
                </a:rPr>
                <a:t>分析</a:t>
              </a:r>
              <a:endParaRPr lang="zh-CN" altLang="en-US" sz="10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30" name="矩形 29"/>
          <p:cNvSpPr/>
          <p:nvPr/>
        </p:nvSpPr>
        <p:spPr>
          <a:xfrm>
            <a:off x="8988779" y="2329457"/>
            <a:ext cx="1133785" cy="3585610"/>
          </a:xfrm>
          <a:prstGeom prst="rect">
            <a:avLst/>
          </a:prstGeom>
          <a:noFill/>
          <a:ln w="12700">
            <a:solidFill>
              <a:schemeClr val="accent5"/>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31" name="右箭头 130"/>
          <p:cNvSpPr/>
          <p:nvPr/>
        </p:nvSpPr>
        <p:spPr>
          <a:xfrm>
            <a:off x="2621112" y="4767315"/>
            <a:ext cx="489759" cy="317851"/>
          </a:xfrm>
          <a:prstGeom prst="rightArrow">
            <a:avLst>
              <a:gd name="adj1" fmla="val 61633"/>
              <a:gd name="adj2" fmla="val 5181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en-US" altLang="zh-CN" sz="9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2" name="右箭头 130"/>
          <p:cNvSpPr/>
          <p:nvPr/>
        </p:nvSpPr>
        <p:spPr>
          <a:xfrm>
            <a:off x="2621112" y="3625601"/>
            <a:ext cx="489759" cy="317851"/>
          </a:xfrm>
          <a:prstGeom prst="rightArrow">
            <a:avLst>
              <a:gd name="adj1" fmla="val 61633"/>
              <a:gd name="adj2" fmla="val 5181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en-US" altLang="zh-CN" sz="9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3" name="右箭头 130"/>
          <p:cNvSpPr/>
          <p:nvPr/>
        </p:nvSpPr>
        <p:spPr>
          <a:xfrm>
            <a:off x="8366659" y="5051057"/>
            <a:ext cx="592608" cy="317851"/>
          </a:xfrm>
          <a:prstGeom prst="rightArrow">
            <a:avLst>
              <a:gd name="adj1" fmla="val 61633"/>
              <a:gd name="adj2" fmla="val 5181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en-US" altLang="zh-CN" sz="9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4" name="右箭头 130"/>
          <p:cNvSpPr/>
          <p:nvPr/>
        </p:nvSpPr>
        <p:spPr>
          <a:xfrm>
            <a:off x="8366659" y="3909343"/>
            <a:ext cx="592608" cy="317851"/>
          </a:xfrm>
          <a:prstGeom prst="rightArrow">
            <a:avLst>
              <a:gd name="adj1" fmla="val 61633"/>
              <a:gd name="adj2" fmla="val 5181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en-US" altLang="zh-CN" sz="9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0" name="矩形 39"/>
          <p:cNvSpPr/>
          <p:nvPr/>
        </p:nvSpPr>
        <p:spPr>
          <a:xfrm>
            <a:off x="7387872" y="3015489"/>
            <a:ext cx="853492" cy="202994"/>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050" dirty="0">
                <a:solidFill>
                  <a:schemeClr val="bg1"/>
                </a:solidFill>
                <a:latin typeface="微软雅黑" panose="020B0503020204020204" charset="-122"/>
                <a:ea typeface="微软雅黑" panose="020B0503020204020204" charset="-122"/>
              </a:rPr>
              <a:t>restful</a:t>
            </a:r>
            <a:endParaRPr kumimoji="1" lang="zh-CN" altLang="en-US" sz="105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7383813" y="4425474"/>
            <a:ext cx="853492" cy="202994"/>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050" dirty="0">
                <a:solidFill>
                  <a:schemeClr val="bg1"/>
                </a:solidFill>
                <a:latin typeface="微软雅黑" panose="020B0503020204020204" charset="-122"/>
                <a:ea typeface="微软雅黑" panose="020B0503020204020204" charset="-122"/>
              </a:rPr>
              <a:t>socket</a:t>
            </a:r>
            <a:endParaRPr kumimoji="1" lang="zh-CN" altLang="en-US" sz="105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7387872" y="3955479"/>
            <a:ext cx="853492" cy="202994"/>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050" dirty="0">
                <a:solidFill>
                  <a:schemeClr val="bg1"/>
                </a:solidFill>
                <a:latin typeface="微软雅黑" panose="020B0503020204020204" charset="-122"/>
                <a:ea typeface="微软雅黑" panose="020B0503020204020204" charset="-122"/>
              </a:rPr>
              <a:t>http</a:t>
            </a:r>
            <a:endParaRPr kumimoji="1" lang="zh-CN" altLang="en-US" sz="1050" dirty="0">
              <a:solidFill>
                <a:schemeClr val="bg1"/>
              </a:solidFill>
              <a:latin typeface="微软雅黑" panose="020B0503020204020204" charset="-122"/>
              <a:ea typeface="微软雅黑" panose="020B0503020204020204" charset="-122"/>
            </a:endParaRPr>
          </a:p>
        </p:txBody>
      </p:sp>
      <p:sp>
        <p:nvSpPr>
          <p:cNvPr id="44" name="矩形 43"/>
          <p:cNvSpPr/>
          <p:nvPr/>
        </p:nvSpPr>
        <p:spPr>
          <a:xfrm>
            <a:off x="7387872" y="3485484"/>
            <a:ext cx="853492" cy="202994"/>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050" dirty="0">
                <a:solidFill>
                  <a:schemeClr val="bg1"/>
                </a:solidFill>
                <a:latin typeface="微软雅黑" panose="020B0503020204020204" charset="-122"/>
                <a:ea typeface="微软雅黑" panose="020B0503020204020204" charset="-122"/>
              </a:rPr>
              <a:t>ftp</a:t>
            </a:r>
            <a:endParaRPr kumimoji="1" lang="zh-CN" altLang="en-US" sz="1050" dirty="0">
              <a:solidFill>
                <a:schemeClr val="bg1"/>
              </a:solidFill>
              <a:latin typeface="微软雅黑" panose="020B0503020204020204" charset="-122"/>
              <a:ea typeface="微软雅黑" panose="020B0503020204020204" charset="-122"/>
            </a:endParaRPr>
          </a:p>
        </p:txBody>
      </p:sp>
      <p:sp>
        <p:nvSpPr>
          <p:cNvPr id="45" name="矩形 44"/>
          <p:cNvSpPr/>
          <p:nvPr/>
        </p:nvSpPr>
        <p:spPr>
          <a:xfrm>
            <a:off x="7422608" y="4895469"/>
            <a:ext cx="775902" cy="201917"/>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050" dirty="0">
                <a:solidFill>
                  <a:schemeClr val="bg1"/>
                </a:solidFill>
                <a:latin typeface="微软雅黑" panose="020B0503020204020204" charset="-122"/>
                <a:ea typeface="微软雅黑" panose="020B0503020204020204" charset="-122"/>
              </a:rPr>
              <a:t>…………</a:t>
            </a:r>
            <a:endParaRPr kumimoji="1" lang="zh-CN" altLang="en-US" sz="1050" dirty="0">
              <a:solidFill>
                <a:schemeClr val="bg1"/>
              </a:solidFill>
              <a:latin typeface="微软雅黑" panose="020B0503020204020204" charset="-122"/>
              <a:ea typeface="微软雅黑" panose="020B0503020204020204" charset="-122"/>
            </a:endParaRPr>
          </a:p>
        </p:txBody>
      </p:sp>
      <p:sp>
        <p:nvSpPr>
          <p:cNvPr id="46" name="矩形 45"/>
          <p:cNvSpPr/>
          <p:nvPr/>
        </p:nvSpPr>
        <p:spPr>
          <a:xfrm>
            <a:off x="3849769" y="3875140"/>
            <a:ext cx="1204798" cy="384523"/>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rPr>
              <a:t>数据源服务</a:t>
            </a:r>
            <a:endParaRPr kumimoji="1" lang="zh-CN" altLang="en-US" sz="1400" dirty="0">
              <a:solidFill>
                <a:schemeClr val="bg1"/>
              </a:solidFill>
              <a:latin typeface="微软雅黑" panose="020B0503020204020204" charset="-122"/>
              <a:ea typeface="微软雅黑" panose="020B0503020204020204" charset="-122"/>
            </a:endParaRPr>
          </a:p>
        </p:txBody>
      </p:sp>
      <p:sp>
        <p:nvSpPr>
          <p:cNvPr id="47" name="矩形 46"/>
          <p:cNvSpPr/>
          <p:nvPr/>
        </p:nvSpPr>
        <p:spPr>
          <a:xfrm>
            <a:off x="3849770" y="3300908"/>
            <a:ext cx="1213058" cy="429838"/>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rPr>
              <a:t>结果集服务</a:t>
            </a:r>
            <a:endParaRPr kumimoji="1" lang="zh-CN" altLang="en-US" sz="1400" dirty="0">
              <a:solidFill>
                <a:schemeClr val="bg1"/>
              </a:solidFill>
              <a:latin typeface="微软雅黑" panose="020B0503020204020204" charset="-122"/>
              <a:ea typeface="微软雅黑" panose="020B0503020204020204" charset="-122"/>
            </a:endParaRPr>
          </a:p>
        </p:txBody>
      </p:sp>
      <p:sp>
        <p:nvSpPr>
          <p:cNvPr id="48" name="矩形 47"/>
          <p:cNvSpPr/>
          <p:nvPr/>
        </p:nvSpPr>
        <p:spPr>
          <a:xfrm>
            <a:off x="3849769" y="4404057"/>
            <a:ext cx="1204798" cy="379084"/>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rPr>
              <a:t>单表服务</a:t>
            </a:r>
            <a:endParaRPr kumimoji="1" lang="zh-CN" altLang="en-US" sz="1400" dirty="0">
              <a:solidFill>
                <a:schemeClr val="bg1"/>
              </a:solidFill>
              <a:latin typeface="微软雅黑" panose="020B0503020204020204" charset="-122"/>
              <a:ea typeface="微软雅黑" panose="020B0503020204020204" charset="-122"/>
            </a:endParaRPr>
          </a:p>
        </p:txBody>
      </p:sp>
      <p:sp>
        <p:nvSpPr>
          <p:cNvPr id="49" name="矩形 48"/>
          <p:cNvSpPr/>
          <p:nvPr/>
        </p:nvSpPr>
        <p:spPr>
          <a:xfrm>
            <a:off x="3858029" y="4907844"/>
            <a:ext cx="1204798" cy="379084"/>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rPr>
              <a:t>文件服务</a:t>
            </a:r>
            <a:endParaRPr kumimoji="1" lang="zh-CN" altLang="en-US" sz="1400" dirty="0">
              <a:solidFill>
                <a:schemeClr val="bg1"/>
              </a:solidFill>
              <a:latin typeface="微软雅黑" panose="020B0503020204020204" charset="-122"/>
              <a:ea typeface="微软雅黑" panose="020B0503020204020204" charset="-122"/>
            </a:endParaRPr>
          </a:p>
        </p:txBody>
      </p:sp>
      <p:sp>
        <p:nvSpPr>
          <p:cNvPr id="50" name="矩形 49"/>
          <p:cNvSpPr/>
          <p:nvPr/>
        </p:nvSpPr>
        <p:spPr>
          <a:xfrm>
            <a:off x="3853535" y="5431322"/>
            <a:ext cx="1204798" cy="379084"/>
          </a:xfrm>
          <a:prstGeom prst="rect">
            <a:avLst/>
          </a:prstGeom>
          <a:solidFill>
            <a:schemeClr val="accent1">
              <a:lumMod val="75000"/>
            </a:schemeClr>
          </a:solidFill>
          <a:ln w="127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400" dirty="0">
                <a:solidFill>
                  <a:schemeClr val="bg1"/>
                </a:solidFill>
                <a:latin typeface="微软雅黑" panose="020B0503020204020204" charset="-122"/>
                <a:ea typeface="微软雅黑" panose="020B0503020204020204" charset="-122"/>
              </a:rPr>
              <a:t>消息服务</a:t>
            </a:r>
            <a:endParaRPr kumimoji="1" lang="zh-CN" altLang="en-US" sz="1400" dirty="0">
              <a:solidFill>
                <a:schemeClr val="bg1"/>
              </a:solidFill>
              <a:latin typeface="微软雅黑" panose="020B0503020204020204" charset="-122"/>
              <a:ea typeface="微软雅黑" panose="020B0503020204020204" charset="-122"/>
            </a:endParaRPr>
          </a:p>
        </p:txBody>
      </p:sp>
      <p:sp>
        <p:nvSpPr>
          <p:cNvPr id="51" name="矩形 50"/>
          <p:cNvSpPr/>
          <p:nvPr/>
        </p:nvSpPr>
        <p:spPr>
          <a:xfrm>
            <a:off x="3956794" y="2523098"/>
            <a:ext cx="1007269" cy="369332"/>
          </a:xfrm>
          <a:prstGeom prst="rect">
            <a:avLst/>
          </a:prstGeom>
        </p:spPr>
        <p:txBody>
          <a:bodyPr wrap="none">
            <a:spAutoFit/>
          </a:bodyPr>
          <a:lstStyle/>
          <a:p>
            <a:pPr algn="ctr"/>
            <a:r>
              <a:rPr kumimoji="1" lang="zh-CN" altLang="en-US" b="1" dirty="0">
                <a:solidFill>
                  <a:schemeClr val="tx2">
                    <a:lumMod val="75000"/>
                  </a:schemeClr>
                </a:solidFill>
                <a:latin typeface="微软雅黑" panose="020B0503020204020204" charset="-122"/>
                <a:ea typeface="微软雅黑" panose="020B0503020204020204" charset="-122"/>
                <a:cs typeface="微软雅黑" panose="020B0503020204020204" charset="-122"/>
              </a:rPr>
              <a:t>服务能力</a:t>
            </a:r>
            <a:endParaRPr kumimoji="1" lang="zh-CN" altLang="en-US"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52" name="矩形 51"/>
          <p:cNvSpPr/>
          <p:nvPr/>
        </p:nvSpPr>
        <p:spPr>
          <a:xfrm>
            <a:off x="5648275" y="2521849"/>
            <a:ext cx="1007269" cy="369332"/>
          </a:xfrm>
          <a:prstGeom prst="rect">
            <a:avLst/>
          </a:prstGeom>
        </p:spPr>
        <p:txBody>
          <a:bodyPr wrap="none">
            <a:spAutoFit/>
          </a:bodyPr>
          <a:lstStyle/>
          <a:p>
            <a:r>
              <a:rPr kumimoji="1" lang="zh-CN" altLang="en-US" b="1" dirty="0">
                <a:solidFill>
                  <a:schemeClr val="tx2">
                    <a:lumMod val="75000"/>
                  </a:schemeClr>
                </a:solidFill>
                <a:latin typeface="微软雅黑" panose="020B0503020204020204" charset="-122"/>
                <a:ea typeface="微软雅黑" panose="020B0503020204020204" charset="-122"/>
                <a:cs typeface="微软雅黑" panose="020B0503020204020204" charset="-122"/>
              </a:rPr>
              <a:t>权限控制</a:t>
            </a:r>
            <a:endParaRPr kumimoji="1" lang="zh-CN" altLang="en-US"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14" name="矩形 13"/>
          <p:cNvSpPr/>
          <p:nvPr/>
        </p:nvSpPr>
        <p:spPr>
          <a:xfrm>
            <a:off x="1225984" y="1061987"/>
            <a:ext cx="9204701" cy="923330"/>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charset="-122"/>
                <a:ea typeface="微软雅黑" panose="020B0503020204020204" charset="-122"/>
              </a:rPr>
              <a:t>支持通过拖拉拽的形式实现对各种主流数据库的CRUD操作，在普元</a:t>
            </a:r>
            <a:r>
              <a:rPr lang="en-US" altLang="zh-CN" dirty="0">
                <a:solidFill>
                  <a:schemeClr val="bg1"/>
                </a:solidFill>
                <a:latin typeface="微软雅黑" panose="020B0503020204020204" charset="-122"/>
                <a:ea typeface="微软雅黑" panose="020B0503020204020204" charset="-122"/>
              </a:rPr>
              <a:t>ESB</a:t>
            </a:r>
            <a:r>
              <a:rPr lang="zh-CN" altLang="en-US" dirty="0">
                <a:solidFill>
                  <a:schemeClr val="bg1"/>
                </a:solidFill>
                <a:latin typeface="微软雅黑" panose="020B0503020204020204" charset="-122"/>
                <a:ea typeface="微软雅黑" panose="020B0503020204020204" charset="-122"/>
              </a:rPr>
              <a:t>平台中无需任何编码，</a:t>
            </a:r>
            <a:r>
              <a:rPr lang="zh-CN" altLang="en-US" dirty="0">
                <a:solidFill>
                  <a:schemeClr val="bg1"/>
                </a:solidFill>
                <a:latin typeface="微软雅黑" panose="020B0503020204020204" charset="-122"/>
                <a:ea typeface="微软雅黑" panose="020B0503020204020204" charset="-122"/>
              </a:rPr>
              <a:t>可将数据模型发布为接口服务，支持单表及结果集等形式的服务发布</a:t>
            </a:r>
            <a:endParaRPr lang="zh-CN" altLang="en-US" dirty="0">
              <a:solidFill>
                <a:schemeClr val="bg1"/>
              </a:solidFill>
              <a:latin typeface="微软雅黑" panose="020B0503020204020204" charset="-122"/>
              <a:ea typeface="微软雅黑" panose="020B0503020204020204" charset="-122"/>
            </a:endParaRPr>
          </a:p>
        </p:txBody>
      </p:sp>
      <p:sp>
        <p:nvSpPr>
          <p:cNvPr id="35" name="矩形 34"/>
          <p:cNvSpPr/>
          <p:nvPr/>
        </p:nvSpPr>
        <p:spPr>
          <a:xfrm>
            <a:off x="1589373" y="2956169"/>
            <a:ext cx="977554" cy="472822"/>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7375E"/>
                </a:solidFill>
                <a:latin typeface="微软雅黑" panose="020B0503020204020204" charset="-122"/>
                <a:ea typeface="微软雅黑" panose="020B0503020204020204" charset="-122"/>
                <a:cs typeface="微软雅黑" panose="020B0503020204020204" charset="-122"/>
              </a:rPr>
              <a:t>贴源区</a:t>
            </a:r>
            <a:endParaRPr kumimoji="1" lang="en-US" altLang="zh-CN" sz="1200" dirty="0">
              <a:solidFill>
                <a:srgbClr val="17375E"/>
              </a:solidFill>
              <a:latin typeface="微软雅黑" panose="020B0503020204020204" charset="-122"/>
              <a:ea typeface="微软雅黑" panose="020B0503020204020204" charset="-122"/>
              <a:cs typeface="微软雅黑" panose="020B0503020204020204" charset="-122"/>
            </a:endParaRPr>
          </a:p>
          <a:p>
            <a:pPr algn="ctr"/>
            <a:r>
              <a:rPr kumimoji="1" lang="zh-CN" altLang="en-US" sz="1200" dirty="0">
                <a:solidFill>
                  <a:srgbClr val="17375E"/>
                </a:solidFill>
                <a:latin typeface="微软雅黑" panose="020B0503020204020204" charset="-122"/>
                <a:ea typeface="微软雅黑" panose="020B0503020204020204" charset="-122"/>
                <a:cs typeface="微软雅黑" panose="020B0503020204020204" charset="-122"/>
              </a:rPr>
              <a:t>数据</a:t>
            </a:r>
            <a:endParaRPr kumimoji="1" lang="zh-CN" altLang="en-US" sz="1200" dirty="0">
              <a:solidFill>
                <a:srgbClr val="17375E"/>
              </a:solidFill>
              <a:latin typeface="微软雅黑" panose="020B0503020204020204" charset="-122"/>
              <a:ea typeface="微软雅黑" panose="020B0503020204020204" charset="-122"/>
              <a:cs typeface="微软雅黑" panose="020B0503020204020204" charset="-122"/>
            </a:endParaRPr>
          </a:p>
        </p:txBody>
      </p:sp>
      <p:sp>
        <p:nvSpPr>
          <p:cNvPr id="36" name="矩形 35"/>
          <p:cNvSpPr/>
          <p:nvPr/>
        </p:nvSpPr>
        <p:spPr>
          <a:xfrm>
            <a:off x="1600114" y="3694727"/>
            <a:ext cx="977554" cy="472822"/>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7375E"/>
                </a:solidFill>
                <a:latin typeface="微软雅黑" panose="020B0503020204020204" charset="-122"/>
                <a:ea typeface="微软雅黑" panose="020B0503020204020204" charset="-122"/>
                <a:cs typeface="微软雅黑" panose="020B0503020204020204" charset="-122"/>
              </a:rPr>
              <a:t>基础主题</a:t>
            </a:r>
            <a:endParaRPr kumimoji="1" lang="en-US" altLang="zh-CN" sz="1200" dirty="0">
              <a:solidFill>
                <a:srgbClr val="17375E"/>
              </a:solidFill>
              <a:latin typeface="微软雅黑" panose="020B0503020204020204" charset="-122"/>
              <a:ea typeface="微软雅黑" panose="020B0503020204020204" charset="-122"/>
              <a:cs typeface="微软雅黑" panose="020B0503020204020204" charset="-122"/>
            </a:endParaRPr>
          </a:p>
          <a:p>
            <a:pPr algn="ctr"/>
            <a:r>
              <a:rPr kumimoji="1" lang="zh-CN" altLang="en-US" sz="1200" dirty="0">
                <a:solidFill>
                  <a:srgbClr val="17375E"/>
                </a:solidFill>
                <a:latin typeface="微软雅黑" panose="020B0503020204020204" charset="-122"/>
                <a:ea typeface="微软雅黑" panose="020B0503020204020204" charset="-122"/>
                <a:cs typeface="微软雅黑" panose="020B0503020204020204" charset="-122"/>
              </a:rPr>
              <a:t>数据</a:t>
            </a:r>
            <a:endParaRPr kumimoji="1" lang="zh-CN" altLang="en-US" sz="1200" dirty="0">
              <a:solidFill>
                <a:srgbClr val="17375E"/>
              </a:solidFill>
              <a:latin typeface="微软雅黑" panose="020B0503020204020204" charset="-122"/>
              <a:ea typeface="微软雅黑" panose="020B0503020204020204" charset="-122"/>
              <a:cs typeface="微软雅黑" panose="020B0503020204020204" charset="-122"/>
            </a:endParaRPr>
          </a:p>
        </p:txBody>
      </p:sp>
      <p:sp>
        <p:nvSpPr>
          <p:cNvPr id="37" name="矩形 36"/>
          <p:cNvSpPr/>
          <p:nvPr/>
        </p:nvSpPr>
        <p:spPr>
          <a:xfrm>
            <a:off x="1608272" y="4433285"/>
            <a:ext cx="977554" cy="472822"/>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7375E"/>
                </a:solidFill>
                <a:latin typeface="微软雅黑" panose="020B0503020204020204" charset="-122"/>
                <a:ea typeface="微软雅黑" panose="020B0503020204020204" charset="-122"/>
                <a:cs typeface="微软雅黑" panose="020B0503020204020204" charset="-122"/>
              </a:rPr>
              <a:t>公共计算区</a:t>
            </a:r>
            <a:endParaRPr kumimoji="1" lang="en-US" altLang="zh-CN" sz="1200" dirty="0">
              <a:solidFill>
                <a:srgbClr val="17375E"/>
              </a:solidFill>
              <a:latin typeface="微软雅黑" panose="020B0503020204020204" charset="-122"/>
              <a:ea typeface="微软雅黑" panose="020B0503020204020204" charset="-122"/>
              <a:cs typeface="微软雅黑" panose="020B0503020204020204" charset="-122"/>
            </a:endParaRPr>
          </a:p>
          <a:p>
            <a:pPr algn="ctr"/>
            <a:r>
              <a:rPr kumimoji="1" lang="zh-CN" altLang="en-US" sz="1200" dirty="0">
                <a:solidFill>
                  <a:srgbClr val="17375E"/>
                </a:solidFill>
                <a:latin typeface="微软雅黑" panose="020B0503020204020204" charset="-122"/>
                <a:ea typeface="微软雅黑" panose="020B0503020204020204" charset="-122"/>
                <a:cs typeface="微软雅黑" panose="020B0503020204020204" charset="-122"/>
              </a:rPr>
              <a:t>数据</a:t>
            </a:r>
            <a:endParaRPr kumimoji="1" lang="zh-CN" altLang="en-US" sz="1200" dirty="0">
              <a:solidFill>
                <a:srgbClr val="17375E"/>
              </a:solidFill>
              <a:latin typeface="微软雅黑" panose="020B0503020204020204" charset="-122"/>
              <a:ea typeface="微软雅黑" panose="020B0503020204020204" charset="-122"/>
              <a:cs typeface="微软雅黑" panose="020B0503020204020204" charset="-122"/>
            </a:endParaRPr>
          </a:p>
        </p:txBody>
      </p:sp>
      <p:sp>
        <p:nvSpPr>
          <p:cNvPr id="39" name="矩形 38"/>
          <p:cNvSpPr/>
          <p:nvPr/>
        </p:nvSpPr>
        <p:spPr>
          <a:xfrm>
            <a:off x="1611490" y="5171844"/>
            <a:ext cx="977554" cy="472822"/>
          </a:xfrm>
          <a:prstGeom prst="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7375E"/>
                </a:solidFill>
                <a:latin typeface="微软雅黑" panose="020B0503020204020204" charset="-122"/>
                <a:ea typeface="微软雅黑" panose="020B0503020204020204" charset="-122"/>
                <a:cs typeface="微软雅黑" panose="020B0503020204020204" charset="-122"/>
              </a:rPr>
              <a:t>其他数据源</a:t>
            </a:r>
            <a:endParaRPr kumimoji="1" lang="zh-CN" altLang="en-US" sz="1200" dirty="0">
              <a:solidFill>
                <a:srgbClr val="17375E"/>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监控中心：多维度服务状态感知，实现高效的问题追溯</a:t>
            </a:r>
            <a:endParaRPr lang="zh-CN" altLang="en-US" dirty="0"/>
          </a:p>
        </p:txBody>
      </p:sp>
      <p:grpSp>
        <p:nvGrpSpPr>
          <p:cNvPr id="4" name="组合 1"/>
          <p:cNvGrpSpPr/>
          <p:nvPr/>
        </p:nvGrpSpPr>
        <p:grpSpPr>
          <a:xfrm>
            <a:off x="2864633" y="2830667"/>
            <a:ext cx="3968949" cy="1315933"/>
            <a:chOff x="6300192" y="842714"/>
            <a:chExt cx="2714518" cy="1315933"/>
          </a:xfrm>
        </p:grpSpPr>
        <p:sp>
          <p:nvSpPr>
            <p:cNvPr id="5" name="Rectangle 13"/>
            <p:cNvSpPr>
              <a:spLocks noChangeArrowheads="1"/>
            </p:cNvSpPr>
            <p:nvPr/>
          </p:nvSpPr>
          <p:spPr bwMode="auto">
            <a:xfrm>
              <a:off x="6300192" y="1142984"/>
              <a:ext cx="2714518" cy="1015663"/>
            </a:xfrm>
            <a:prstGeom prst="rect">
              <a:avLst/>
            </a:prstGeom>
            <a:noFill/>
            <a:ln w="9525">
              <a:solidFill>
                <a:schemeClr val="tx2"/>
              </a:solidFill>
              <a:miter lim="800000"/>
            </a:ln>
          </p:spPr>
          <p:txBody>
            <a:bodyPr wrap="square" lIns="0" tIns="0" rIns="0" bIns="0">
              <a:spAutoFit/>
            </a:bodyPr>
            <a:lstStyle/>
            <a:p>
              <a:pPr marL="285750" lvl="0" indent="-285750" eaLnBrk="0" fontAlgn="auto" hangingPunct="0">
                <a:lnSpc>
                  <a:spcPct val="150000"/>
                </a:lnSpc>
                <a:spcBef>
                  <a:spcPts val="0"/>
                </a:spcBef>
                <a:spcAft>
                  <a:spcPts val="0"/>
                </a:spcAft>
                <a:buFont typeface="Wingdings" panose="05000000000000000000" pitchFamily="2" charset="2"/>
                <a:buChar char="Ø"/>
                <a:tabLst>
                  <a:tab pos="1492250" algn="ctr"/>
                  <a:tab pos="4406900" algn="ctr"/>
                  <a:tab pos="7435850" algn="ctr"/>
                </a:tabLst>
                <a:defRPr/>
              </a:pPr>
              <a:r>
                <a:rPr lang="zh-CN" altLang="en-US" sz="1100" b="0" kern="0" dirty="0">
                  <a:solidFill>
                    <a:schemeClr val="bg1"/>
                  </a:solidFill>
                  <a:latin typeface="微软雅黑" panose="020B0503020204020204" charset="-122"/>
                  <a:ea typeface="微软雅黑" panose="020B0503020204020204" charset="-122"/>
                </a:rPr>
                <a:t>分析某时间段内服务提供者系统性能较差的</a:t>
              </a:r>
              <a:r>
                <a:rPr lang="en-US" altLang="zh-CN" sz="1100" b="0" kern="0" dirty="0">
                  <a:solidFill>
                    <a:schemeClr val="bg1"/>
                  </a:solidFill>
                  <a:latin typeface="微软雅黑" panose="020B0503020204020204" charset="-122"/>
                  <a:ea typeface="微软雅黑" panose="020B0503020204020204" charset="-122"/>
                </a:rPr>
                <a:t>TOP10</a:t>
              </a:r>
              <a:r>
                <a:rPr lang="zh-CN" altLang="en-US" sz="1100" b="0" kern="0" dirty="0">
                  <a:solidFill>
                    <a:schemeClr val="bg1"/>
                  </a:solidFill>
                  <a:latin typeface="微软雅黑" panose="020B0503020204020204" charset="-122"/>
                  <a:ea typeface="微软雅黑" panose="020B0503020204020204" charset="-122"/>
                </a:rPr>
                <a:t>列表；</a:t>
              </a:r>
              <a:endParaRPr lang="en-US" altLang="zh-CN" sz="1100" b="0" kern="0" dirty="0">
                <a:solidFill>
                  <a:schemeClr val="bg1"/>
                </a:solidFill>
                <a:latin typeface="微软雅黑" panose="020B0503020204020204" charset="-122"/>
                <a:ea typeface="微软雅黑" panose="020B0503020204020204" charset="-122"/>
              </a:endParaRPr>
            </a:p>
            <a:p>
              <a:pPr marL="285750" lvl="0" indent="-285750" eaLnBrk="0" fontAlgn="auto" hangingPunct="0">
                <a:lnSpc>
                  <a:spcPct val="150000"/>
                </a:lnSpc>
                <a:spcBef>
                  <a:spcPts val="0"/>
                </a:spcBef>
                <a:spcAft>
                  <a:spcPts val="0"/>
                </a:spcAft>
                <a:buFont typeface="Wingdings" panose="05000000000000000000" pitchFamily="2" charset="2"/>
                <a:buChar char="Ø"/>
                <a:tabLst>
                  <a:tab pos="1492250" algn="ctr"/>
                  <a:tab pos="4406900" algn="ctr"/>
                  <a:tab pos="7435850" algn="ctr"/>
                </a:tabLst>
                <a:defRPr/>
              </a:pPr>
              <a:r>
                <a:rPr lang="zh-CN" altLang="en-US" sz="1100" b="0" kern="0" dirty="0">
                  <a:solidFill>
                    <a:schemeClr val="bg1"/>
                  </a:solidFill>
                  <a:latin typeface="微软雅黑" panose="020B0503020204020204" charset="-122"/>
                  <a:ea typeface="微软雅黑" panose="020B0503020204020204" charset="-122"/>
                </a:rPr>
                <a:t>分析某时间段内某服务提供者系统中性能较差的服务的</a:t>
              </a:r>
              <a:r>
                <a:rPr lang="en-US" altLang="zh-CN" sz="1100" b="0" kern="0" dirty="0">
                  <a:solidFill>
                    <a:schemeClr val="bg1"/>
                  </a:solidFill>
                  <a:latin typeface="微软雅黑" panose="020B0503020204020204" charset="-122"/>
                  <a:ea typeface="微软雅黑" panose="020B0503020204020204" charset="-122"/>
                </a:rPr>
                <a:t>TOP10</a:t>
              </a:r>
              <a:r>
                <a:rPr lang="zh-CN" altLang="en-US" sz="1100" b="0" kern="0" dirty="0">
                  <a:solidFill>
                    <a:schemeClr val="bg1"/>
                  </a:solidFill>
                  <a:latin typeface="微软雅黑" panose="020B0503020204020204" charset="-122"/>
                  <a:ea typeface="微软雅黑" panose="020B0503020204020204" charset="-122"/>
                </a:rPr>
                <a:t>列表；</a:t>
              </a:r>
              <a:endParaRPr lang="en-US" altLang="zh-CN" sz="1100" b="0" kern="0" dirty="0">
                <a:solidFill>
                  <a:schemeClr val="bg1"/>
                </a:solidFill>
                <a:latin typeface="微软雅黑" panose="020B0503020204020204" charset="-122"/>
                <a:ea typeface="微软雅黑" panose="020B0503020204020204" charset="-122"/>
              </a:endParaRPr>
            </a:p>
            <a:p>
              <a:pPr marL="285750" lvl="0" indent="-285750" eaLnBrk="0" fontAlgn="auto" hangingPunct="0">
                <a:lnSpc>
                  <a:spcPct val="150000"/>
                </a:lnSpc>
                <a:spcBef>
                  <a:spcPts val="0"/>
                </a:spcBef>
                <a:spcAft>
                  <a:spcPts val="0"/>
                </a:spcAft>
                <a:buFont typeface="Wingdings" panose="05000000000000000000" pitchFamily="2" charset="2"/>
                <a:buChar char="Ø"/>
                <a:tabLst>
                  <a:tab pos="1492250" algn="ctr"/>
                  <a:tab pos="4406900" algn="ctr"/>
                  <a:tab pos="7435850" algn="ctr"/>
                </a:tabLst>
                <a:defRPr/>
              </a:pPr>
              <a:r>
                <a:rPr lang="zh-CN" altLang="en-US" sz="1100" b="0" kern="0" dirty="0">
                  <a:solidFill>
                    <a:schemeClr val="bg1"/>
                  </a:solidFill>
                  <a:latin typeface="微软雅黑" panose="020B0503020204020204" charset="-122"/>
                  <a:ea typeface="微软雅黑" panose="020B0503020204020204" charset="-122"/>
                </a:rPr>
                <a:t>分析某时间段内某服务提供者总体服务提供概况；</a:t>
              </a:r>
              <a:endParaRPr lang="en-US" altLang="zh-CN" sz="1100" b="0" dirty="0">
                <a:solidFill>
                  <a:schemeClr val="bg1"/>
                </a:solidFill>
                <a:latin typeface="微软雅黑" panose="020B0503020204020204" charset="-122"/>
                <a:ea typeface="微软雅黑" panose="020B0503020204020204" charset="-122"/>
              </a:endParaRPr>
            </a:p>
          </p:txBody>
        </p:sp>
        <p:sp>
          <p:nvSpPr>
            <p:cNvPr id="6" name="Rectangle 27"/>
            <p:cNvSpPr>
              <a:spLocks noChangeArrowheads="1"/>
            </p:cNvSpPr>
            <p:nvPr/>
          </p:nvSpPr>
          <p:spPr bwMode="blackWhite">
            <a:xfrm>
              <a:off x="6300192" y="842714"/>
              <a:ext cx="2714518" cy="287496"/>
            </a:xfrm>
            <a:prstGeom prst="rect">
              <a:avLst/>
            </a:prstGeom>
            <a:solidFill>
              <a:schemeClr val="accent1">
                <a:lumMod val="75000"/>
              </a:schemeClr>
            </a:solidFill>
            <a:ln w="12700">
              <a:solidFill>
                <a:srgbClr val="000000"/>
              </a:solidFill>
              <a:round/>
            </a:ln>
          </p:spPr>
          <p:txBody>
            <a:bodyPr wrap="none" anchor="ctr"/>
            <a:lstStyle/>
            <a:p>
              <a:pPr marL="0" marR="0" lvl="0" indent="0" algn="ctr" defTabSz="914400" eaLnBrk="0" fontAlgn="auto" latinLnBrk="0" hangingPunct="0">
                <a:lnSpc>
                  <a:spcPct val="100000"/>
                </a:lnSpc>
                <a:spcBef>
                  <a:spcPct val="0"/>
                </a:spcBef>
                <a:spcAft>
                  <a:spcPct val="0"/>
                </a:spcAft>
                <a:buClr>
                  <a:srgbClr val="FF3300"/>
                </a:buClr>
                <a:buSzTx/>
                <a:buFontTx/>
                <a:buNone/>
                <a:defRPr/>
              </a:pPr>
              <a:r>
                <a:rPr kumimoji="0" lang="zh-CN" altLang="en-US" sz="10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 </a:t>
              </a:r>
              <a:r>
                <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服务提供者系统行为分析</a:t>
              </a:r>
              <a:endParaRPr kumimoji="0" lang="en-CA" altLang="zh-CN"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grpSp>
        <p:nvGrpSpPr>
          <p:cNvPr id="7" name="组合 7"/>
          <p:cNvGrpSpPr/>
          <p:nvPr/>
        </p:nvGrpSpPr>
        <p:grpSpPr>
          <a:xfrm>
            <a:off x="2864633" y="4346689"/>
            <a:ext cx="3968949" cy="1326902"/>
            <a:chOff x="214282" y="817554"/>
            <a:chExt cx="2714518" cy="1387391"/>
          </a:xfrm>
        </p:grpSpPr>
        <p:sp>
          <p:nvSpPr>
            <p:cNvPr id="8" name="Rectangle 13"/>
            <p:cNvSpPr>
              <a:spLocks noChangeArrowheads="1"/>
            </p:cNvSpPr>
            <p:nvPr/>
          </p:nvSpPr>
          <p:spPr bwMode="auto">
            <a:xfrm>
              <a:off x="214282" y="1142981"/>
              <a:ext cx="2714518" cy="1061964"/>
            </a:xfrm>
            <a:prstGeom prst="rect">
              <a:avLst/>
            </a:prstGeom>
            <a:noFill/>
            <a:ln w="9525">
              <a:solidFill>
                <a:schemeClr val="tx2"/>
              </a:solidFill>
              <a:miter lim="800000"/>
            </a:ln>
          </p:spPr>
          <p:txBody>
            <a:bodyPr wrap="square" lIns="0" tIns="0" rIns="0" bIns="0">
              <a:spAutoFit/>
            </a:bodyPr>
            <a:lstStyle/>
            <a:p>
              <a:pPr marL="285750" marR="0" lvl="0" indent="-285750" defTabSz="914400" eaLnBrk="0" fontAlgn="auto" latinLnBrk="0" hangingPunct="0">
                <a:lnSpc>
                  <a:spcPct val="15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kumimoji="0" lang="zh-CN" altLang="en-US"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分析某时间段内访问峰值较大的</a:t>
              </a:r>
              <a:r>
                <a:rPr kumimoji="0" lang="en-US" altLang="zh-CN"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TOP10</a:t>
              </a:r>
              <a:r>
                <a:rPr kumimoji="0" lang="zh-CN" altLang="en-US"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的服务消费者系统；</a:t>
              </a:r>
              <a:endParaRPr kumimoji="0" lang="en-US" altLang="zh-CN"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a:p>
              <a:pPr marL="285750" marR="0" lvl="0" indent="-285750" defTabSz="914400" eaLnBrk="0" fontAlgn="auto" latinLnBrk="0" hangingPunct="0">
                <a:lnSpc>
                  <a:spcPct val="15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zh-CN" altLang="en-US" sz="1100" b="0" kern="0" dirty="0">
                  <a:solidFill>
                    <a:schemeClr val="bg1"/>
                  </a:solidFill>
                  <a:latin typeface="微软雅黑" panose="020B0503020204020204" charset="-122"/>
                  <a:ea typeface="微软雅黑" panose="020B0503020204020204" charset="-122"/>
                </a:rPr>
                <a:t>分析某时间段内某服务消费者系统访问量的变化趋势；</a:t>
              </a:r>
              <a:endParaRPr lang="en-US" altLang="zh-CN" sz="1100" b="0" kern="0" dirty="0">
                <a:solidFill>
                  <a:schemeClr val="bg1"/>
                </a:solidFill>
                <a:latin typeface="微软雅黑" panose="020B0503020204020204" charset="-122"/>
                <a:ea typeface="微软雅黑" panose="020B0503020204020204" charset="-122"/>
              </a:endParaRPr>
            </a:p>
            <a:p>
              <a:pPr marL="285750" marR="0" lvl="0" indent="-285750" defTabSz="914400" eaLnBrk="0" fontAlgn="auto" latinLnBrk="0" hangingPunct="0">
                <a:lnSpc>
                  <a:spcPct val="15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kumimoji="0" lang="zh-CN" altLang="en-US"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分析某时间段内某服务消费者系统失败访问次数；</a:t>
              </a:r>
              <a:endParaRPr kumimoji="0" lang="en-US" altLang="zh-CN"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a:p>
              <a:pPr marL="285750" marR="0" lvl="0" indent="-285750" defTabSz="914400" eaLnBrk="0" fontAlgn="auto" latinLnBrk="0" hangingPunct="0">
                <a:lnSpc>
                  <a:spcPct val="15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en-US" altLang="zh-CN" sz="1100" b="0" kern="0" dirty="0">
                  <a:solidFill>
                    <a:schemeClr val="bg1"/>
                  </a:solidFill>
                  <a:latin typeface="微软雅黑" panose="020B0503020204020204" charset="-122"/>
                  <a:ea typeface="微软雅黑" panose="020B0503020204020204" charset="-122"/>
                </a:rPr>
                <a:t>……</a:t>
              </a:r>
              <a:endParaRPr kumimoji="0" lang="en-US" altLang="zh-CN"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9" name="Rectangle 27"/>
            <p:cNvSpPr>
              <a:spLocks noChangeArrowheads="1"/>
            </p:cNvSpPr>
            <p:nvPr/>
          </p:nvSpPr>
          <p:spPr bwMode="blackWhite">
            <a:xfrm>
              <a:off x="214282" y="817554"/>
              <a:ext cx="2714518" cy="336244"/>
            </a:xfrm>
            <a:prstGeom prst="rect">
              <a:avLst/>
            </a:prstGeom>
            <a:solidFill>
              <a:schemeClr val="accent1">
                <a:lumMod val="75000"/>
              </a:schemeClr>
            </a:solidFill>
            <a:ln w="12700">
              <a:solidFill>
                <a:srgbClr val="000000"/>
              </a:solidFill>
              <a:round/>
            </a:ln>
          </p:spPr>
          <p:txBody>
            <a:bodyPr wrap="none" anchor="ctr"/>
            <a:lstStyle/>
            <a:p>
              <a:pPr marL="0" marR="0" lvl="0" indent="0" algn="ctr" defTabSz="914400" eaLnBrk="0" fontAlgn="auto" latinLnBrk="0" hangingPunct="0">
                <a:lnSpc>
                  <a:spcPct val="100000"/>
                </a:lnSpc>
                <a:spcBef>
                  <a:spcPct val="0"/>
                </a:spcBef>
                <a:spcAft>
                  <a:spcPct val="0"/>
                </a:spcAft>
                <a:buClr>
                  <a:srgbClr val="FF3300"/>
                </a:buClr>
                <a:buSzTx/>
                <a:buFontTx/>
                <a:buNone/>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服务消费者系统行为分析</a:t>
              </a:r>
              <a:endParaRPr kumimoji="0" lang="en-CA" altLang="zh-CN"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grpSp>
        <p:nvGrpSpPr>
          <p:cNvPr id="10" name="组合 9"/>
          <p:cNvGrpSpPr/>
          <p:nvPr/>
        </p:nvGrpSpPr>
        <p:grpSpPr>
          <a:xfrm>
            <a:off x="2834816" y="1275906"/>
            <a:ext cx="3968949" cy="1325509"/>
            <a:chOff x="5846824" y="3901973"/>
            <a:chExt cx="3167885" cy="1325509"/>
          </a:xfrm>
        </p:grpSpPr>
        <p:sp>
          <p:nvSpPr>
            <p:cNvPr id="11" name="Rectangle 13"/>
            <p:cNvSpPr>
              <a:spLocks noChangeArrowheads="1"/>
            </p:cNvSpPr>
            <p:nvPr/>
          </p:nvSpPr>
          <p:spPr bwMode="auto">
            <a:xfrm>
              <a:off x="5846824" y="4211819"/>
              <a:ext cx="3167885" cy="1015663"/>
            </a:xfrm>
            <a:prstGeom prst="rect">
              <a:avLst/>
            </a:prstGeom>
            <a:noFill/>
            <a:ln w="9525">
              <a:solidFill>
                <a:schemeClr val="tx2"/>
              </a:solidFill>
              <a:miter lim="800000"/>
            </a:ln>
          </p:spPr>
          <p:txBody>
            <a:bodyPr wrap="square" lIns="0" tIns="0" rIns="0" bIns="0">
              <a:spAutoFit/>
            </a:bodyPr>
            <a:lstStyle/>
            <a:p>
              <a:pPr marL="285750" marR="0" lvl="0" indent="-285750" defTabSz="914400" eaLnBrk="0" fontAlgn="auto" latinLnBrk="0" hangingPunct="0">
                <a:lnSpc>
                  <a:spcPct val="15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zh-CN" altLang="en-US" sz="1100" b="0" dirty="0">
                  <a:solidFill>
                    <a:schemeClr val="bg1"/>
                  </a:solidFill>
                  <a:latin typeface="微软雅黑" panose="020B0503020204020204" charset="-122"/>
                  <a:ea typeface="微软雅黑" panose="020B0503020204020204" charset="-122"/>
                </a:rPr>
                <a:t>分析某时间段内服务运行的总体情况：成功率、失败率等</a:t>
              </a:r>
              <a:endParaRPr lang="en-US" altLang="zh-CN" sz="1100" b="0" dirty="0">
                <a:solidFill>
                  <a:schemeClr val="bg1"/>
                </a:solidFill>
                <a:latin typeface="微软雅黑" panose="020B0503020204020204" charset="-122"/>
                <a:ea typeface="微软雅黑" panose="020B0503020204020204" charset="-122"/>
              </a:endParaRPr>
            </a:p>
            <a:p>
              <a:pPr marL="285750" marR="0" lvl="0" indent="-285750" defTabSz="914400" eaLnBrk="0" fontAlgn="auto" latinLnBrk="0" hangingPunct="0">
                <a:lnSpc>
                  <a:spcPct val="15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zh-CN" altLang="en-US" sz="1100" b="0" dirty="0">
                  <a:solidFill>
                    <a:schemeClr val="bg1"/>
                  </a:solidFill>
                  <a:latin typeface="微软雅黑" panose="020B0503020204020204" charset="-122"/>
                  <a:ea typeface="微软雅黑" panose="020B0503020204020204" charset="-122"/>
                </a:rPr>
                <a:t>分析某时间段内</a:t>
              </a:r>
              <a:r>
                <a:rPr lang="en-US" altLang="zh-CN" sz="1100" b="0" dirty="0">
                  <a:solidFill>
                    <a:schemeClr val="bg1"/>
                  </a:solidFill>
                  <a:latin typeface="微软雅黑" panose="020B0503020204020204" charset="-122"/>
                  <a:ea typeface="微软雅黑" panose="020B0503020204020204" charset="-122"/>
                </a:rPr>
                <a:t>TOP10</a:t>
              </a:r>
              <a:r>
                <a:rPr lang="zh-CN" altLang="en-US" sz="1100" b="0" dirty="0">
                  <a:solidFill>
                    <a:schemeClr val="bg1"/>
                  </a:solidFill>
                  <a:latin typeface="微软雅黑" panose="020B0503020204020204" charset="-122"/>
                  <a:ea typeface="微软雅黑" panose="020B0503020204020204" charset="-122"/>
                </a:rPr>
                <a:t>性能较差的服务列表</a:t>
              </a:r>
              <a:endParaRPr lang="en-US" altLang="zh-CN" sz="1100" b="0" dirty="0">
                <a:solidFill>
                  <a:schemeClr val="bg1"/>
                </a:solidFill>
                <a:latin typeface="微软雅黑" panose="020B0503020204020204" charset="-122"/>
                <a:ea typeface="微软雅黑" panose="020B0503020204020204" charset="-122"/>
              </a:endParaRPr>
            </a:p>
            <a:p>
              <a:pPr marL="285750" marR="0" lvl="0" indent="-285750" defTabSz="914400" eaLnBrk="0" fontAlgn="auto" latinLnBrk="0" hangingPunct="0">
                <a:lnSpc>
                  <a:spcPct val="15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zh-CN" altLang="en-US" sz="1100" b="0" dirty="0">
                  <a:solidFill>
                    <a:schemeClr val="bg1"/>
                  </a:solidFill>
                  <a:latin typeface="微软雅黑" panose="020B0503020204020204" charset="-122"/>
                  <a:ea typeface="微软雅黑" panose="020B0503020204020204" charset="-122"/>
                </a:rPr>
                <a:t>分析某时间段内系统整体的性能变化走势分析</a:t>
              </a:r>
              <a:endParaRPr lang="en-US" altLang="zh-CN" sz="1100" b="0" dirty="0">
                <a:solidFill>
                  <a:schemeClr val="bg1"/>
                </a:solidFill>
                <a:latin typeface="微软雅黑" panose="020B0503020204020204" charset="-122"/>
                <a:ea typeface="微软雅黑" panose="020B0503020204020204" charset="-122"/>
              </a:endParaRPr>
            </a:p>
            <a:p>
              <a:pPr marL="285750" marR="0" lvl="0" indent="-285750" defTabSz="914400" eaLnBrk="0" fontAlgn="auto" latinLnBrk="0" hangingPunct="0">
                <a:lnSpc>
                  <a:spcPct val="150000"/>
                </a:lnSpc>
                <a:spcBef>
                  <a:spcPts val="0"/>
                </a:spcBef>
                <a:spcAft>
                  <a:spcPts val="0"/>
                </a:spcAft>
                <a:buClrTx/>
                <a:buSzTx/>
                <a:buFont typeface="Wingdings" panose="05000000000000000000" pitchFamily="2" charset="2"/>
                <a:buChar char="Ø"/>
                <a:tabLst>
                  <a:tab pos="1492250" algn="ctr"/>
                  <a:tab pos="4406900" algn="ctr"/>
                  <a:tab pos="7435850" algn="ctr"/>
                </a:tabLst>
                <a:defRPr/>
              </a:pPr>
              <a:r>
                <a:rPr lang="en-US" altLang="zh-CN" sz="1100" b="0" dirty="0">
                  <a:solidFill>
                    <a:schemeClr val="bg1"/>
                  </a:solidFill>
                  <a:latin typeface="微软雅黑" panose="020B0503020204020204" charset="-122"/>
                  <a:ea typeface="微软雅黑" panose="020B0503020204020204" charset="-122"/>
                </a:rPr>
                <a:t>……</a:t>
              </a:r>
              <a:endParaRPr lang="zh-CN" altLang="en-US" sz="1100" b="0" dirty="0">
                <a:solidFill>
                  <a:schemeClr val="bg1"/>
                </a:solidFill>
                <a:latin typeface="微软雅黑" panose="020B0503020204020204" charset="-122"/>
                <a:ea typeface="微软雅黑" panose="020B0503020204020204" charset="-122"/>
              </a:endParaRPr>
            </a:p>
          </p:txBody>
        </p:sp>
        <p:sp>
          <p:nvSpPr>
            <p:cNvPr id="12" name="Rectangle 27"/>
            <p:cNvSpPr>
              <a:spLocks noChangeArrowheads="1"/>
            </p:cNvSpPr>
            <p:nvPr/>
          </p:nvSpPr>
          <p:spPr bwMode="blackWhite">
            <a:xfrm>
              <a:off x="5846824" y="3901973"/>
              <a:ext cx="3167885" cy="287496"/>
            </a:xfrm>
            <a:prstGeom prst="rect">
              <a:avLst/>
            </a:prstGeom>
            <a:solidFill>
              <a:schemeClr val="accent1">
                <a:lumMod val="75000"/>
              </a:schemeClr>
            </a:solidFill>
            <a:ln w="12700">
              <a:solidFill>
                <a:srgbClr val="000000"/>
              </a:solidFill>
              <a:round/>
            </a:ln>
          </p:spPr>
          <p:txBody>
            <a:bodyPr wrap="none" anchor="ctr"/>
            <a:lstStyle/>
            <a:p>
              <a:pPr marL="0" marR="0" lvl="0" indent="0" algn="ctr" defTabSz="914400" eaLnBrk="0" fontAlgn="auto" latinLnBrk="0" hangingPunct="0">
                <a:lnSpc>
                  <a:spcPct val="100000"/>
                </a:lnSpc>
                <a:spcBef>
                  <a:spcPct val="0"/>
                </a:spcBef>
                <a:spcAft>
                  <a:spcPct val="0"/>
                </a:spcAft>
                <a:buClr>
                  <a:srgbClr val="FF3300"/>
                </a:buClr>
                <a:buSzTx/>
                <a:buFontTx/>
                <a:buNone/>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接口服务行为分析</a:t>
              </a:r>
              <a:endParaRPr kumimoji="0" lang="en-CA" altLang="zh-CN"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sp>
        <p:nvSpPr>
          <p:cNvPr id="13" name="圆角矩形 12"/>
          <p:cNvSpPr/>
          <p:nvPr/>
        </p:nvSpPr>
        <p:spPr>
          <a:xfrm>
            <a:off x="504563" y="1654313"/>
            <a:ext cx="2020711" cy="654756"/>
          </a:xfrm>
          <a:prstGeom prst="round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微软雅黑" panose="020B0503020204020204" charset="-122"/>
                <a:ea typeface="微软雅黑" panose="020B0503020204020204" charset="-122"/>
                <a:cs typeface="微软雅黑" panose="020B0503020204020204" charset="-122"/>
              </a:rPr>
              <a:t>接口服务监控</a:t>
            </a:r>
            <a:endParaRPr kumimoji="1" lang="zh-CN" altLang="en-US" sz="1600"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14" name="圆角矩形 13"/>
          <p:cNvSpPr/>
          <p:nvPr/>
        </p:nvSpPr>
        <p:spPr>
          <a:xfrm>
            <a:off x="534379" y="3153515"/>
            <a:ext cx="2020711" cy="654756"/>
          </a:xfrm>
          <a:prstGeom prst="round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微软雅黑" panose="020B0503020204020204" charset="-122"/>
                <a:ea typeface="微软雅黑" panose="020B0503020204020204" charset="-122"/>
                <a:cs typeface="微软雅黑" panose="020B0503020204020204" charset="-122"/>
              </a:rPr>
              <a:t>服务提供者监控</a:t>
            </a:r>
            <a:endParaRPr kumimoji="1" lang="zh-CN" altLang="en-US" sz="1600"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15" name="圆角矩形 14"/>
          <p:cNvSpPr/>
          <p:nvPr/>
        </p:nvSpPr>
        <p:spPr>
          <a:xfrm>
            <a:off x="534379" y="4530059"/>
            <a:ext cx="2020711" cy="654756"/>
          </a:xfrm>
          <a:prstGeom prst="roundRect">
            <a:avLst/>
          </a:prstGeom>
          <a:solidFill>
            <a:schemeClr val="bg1"/>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微软雅黑" panose="020B0503020204020204" charset="-122"/>
                <a:ea typeface="微软雅黑" panose="020B0503020204020204" charset="-122"/>
                <a:cs typeface="微软雅黑" panose="020B0503020204020204" charset="-122"/>
              </a:rPr>
              <a:t>服务消费者监控</a:t>
            </a:r>
            <a:endParaRPr kumimoji="1" lang="zh-CN" altLang="en-US" sz="1600"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6992565" y="1703273"/>
            <a:ext cx="5199435" cy="3970318"/>
          </a:xfrm>
          <a:prstGeom prst="rect">
            <a:avLst/>
          </a:prstGeom>
        </p:spPr>
        <p:txBody>
          <a:bodyPr wrap="square">
            <a:spAutoFit/>
          </a:bodyPr>
          <a:lstStyle/>
          <a:p>
            <a:pPr>
              <a:lnSpc>
                <a:spcPct val="200000"/>
              </a:lnSpc>
            </a:pPr>
            <a:r>
              <a:rPr lang="en-US" altLang="zh-CN" dirty="0">
                <a:solidFill>
                  <a:schemeClr val="bg1"/>
                </a:solidFill>
                <a:latin typeface="微软雅黑" panose="020B0503020204020204" charset="-122"/>
                <a:ea typeface="微软雅黑" panose="020B0503020204020204" charset="-122"/>
              </a:rPr>
              <a:t>1</a:t>
            </a:r>
            <a:r>
              <a:rPr lang="zh-CN" altLang="en-US" dirty="0">
                <a:solidFill>
                  <a:schemeClr val="bg1"/>
                </a:solidFill>
                <a:latin typeface="微软雅黑" panose="020B0503020204020204" charset="-122"/>
                <a:ea typeface="微软雅黑" panose="020B0503020204020204" charset="-122"/>
              </a:rPr>
              <a:t>、软件资产全生命周期管理在</a:t>
            </a:r>
            <a:r>
              <a:rPr lang="en-US" altLang="zh-CN" dirty="0">
                <a:solidFill>
                  <a:schemeClr val="bg1"/>
                </a:solidFill>
                <a:latin typeface="微软雅黑" panose="020B0503020204020204" charset="-122"/>
                <a:ea typeface="微软雅黑" panose="020B0503020204020204" charset="-122"/>
              </a:rPr>
              <a:t>SOA</a:t>
            </a:r>
            <a:r>
              <a:rPr lang="zh-CN" altLang="en-US" dirty="0">
                <a:solidFill>
                  <a:schemeClr val="bg1"/>
                </a:solidFill>
                <a:latin typeface="微软雅黑" panose="020B0503020204020204" charset="-122"/>
                <a:ea typeface="微软雅黑" panose="020B0503020204020204" charset="-122"/>
              </a:rPr>
              <a:t>体系下至关重要，其中接口服务资产的</a:t>
            </a:r>
            <a:r>
              <a:rPr lang="zh-CN" altLang="en-US" i="1" u="sng" dirty="0">
                <a:solidFill>
                  <a:srgbClr val="FFDA00"/>
                </a:solidFill>
                <a:latin typeface="微软雅黑" panose="020B0503020204020204" charset="-122"/>
                <a:ea typeface="微软雅黑" panose="020B0503020204020204" charset="-122"/>
              </a:rPr>
              <a:t>运行期监控</a:t>
            </a:r>
            <a:r>
              <a:rPr lang="zh-CN" altLang="en-US" dirty="0">
                <a:solidFill>
                  <a:schemeClr val="bg1"/>
                </a:solidFill>
                <a:latin typeface="微软雅黑" panose="020B0503020204020204" charset="-122"/>
                <a:ea typeface="微软雅黑" panose="020B0503020204020204" charset="-122"/>
              </a:rPr>
              <a:t>使得</a:t>
            </a:r>
            <a:r>
              <a:rPr lang="zh-CN" altLang="en-US" i="1" u="sng" dirty="0">
                <a:solidFill>
                  <a:srgbClr val="FFDA00"/>
                </a:solidFill>
                <a:latin typeface="微软雅黑" panose="020B0503020204020204" charset="-122"/>
                <a:ea typeface="微软雅黑" panose="020B0503020204020204" charset="-122"/>
              </a:rPr>
              <a:t>“资产使用情况透明化”</a:t>
            </a:r>
            <a:r>
              <a:rPr lang="zh-CN" altLang="en-US" dirty="0">
                <a:solidFill>
                  <a:schemeClr val="bg1"/>
                </a:solidFill>
                <a:latin typeface="微软雅黑" panose="020B0503020204020204" charset="-122"/>
                <a:ea typeface="微软雅黑" panose="020B0503020204020204" charset="-122"/>
              </a:rPr>
              <a:t>从而</a:t>
            </a:r>
            <a:r>
              <a:rPr lang="zh-CN" altLang="en-US" i="1" u="sng" dirty="0">
                <a:solidFill>
                  <a:srgbClr val="FFDA00"/>
                </a:solidFill>
                <a:latin typeface="微软雅黑" panose="020B0503020204020204" charset="-122"/>
                <a:ea typeface="微软雅黑" panose="020B0503020204020204" charset="-122"/>
              </a:rPr>
              <a:t>有效支撑集成架构的部署价值，</a:t>
            </a:r>
            <a:endParaRPr lang="en-US" altLang="zh-CN" i="1" u="sng" dirty="0">
              <a:solidFill>
                <a:srgbClr val="FFDA00"/>
              </a:solidFill>
              <a:latin typeface="微软雅黑" panose="020B0503020204020204" charset="-122"/>
              <a:ea typeface="微软雅黑" panose="020B0503020204020204" charset="-122"/>
            </a:endParaRPr>
          </a:p>
          <a:p>
            <a:pPr>
              <a:lnSpc>
                <a:spcPct val="200000"/>
              </a:lnSpc>
            </a:pPr>
            <a:r>
              <a:rPr lang="en-US" altLang="zh-CN" dirty="0">
                <a:solidFill>
                  <a:srgbClr val="FFFFFF"/>
                </a:solidFill>
                <a:latin typeface="微软雅黑" panose="020B0503020204020204" charset="-122"/>
                <a:ea typeface="微软雅黑" panose="020B0503020204020204" charset="-122"/>
                <a:cs typeface="微软雅黑" panose="020B0503020204020204" charset="-122"/>
                <a:sym typeface="+mn-lt"/>
              </a:rPr>
              <a:t>2</a:t>
            </a:r>
            <a:r>
              <a:rPr lang="zh-CN" altLang="en-US" dirty="0">
                <a:solidFill>
                  <a:srgbClr val="FFFFFF"/>
                </a:solidFill>
                <a:latin typeface="微软雅黑" panose="020B0503020204020204" charset="-122"/>
                <a:ea typeface="微软雅黑" panose="020B0503020204020204" charset="-122"/>
                <a:cs typeface="微软雅黑" panose="020B0503020204020204" charset="-122"/>
                <a:sym typeface="+mn-lt"/>
              </a:rPr>
              <a:t>、主动感知信息系统之间的调用情况、自动告警，</a:t>
            </a:r>
            <a:r>
              <a:rPr lang="zh-CN" altLang="en-US" b="1" i="1" u="sng" dirty="0">
                <a:solidFill>
                  <a:srgbClr val="FFDA00"/>
                </a:solidFill>
                <a:latin typeface="微软雅黑" panose="020B0503020204020204" charset="-122"/>
                <a:ea typeface="微软雅黑" panose="020B0503020204020204" charset="-122"/>
                <a:sym typeface="+mn-lt"/>
              </a:rPr>
              <a:t>做好系统集成的裁判员</a:t>
            </a:r>
            <a:endParaRPr lang="en-US" altLang="zh-CN" b="1" i="1" u="sng" dirty="0">
              <a:solidFill>
                <a:srgbClr val="FFDA00"/>
              </a:solidFill>
              <a:latin typeface="微软雅黑" panose="020B0503020204020204" charset="-122"/>
              <a:ea typeface="微软雅黑" panose="020B0503020204020204" charset="-122"/>
              <a:sym typeface="+mn-lt"/>
            </a:endParaRPr>
          </a:p>
          <a:p>
            <a:pPr>
              <a:lnSpc>
                <a:spcPct val="200000"/>
              </a:lnSpc>
            </a:pPr>
            <a:endParaRPr lang="zh-CN" altLang="en-US" i="1" u="sng" dirty="0">
              <a:solidFill>
                <a:srgbClr val="FFDA00"/>
              </a:solidFill>
              <a:latin typeface="微软雅黑" panose="020B0503020204020204" charset="-122"/>
              <a:ea typeface="微软雅黑" panose="020B0503020204020204" charset="-122"/>
            </a:endParaRPr>
          </a:p>
        </p:txBody>
      </p:sp>
      <p:pic>
        <p:nvPicPr>
          <p:cNvPr id="23" name="图片 22"/>
          <p:cNvPicPr>
            <a:picLocks noChangeAspect="1"/>
          </p:cNvPicPr>
          <p:nvPr/>
        </p:nvPicPr>
        <p:blipFill>
          <a:blip r:embed="rId1"/>
          <a:stretch>
            <a:fillRect/>
          </a:stretch>
        </p:blipFill>
        <p:spPr>
          <a:xfrm>
            <a:off x="228600" y="1190808"/>
            <a:ext cx="10515600" cy="5649705"/>
          </a:xfrm>
          <a:prstGeom prst="rect">
            <a:avLst/>
          </a:prstGeom>
        </p:spPr>
      </p:pic>
      <p:pic>
        <p:nvPicPr>
          <p:cNvPr id="25" name="图片 24"/>
          <p:cNvPicPr>
            <a:picLocks noChangeAspect="1"/>
          </p:cNvPicPr>
          <p:nvPr/>
        </p:nvPicPr>
        <p:blipFill>
          <a:blip r:embed="rId2"/>
          <a:stretch>
            <a:fillRect/>
          </a:stretch>
        </p:blipFill>
        <p:spPr>
          <a:xfrm>
            <a:off x="1447800" y="1503238"/>
            <a:ext cx="9296400" cy="5422373"/>
          </a:xfrm>
          <a:prstGeom prst="rect">
            <a:avLst/>
          </a:prstGeom>
        </p:spPr>
      </p:pic>
      <p:pic>
        <p:nvPicPr>
          <p:cNvPr id="27" name="图片 26"/>
          <p:cNvPicPr>
            <a:picLocks noChangeAspect="1"/>
          </p:cNvPicPr>
          <p:nvPr/>
        </p:nvPicPr>
        <p:blipFill>
          <a:blip r:embed="rId3"/>
          <a:stretch>
            <a:fillRect/>
          </a:stretch>
        </p:blipFill>
        <p:spPr>
          <a:xfrm>
            <a:off x="1544734" y="1790734"/>
            <a:ext cx="9199466" cy="5135167"/>
          </a:xfrm>
          <a:prstGeom prst="rect">
            <a:avLst/>
          </a:prstGeom>
        </p:spPr>
      </p:pic>
      <p:pic>
        <p:nvPicPr>
          <p:cNvPr id="29" name="图片 28"/>
          <p:cNvPicPr>
            <a:picLocks noChangeAspect="1"/>
          </p:cNvPicPr>
          <p:nvPr/>
        </p:nvPicPr>
        <p:blipFill>
          <a:blip r:embed="rId4"/>
          <a:stretch>
            <a:fillRect/>
          </a:stretch>
        </p:blipFill>
        <p:spPr>
          <a:xfrm>
            <a:off x="1514918" y="1763436"/>
            <a:ext cx="9229282" cy="5165125"/>
          </a:xfrm>
          <a:prstGeom prst="rect">
            <a:avLst/>
          </a:prstGeom>
        </p:spPr>
      </p:pic>
      <p:pic>
        <p:nvPicPr>
          <p:cNvPr id="31" name="图片 30"/>
          <p:cNvPicPr>
            <a:picLocks noChangeAspect="1"/>
          </p:cNvPicPr>
          <p:nvPr/>
        </p:nvPicPr>
        <p:blipFill>
          <a:blip r:embed="rId5"/>
          <a:stretch>
            <a:fillRect/>
          </a:stretch>
        </p:blipFill>
        <p:spPr>
          <a:xfrm>
            <a:off x="1544734" y="1779896"/>
            <a:ext cx="9199466" cy="5153462"/>
          </a:xfrm>
          <a:prstGeom prst="rect">
            <a:avLst/>
          </a:prstGeom>
        </p:spPr>
      </p:pic>
      <p:pic>
        <p:nvPicPr>
          <p:cNvPr id="33" name="图片 32"/>
          <p:cNvPicPr>
            <a:picLocks noChangeAspect="1"/>
          </p:cNvPicPr>
          <p:nvPr/>
        </p:nvPicPr>
        <p:blipFill>
          <a:blip r:embed="rId6"/>
          <a:stretch>
            <a:fillRect/>
          </a:stretch>
        </p:blipFill>
        <p:spPr>
          <a:xfrm>
            <a:off x="8002921" y="1500774"/>
            <a:ext cx="4116436" cy="2435730"/>
          </a:xfrm>
          <a:prstGeom prst="rect">
            <a:avLst/>
          </a:prstGeom>
        </p:spPr>
      </p:pic>
      <p:pic>
        <p:nvPicPr>
          <p:cNvPr id="37" name="图片 36"/>
          <p:cNvPicPr>
            <a:picLocks noChangeAspect="1"/>
          </p:cNvPicPr>
          <p:nvPr/>
        </p:nvPicPr>
        <p:blipFill>
          <a:blip r:embed="rId7"/>
          <a:stretch>
            <a:fillRect/>
          </a:stretch>
        </p:blipFill>
        <p:spPr>
          <a:xfrm>
            <a:off x="7987683" y="3781347"/>
            <a:ext cx="4131674" cy="3101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监控中心：自动感知服务状态、智能预警</a:t>
            </a:r>
            <a:endParaRPr lang="zh-CN" altLang="en-US" dirty="0"/>
          </a:p>
        </p:txBody>
      </p:sp>
      <p:sp>
        <p:nvSpPr>
          <p:cNvPr id="7" name="Rectangle 56"/>
          <p:cNvSpPr/>
          <p:nvPr/>
        </p:nvSpPr>
        <p:spPr>
          <a:xfrm>
            <a:off x="834690" y="3227310"/>
            <a:ext cx="5782010" cy="3496858"/>
          </a:xfrm>
          <a:prstGeom prst="rect">
            <a:avLst/>
          </a:prstGeom>
          <a:noFill/>
          <a:ln w="12700">
            <a:solidFill>
              <a:srgbClr val="FFDA00"/>
            </a:solidFill>
            <a:prstDash val="dash"/>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zh-CN" sz="1600" dirty="0">
              <a:solidFill>
                <a:srgbClr val="000000"/>
              </a:solidFill>
              <a:latin typeface="微软雅黑" panose="020B0503020204020204" charset="-122"/>
              <a:ea typeface="微软雅黑" panose="020B0503020204020204" charset="-122"/>
            </a:endParaRPr>
          </a:p>
        </p:txBody>
      </p:sp>
      <p:sp>
        <p:nvSpPr>
          <p:cNvPr id="8" name="矩形 7"/>
          <p:cNvSpPr/>
          <p:nvPr/>
        </p:nvSpPr>
        <p:spPr>
          <a:xfrm>
            <a:off x="5608136" y="3886200"/>
            <a:ext cx="894264" cy="2761768"/>
          </a:xfrm>
          <a:prstGeom prst="rect">
            <a:avLst/>
          </a:prstGeom>
          <a:solidFill>
            <a:srgbClr val="0070C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charset="-122"/>
                <a:ea typeface="微软雅黑" panose="020B0503020204020204" charset="-122"/>
              </a:rPr>
              <a:t>状</a:t>
            </a:r>
            <a:endParaRPr lang="en-US" altLang="zh-CN" sz="2800" dirty="0">
              <a:solidFill>
                <a:schemeClr val="bg1"/>
              </a:solidFill>
              <a:latin typeface="微软雅黑" panose="020B0503020204020204" charset="-122"/>
              <a:ea typeface="微软雅黑" panose="020B0503020204020204" charset="-122"/>
            </a:endParaRPr>
          </a:p>
          <a:p>
            <a:pPr algn="ctr"/>
            <a:r>
              <a:rPr lang="zh-CN" altLang="en-US" sz="2800" dirty="0">
                <a:solidFill>
                  <a:schemeClr val="bg1"/>
                </a:solidFill>
                <a:latin typeface="微软雅黑" panose="020B0503020204020204" charset="-122"/>
                <a:ea typeface="微软雅黑" panose="020B0503020204020204" charset="-122"/>
              </a:rPr>
              <a:t>态</a:t>
            </a:r>
            <a:endParaRPr lang="en-US" altLang="zh-CN" sz="2800" dirty="0">
              <a:solidFill>
                <a:schemeClr val="bg1"/>
              </a:solidFill>
              <a:latin typeface="微软雅黑" panose="020B0503020204020204" charset="-122"/>
              <a:ea typeface="微软雅黑" panose="020B0503020204020204" charset="-122"/>
            </a:endParaRPr>
          </a:p>
          <a:p>
            <a:pPr algn="ctr"/>
            <a:r>
              <a:rPr lang="zh-CN" altLang="en-US" sz="2800" dirty="0">
                <a:solidFill>
                  <a:schemeClr val="bg1"/>
                </a:solidFill>
                <a:latin typeface="微软雅黑" panose="020B0503020204020204" charset="-122"/>
                <a:ea typeface="微软雅黑" panose="020B0503020204020204" charset="-122"/>
              </a:rPr>
              <a:t>感</a:t>
            </a:r>
            <a:endParaRPr lang="en-US" altLang="zh-CN" sz="2800" dirty="0">
              <a:solidFill>
                <a:schemeClr val="bg1"/>
              </a:solidFill>
              <a:latin typeface="微软雅黑" panose="020B0503020204020204" charset="-122"/>
              <a:ea typeface="微软雅黑" panose="020B0503020204020204" charset="-122"/>
            </a:endParaRPr>
          </a:p>
          <a:p>
            <a:pPr algn="ctr"/>
            <a:r>
              <a:rPr lang="zh-CN" altLang="en-US" sz="2800" dirty="0">
                <a:solidFill>
                  <a:schemeClr val="bg1"/>
                </a:solidFill>
                <a:latin typeface="微软雅黑" panose="020B0503020204020204" charset="-122"/>
                <a:ea typeface="微软雅黑" panose="020B0503020204020204" charset="-122"/>
              </a:rPr>
              <a:t>知</a:t>
            </a:r>
            <a:endParaRPr lang="zh-CN" altLang="en-US" sz="2800"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1058830" y="3899079"/>
            <a:ext cx="4402170" cy="749300"/>
          </a:xfrm>
          <a:prstGeom prst="rect">
            <a:avLst/>
          </a:prstGeom>
          <a:solidFill>
            <a:srgbClr val="FFDA00"/>
          </a:solid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服务调用</a:t>
            </a:r>
            <a:endParaRPr lang="zh-CN" altLang="en-US" sz="2000" dirty="0">
              <a:solidFill>
                <a:schemeClr val="tx1"/>
              </a:solidFill>
              <a:latin typeface="微软雅黑" panose="020B0503020204020204" charset="-122"/>
              <a:ea typeface="微软雅黑" panose="020B0503020204020204" charset="-122"/>
            </a:endParaRPr>
          </a:p>
        </p:txBody>
      </p:sp>
      <p:sp>
        <p:nvSpPr>
          <p:cNvPr id="11" name="矩形 10"/>
          <p:cNvSpPr/>
          <p:nvPr/>
        </p:nvSpPr>
        <p:spPr>
          <a:xfrm>
            <a:off x="406400" y="903168"/>
            <a:ext cx="10617200" cy="2169825"/>
          </a:xfrm>
          <a:prstGeom prst="rect">
            <a:avLst/>
          </a:prstGeom>
        </p:spPr>
        <p:txBody>
          <a:bodyPr wrap="square">
            <a:spAutoFit/>
          </a:bodyPr>
          <a:lstStyle/>
          <a:p>
            <a:pPr marL="266700" indent="266700">
              <a:lnSpc>
                <a:spcPct val="150000"/>
              </a:lnSpc>
            </a:pPr>
            <a:r>
              <a:rPr lang="zh-CN" altLang="zh-CN" kern="0" dirty="0">
                <a:solidFill>
                  <a:schemeClr val="bg1"/>
                </a:solidFill>
                <a:latin typeface="微软雅黑" panose="020B0503020204020204" charset="-122"/>
                <a:ea typeface="微软雅黑" panose="020B0503020204020204" charset="-122"/>
                <a:cs typeface="宋体" panose="02010600030101010101" pitchFamily="2" charset="-122"/>
              </a:rPr>
              <a:t>服务接口交易状态</a:t>
            </a:r>
            <a:r>
              <a:rPr lang="zh-CN" altLang="en-US" kern="0" dirty="0">
                <a:solidFill>
                  <a:schemeClr val="bg1"/>
                </a:solidFill>
                <a:latin typeface="微软雅黑" panose="020B0503020204020204" charset="-122"/>
                <a:ea typeface="微软雅黑" panose="020B0503020204020204" charset="-122"/>
                <a:cs typeface="宋体" panose="02010600030101010101" pitchFamily="2" charset="-122"/>
              </a:rPr>
              <a:t>告警</a:t>
            </a:r>
            <a:r>
              <a:rPr lang="zh-CN" altLang="zh-CN" kern="0" dirty="0">
                <a:solidFill>
                  <a:schemeClr val="bg1"/>
                </a:solidFill>
                <a:latin typeface="微软雅黑" panose="020B0503020204020204" charset="-122"/>
                <a:ea typeface="微软雅黑" panose="020B0503020204020204" charset="-122"/>
                <a:cs typeface="宋体" panose="02010600030101010101" pitchFamily="2" charset="-122"/>
              </a:rPr>
              <a:t>，</a:t>
            </a:r>
            <a:r>
              <a:rPr lang="zh-CN" altLang="zh-CN" b="1" kern="0" dirty="0">
                <a:solidFill>
                  <a:srgbClr val="FFDA00"/>
                </a:solidFill>
                <a:latin typeface="微软雅黑" panose="020B0503020204020204" charset="-122"/>
                <a:ea typeface="微软雅黑" panose="020B0503020204020204" charset="-122"/>
                <a:cs typeface="宋体" panose="02010600030101010101" pitchFamily="2" charset="-122"/>
              </a:rPr>
              <a:t>及时通知接口负责人接口异常情况及原因</a:t>
            </a:r>
            <a:r>
              <a:rPr lang="zh-CN" altLang="zh-CN" kern="0" dirty="0">
                <a:solidFill>
                  <a:schemeClr val="bg1"/>
                </a:solidFill>
                <a:latin typeface="微软雅黑" panose="020B0503020204020204" charset="-122"/>
                <a:ea typeface="微软雅黑" panose="020B0503020204020204" charset="-122"/>
                <a:cs typeface="宋体" panose="02010600030101010101" pitchFamily="2" charset="-122"/>
              </a:rPr>
              <a:t>；模型资源状态告警提前发现模型资源消耗情况，</a:t>
            </a:r>
            <a:r>
              <a:rPr lang="zh-CN" altLang="zh-CN" b="1" kern="0" dirty="0">
                <a:solidFill>
                  <a:srgbClr val="FFDA00"/>
                </a:solidFill>
                <a:latin typeface="微软雅黑" panose="020B0503020204020204" charset="-122"/>
                <a:ea typeface="微软雅黑" panose="020B0503020204020204" charset="-122"/>
                <a:cs typeface="宋体" panose="02010600030101010101" pitchFamily="2" charset="-122"/>
              </a:rPr>
              <a:t>预先做好服务降级准备等</a:t>
            </a:r>
            <a:r>
              <a:rPr lang="zh-CN" altLang="zh-CN" kern="0" dirty="0">
                <a:solidFill>
                  <a:schemeClr val="bg1"/>
                </a:solidFill>
                <a:latin typeface="微软雅黑" panose="020B0503020204020204" charset="-122"/>
                <a:ea typeface="微软雅黑" panose="020B0503020204020204" charset="-122"/>
                <a:cs typeface="宋体" panose="02010600030101010101" pitchFamily="2" charset="-122"/>
              </a:rPr>
              <a:t>；系统资源状态告警为业务高峰期系统稳定运行护航，</a:t>
            </a:r>
            <a:r>
              <a:rPr lang="zh-CN" altLang="zh-CN" b="1" kern="0" dirty="0">
                <a:solidFill>
                  <a:srgbClr val="FFDA00"/>
                </a:solidFill>
                <a:latin typeface="微软雅黑" panose="020B0503020204020204" charset="-122"/>
                <a:ea typeface="微软雅黑" panose="020B0503020204020204" charset="-122"/>
                <a:cs typeface="宋体" panose="02010600030101010101" pitchFamily="2" charset="-122"/>
              </a:rPr>
              <a:t>为业务高峰期的系统动态扩容提供信号</a:t>
            </a:r>
            <a:r>
              <a:rPr lang="zh-CN" altLang="zh-CN" kern="0" dirty="0">
                <a:solidFill>
                  <a:schemeClr val="bg1"/>
                </a:solidFill>
                <a:latin typeface="微软雅黑" panose="020B0503020204020204" charset="-122"/>
                <a:ea typeface="微软雅黑" panose="020B0503020204020204" charset="-122"/>
                <a:cs typeface="宋体" panose="02010600030101010101" pitchFamily="2" charset="-122"/>
              </a:rPr>
              <a:t>。</a:t>
            </a:r>
            <a:endParaRPr lang="zh-CN" altLang="zh-CN" kern="100" dirty="0">
              <a:solidFill>
                <a:schemeClr val="bg1"/>
              </a:solidFill>
              <a:latin typeface="微软雅黑" panose="020B0503020204020204" charset="-122"/>
              <a:ea typeface="微软雅黑" panose="020B0503020204020204" charset="-122"/>
              <a:cs typeface="Times New Roman" panose="02020603050405020304" pitchFamily="18" charset="0"/>
            </a:endParaRPr>
          </a:p>
          <a:p>
            <a:pPr marL="266700" indent="266700">
              <a:lnSpc>
                <a:spcPct val="150000"/>
              </a:lnSpc>
            </a:pPr>
            <a:r>
              <a:rPr lang="zh-CN" altLang="zh-CN" kern="0" dirty="0">
                <a:solidFill>
                  <a:schemeClr val="bg1"/>
                </a:solidFill>
                <a:latin typeface="微软雅黑" panose="020B0503020204020204" charset="-122"/>
                <a:ea typeface="微软雅黑" panose="020B0503020204020204" charset="-122"/>
                <a:cs typeface="宋体" panose="02010600030101010101" pitchFamily="2" charset="-122"/>
              </a:rPr>
              <a:t>在线告警、邮件告警保障告警信息不遗漏；自定义告警接口可灵活定义出现告警时的处理方式，</a:t>
            </a:r>
            <a:r>
              <a:rPr lang="zh-CN" altLang="en-US" kern="0" dirty="0">
                <a:solidFill>
                  <a:schemeClr val="bg1"/>
                </a:solidFill>
                <a:latin typeface="微软雅黑" panose="020B0503020204020204" charset="-122"/>
                <a:ea typeface="微软雅黑" panose="020B0503020204020204" charset="-122"/>
                <a:cs typeface="宋体" panose="02010600030101010101" pitchFamily="2" charset="-122"/>
              </a:rPr>
              <a:t>如</a:t>
            </a:r>
            <a:r>
              <a:rPr lang="zh-CN" altLang="zh-CN" kern="0" dirty="0">
                <a:solidFill>
                  <a:schemeClr val="bg1"/>
                </a:solidFill>
                <a:latin typeface="微软雅黑" panose="020B0503020204020204" charset="-122"/>
                <a:ea typeface="微软雅黑" panose="020B0503020204020204" charset="-122"/>
                <a:cs typeface="宋体" panose="02010600030101010101" pitchFamily="2" charset="-122"/>
              </a:rPr>
              <a:t>移动办公场景下及时获悉告警情况</a:t>
            </a:r>
            <a:r>
              <a:rPr lang="zh-CN" altLang="en-US" kern="0" dirty="0">
                <a:solidFill>
                  <a:schemeClr val="bg1"/>
                </a:solidFill>
                <a:latin typeface="微软雅黑" panose="020B0503020204020204" charset="-122"/>
                <a:ea typeface="微软雅黑" panose="020B0503020204020204" charset="-122"/>
                <a:cs typeface="宋体" panose="02010600030101010101" pitchFamily="2" charset="-122"/>
              </a:rPr>
              <a:t>，</a:t>
            </a:r>
            <a:r>
              <a:rPr lang="zh-CN" altLang="zh-CN" kern="0" dirty="0">
                <a:solidFill>
                  <a:schemeClr val="bg1"/>
                </a:solidFill>
                <a:latin typeface="微软雅黑" panose="020B0503020204020204" charset="-122"/>
                <a:ea typeface="微软雅黑" panose="020B0503020204020204" charset="-122"/>
                <a:cs typeface="宋体" panose="02010600030101010101" pitchFamily="2" charset="-122"/>
              </a:rPr>
              <a:t>如资源使用率过高时</a:t>
            </a:r>
            <a:r>
              <a:rPr lang="zh-CN" altLang="en-US" kern="0" dirty="0">
                <a:solidFill>
                  <a:schemeClr val="bg1"/>
                </a:solidFill>
                <a:latin typeface="微软雅黑" panose="020B0503020204020204" charset="-122"/>
                <a:ea typeface="微软雅黑" panose="020B0503020204020204" charset="-122"/>
                <a:cs typeface="宋体" panose="02010600030101010101" pitchFamily="2" charset="-122"/>
              </a:rPr>
              <a:t>的</a:t>
            </a:r>
            <a:r>
              <a:rPr lang="zh-CN" altLang="zh-CN" kern="0" dirty="0">
                <a:solidFill>
                  <a:schemeClr val="bg1"/>
                </a:solidFill>
                <a:latin typeface="微软雅黑" panose="020B0503020204020204" charset="-122"/>
                <a:ea typeface="微软雅黑" panose="020B0503020204020204" charset="-122"/>
                <a:cs typeface="宋体" panose="02010600030101010101" pitchFamily="2" charset="-122"/>
              </a:rPr>
              <a:t>扩容。</a:t>
            </a:r>
            <a:endParaRPr lang="zh-CN" altLang="zh-CN"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12" name="矩形 11"/>
          <p:cNvSpPr/>
          <p:nvPr/>
        </p:nvSpPr>
        <p:spPr>
          <a:xfrm>
            <a:off x="1058830" y="4918724"/>
            <a:ext cx="4402170" cy="749300"/>
          </a:xfrm>
          <a:prstGeom prst="rect">
            <a:avLst/>
          </a:prstGeom>
          <a:solidFill>
            <a:srgbClr val="FFDA00"/>
          </a:solid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服务模型</a:t>
            </a:r>
            <a:endParaRPr lang="zh-CN" altLang="en-US" sz="2000" dirty="0">
              <a:solidFill>
                <a:schemeClr val="tx1"/>
              </a:solidFill>
              <a:latin typeface="微软雅黑" panose="020B0503020204020204" charset="-122"/>
              <a:ea typeface="微软雅黑" panose="020B0503020204020204" charset="-122"/>
            </a:endParaRPr>
          </a:p>
        </p:txBody>
      </p:sp>
      <p:sp>
        <p:nvSpPr>
          <p:cNvPr id="13" name="矩形 12"/>
          <p:cNvSpPr/>
          <p:nvPr/>
        </p:nvSpPr>
        <p:spPr>
          <a:xfrm>
            <a:off x="1058830" y="5885789"/>
            <a:ext cx="4402170" cy="749300"/>
          </a:xfrm>
          <a:prstGeom prst="rect">
            <a:avLst/>
          </a:prstGeom>
          <a:solidFill>
            <a:srgbClr val="FFDA00"/>
          </a:solid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charset="-122"/>
                <a:ea typeface="微软雅黑" panose="020B0503020204020204" charset="-122"/>
              </a:rPr>
              <a:t>JVM</a:t>
            </a:r>
            <a:endParaRPr lang="zh-CN" altLang="en-US" sz="2000" dirty="0">
              <a:solidFill>
                <a:schemeClr val="tx1"/>
              </a:solidFill>
              <a:latin typeface="微软雅黑" panose="020B0503020204020204" charset="-122"/>
              <a:ea typeface="微软雅黑" panose="020B0503020204020204" charset="-122"/>
            </a:endParaRPr>
          </a:p>
        </p:txBody>
      </p:sp>
      <p:sp>
        <p:nvSpPr>
          <p:cNvPr id="14" name="矩形 13"/>
          <p:cNvSpPr/>
          <p:nvPr/>
        </p:nvSpPr>
        <p:spPr>
          <a:xfrm>
            <a:off x="2508054" y="3372089"/>
            <a:ext cx="2435282" cy="369332"/>
          </a:xfrm>
          <a:prstGeom prst="rect">
            <a:avLst/>
          </a:prstGeom>
        </p:spPr>
        <p:txBody>
          <a:bodyPr wrap="none">
            <a:spAutoFit/>
          </a:bodyPr>
          <a:lstStyle/>
          <a:p>
            <a:r>
              <a:rPr lang="en-US" altLang="zh-CN" kern="0" dirty="0">
                <a:solidFill>
                  <a:srgbClr val="FFFFFF"/>
                </a:solidFill>
                <a:latin typeface="微软雅黑" panose="020B0503020204020204" charset="-122"/>
                <a:ea typeface="微软雅黑" panose="020B0503020204020204" charset="-122"/>
                <a:cs typeface="宋体" panose="02010600030101010101" pitchFamily="2" charset="-122"/>
              </a:rPr>
              <a:t>Primeton ESB Server</a:t>
            </a:r>
            <a:endParaRPr lang="zh-CN" altLang="en-US" dirty="0">
              <a:solidFill>
                <a:srgbClr val="FFFFFF"/>
              </a:solidFill>
            </a:endParaRPr>
          </a:p>
        </p:txBody>
      </p:sp>
      <p:grpSp>
        <p:nvGrpSpPr>
          <p:cNvPr id="15" name="组合 14"/>
          <p:cNvGrpSpPr/>
          <p:nvPr/>
        </p:nvGrpSpPr>
        <p:grpSpPr>
          <a:xfrm>
            <a:off x="9119024" y="3387067"/>
            <a:ext cx="732243" cy="668502"/>
            <a:chOff x="550862" y="596106"/>
            <a:chExt cx="1495425" cy="1365250"/>
          </a:xfrm>
          <a:solidFill>
            <a:schemeClr val="accent1"/>
          </a:solidFill>
        </p:grpSpPr>
        <p:sp>
          <p:nvSpPr>
            <p:cNvPr id="16" name="Freeform 6"/>
            <p:cNvSpPr>
              <a:spLocks noEditPoints="1"/>
            </p:cNvSpPr>
            <p:nvPr/>
          </p:nvSpPr>
          <p:spPr bwMode="auto">
            <a:xfrm>
              <a:off x="550862" y="1583531"/>
              <a:ext cx="1495425" cy="377825"/>
            </a:xfrm>
            <a:custGeom>
              <a:avLst/>
              <a:gdLst>
                <a:gd name="T0" fmla="*/ 555 w 557"/>
                <a:gd name="T1" fmla="*/ 113 h 141"/>
                <a:gd name="T2" fmla="*/ 554 w 557"/>
                <a:gd name="T3" fmla="*/ 109 h 141"/>
                <a:gd name="T4" fmla="*/ 513 w 557"/>
                <a:gd name="T5" fmla="*/ 23 h 141"/>
                <a:gd name="T6" fmla="*/ 490 w 557"/>
                <a:gd name="T7" fmla="*/ 0 h 141"/>
                <a:gd name="T8" fmla="*/ 69 w 557"/>
                <a:gd name="T9" fmla="*/ 0 h 141"/>
                <a:gd name="T10" fmla="*/ 46 w 557"/>
                <a:gd name="T11" fmla="*/ 23 h 141"/>
                <a:gd name="T12" fmla="*/ 4 w 557"/>
                <a:gd name="T13" fmla="*/ 109 h 141"/>
                <a:gd name="T14" fmla="*/ 0 w 557"/>
                <a:gd name="T15" fmla="*/ 121 h 141"/>
                <a:gd name="T16" fmla="*/ 22 w 557"/>
                <a:gd name="T17" fmla="*/ 141 h 141"/>
                <a:gd name="T18" fmla="*/ 535 w 557"/>
                <a:gd name="T19" fmla="*/ 141 h 141"/>
                <a:gd name="T20" fmla="*/ 557 w 557"/>
                <a:gd name="T21" fmla="*/ 121 h 141"/>
                <a:gd name="T22" fmla="*/ 555 w 557"/>
                <a:gd name="T23" fmla="*/ 113 h 141"/>
                <a:gd name="T24" fmla="*/ 327 w 557"/>
                <a:gd name="T25" fmla="*/ 128 h 141"/>
                <a:gd name="T26" fmla="*/ 230 w 557"/>
                <a:gd name="T27" fmla="*/ 128 h 141"/>
                <a:gd name="T28" fmla="*/ 225 w 557"/>
                <a:gd name="T29" fmla="*/ 123 h 141"/>
                <a:gd name="T30" fmla="*/ 230 w 557"/>
                <a:gd name="T31" fmla="*/ 118 h 141"/>
                <a:gd name="T32" fmla="*/ 327 w 557"/>
                <a:gd name="T33" fmla="*/ 118 h 141"/>
                <a:gd name="T34" fmla="*/ 332 w 557"/>
                <a:gd name="T35" fmla="*/ 123 h 141"/>
                <a:gd name="T36" fmla="*/ 327 w 557"/>
                <a:gd name="T37"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141">
                  <a:moveTo>
                    <a:pt x="555" y="113"/>
                  </a:moveTo>
                  <a:cubicBezTo>
                    <a:pt x="555" y="112"/>
                    <a:pt x="555" y="111"/>
                    <a:pt x="554" y="109"/>
                  </a:cubicBezTo>
                  <a:cubicBezTo>
                    <a:pt x="513" y="23"/>
                    <a:pt x="513" y="23"/>
                    <a:pt x="513" y="23"/>
                  </a:cubicBezTo>
                  <a:cubicBezTo>
                    <a:pt x="506" y="9"/>
                    <a:pt x="503" y="0"/>
                    <a:pt x="490" y="0"/>
                  </a:cubicBezTo>
                  <a:cubicBezTo>
                    <a:pt x="69" y="0"/>
                    <a:pt x="69" y="0"/>
                    <a:pt x="69" y="0"/>
                  </a:cubicBezTo>
                  <a:cubicBezTo>
                    <a:pt x="56" y="0"/>
                    <a:pt x="52" y="10"/>
                    <a:pt x="46" y="23"/>
                  </a:cubicBezTo>
                  <a:cubicBezTo>
                    <a:pt x="4" y="109"/>
                    <a:pt x="4" y="109"/>
                    <a:pt x="4" y="109"/>
                  </a:cubicBezTo>
                  <a:cubicBezTo>
                    <a:pt x="1" y="112"/>
                    <a:pt x="0" y="116"/>
                    <a:pt x="0" y="121"/>
                  </a:cubicBezTo>
                  <a:cubicBezTo>
                    <a:pt x="0" y="132"/>
                    <a:pt x="10" y="141"/>
                    <a:pt x="22" y="141"/>
                  </a:cubicBezTo>
                  <a:cubicBezTo>
                    <a:pt x="535" y="141"/>
                    <a:pt x="535" y="141"/>
                    <a:pt x="535" y="141"/>
                  </a:cubicBezTo>
                  <a:cubicBezTo>
                    <a:pt x="547" y="141"/>
                    <a:pt x="557" y="132"/>
                    <a:pt x="557" y="121"/>
                  </a:cubicBezTo>
                  <a:cubicBezTo>
                    <a:pt x="557" y="118"/>
                    <a:pt x="556" y="115"/>
                    <a:pt x="555" y="113"/>
                  </a:cubicBezTo>
                  <a:close/>
                  <a:moveTo>
                    <a:pt x="327" y="128"/>
                  </a:moveTo>
                  <a:cubicBezTo>
                    <a:pt x="230" y="128"/>
                    <a:pt x="230" y="128"/>
                    <a:pt x="230" y="128"/>
                  </a:cubicBezTo>
                  <a:cubicBezTo>
                    <a:pt x="227" y="128"/>
                    <a:pt x="225" y="126"/>
                    <a:pt x="225" y="123"/>
                  </a:cubicBezTo>
                  <a:cubicBezTo>
                    <a:pt x="225" y="120"/>
                    <a:pt x="227" y="118"/>
                    <a:pt x="230" y="118"/>
                  </a:cubicBezTo>
                  <a:cubicBezTo>
                    <a:pt x="327" y="118"/>
                    <a:pt x="327" y="118"/>
                    <a:pt x="327" y="118"/>
                  </a:cubicBezTo>
                  <a:cubicBezTo>
                    <a:pt x="329" y="118"/>
                    <a:pt x="332" y="120"/>
                    <a:pt x="332" y="123"/>
                  </a:cubicBezTo>
                  <a:cubicBezTo>
                    <a:pt x="332" y="126"/>
                    <a:pt x="329" y="128"/>
                    <a:pt x="327"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620712" y="596106"/>
              <a:ext cx="1355725" cy="944563"/>
            </a:xfrm>
            <a:custGeom>
              <a:avLst/>
              <a:gdLst>
                <a:gd name="T0" fmla="*/ 443 w 505"/>
                <a:gd name="T1" fmla="*/ 0 h 352"/>
                <a:gd name="T2" fmla="*/ 62 w 505"/>
                <a:gd name="T3" fmla="*/ 0 h 352"/>
                <a:gd name="T4" fmla="*/ 0 w 505"/>
                <a:gd name="T5" fmla="*/ 62 h 352"/>
                <a:gd name="T6" fmla="*/ 0 w 505"/>
                <a:gd name="T7" fmla="*/ 290 h 352"/>
                <a:gd name="T8" fmla="*/ 62 w 505"/>
                <a:gd name="T9" fmla="*/ 352 h 352"/>
                <a:gd name="T10" fmla="*/ 443 w 505"/>
                <a:gd name="T11" fmla="*/ 352 h 352"/>
                <a:gd name="T12" fmla="*/ 505 w 505"/>
                <a:gd name="T13" fmla="*/ 290 h 352"/>
                <a:gd name="T14" fmla="*/ 505 w 505"/>
                <a:gd name="T15" fmla="*/ 62 h 352"/>
                <a:gd name="T16" fmla="*/ 443 w 505"/>
                <a:gd name="T17" fmla="*/ 0 h 352"/>
                <a:gd name="T18" fmla="*/ 382 w 505"/>
                <a:gd name="T19" fmla="*/ 339 h 352"/>
                <a:gd name="T20" fmla="*/ 332 w 505"/>
                <a:gd name="T21" fmla="*/ 339 h 352"/>
                <a:gd name="T22" fmla="*/ 326 w 505"/>
                <a:gd name="T23" fmla="*/ 333 h 352"/>
                <a:gd name="T24" fmla="*/ 332 w 505"/>
                <a:gd name="T25" fmla="*/ 327 h 352"/>
                <a:gd name="T26" fmla="*/ 382 w 505"/>
                <a:gd name="T27" fmla="*/ 327 h 352"/>
                <a:gd name="T28" fmla="*/ 389 w 505"/>
                <a:gd name="T29" fmla="*/ 333 h 352"/>
                <a:gd name="T30" fmla="*/ 382 w 505"/>
                <a:gd name="T31" fmla="*/ 339 h 352"/>
                <a:gd name="T32" fmla="*/ 403 w 505"/>
                <a:gd name="T33" fmla="*/ 339 h 352"/>
                <a:gd name="T34" fmla="*/ 397 w 505"/>
                <a:gd name="T35" fmla="*/ 333 h 352"/>
                <a:gd name="T36" fmla="*/ 403 w 505"/>
                <a:gd name="T37" fmla="*/ 326 h 352"/>
                <a:gd name="T38" fmla="*/ 410 w 505"/>
                <a:gd name="T39" fmla="*/ 333 h 352"/>
                <a:gd name="T40" fmla="*/ 403 w 505"/>
                <a:gd name="T41" fmla="*/ 339 h 352"/>
                <a:gd name="T42" fmla="*/ 469 w 505"/>
                <a:gd name="T43" fmla="*/ 290 h 352"/>
                <a:gd name="T44" fmla="*/ 443 w 505"/>
                <a:gd name="T45" fmla="*/ 316 h 352"/>
                <a:gd name="T46" fmla="*/ 62 w 505"/>
                <a:gd name="T47" fmla="*/ 316 h 352"/>
                <a:gd name="T48" fmla="*/ 36 w 505"/>
                <a:gd name="T49" fmla="*/ 290 h 352"/>
                <a:gd name="T50" fmla="*/ 36 w 505"/>
                <a:gd name="T51" fmla="*/ 62 h 352"/>
                <a:gd name="T52" fmla="*/ 62 w 505"/>
                <a:gd name="T53" fmla="*/ 36 h 352"/>
                <a:gd name="T54" fmla="*/ 443 w 505"/>
                <a:gd name="T55" fmla="*/ 36 h 352"/>
                <a:gd name="T56" fmla="*/ 469 w 505"/>
                <a:gd name="T57" fmla="*/ 62 h 352"/>
                <a:gd name="T58" fmla="*/ 469 w 505"/>
                <a:gd name="T59" fmla="*/ 29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5" h="352">
                  <a:moveTo>
                    <a:pt x="443" y="0"/>
                  </a:moveTo>
                  <a:cubicBezTo>
                    <a:pt x="62" y="0"/>
                    <a:pt x="62" y="0"/>
                    <a:pt x="62" y="0"/>
                  </a:cubicBezTo>
                  <a:cubicBezTo>
                    <a:pt x="28" y="0"/>
                    <a:pt x="0" y="28"/>
                    <a:pt x="0" y="62"/>
                  </a:cubicBezTo>
                  <a:cubicBezTo>
                    <a:pt x="0" y="290"/>
                    <a:pt x="0" y="290"/>
                    <a:pt x="0" y="290"/>
                  </a:cubicBezTo>
                  <a:cubicBezTo>
                    <a:pt x="0" y="324"/>
                    <a:pt x="28" y="352"/>
                    <a:pt x="62" y="352"/>
                  </a:cubicBezTo>
                  <a:cubicBezTo>
                    <a:pt x="443" y="352"/>
                    <a:pt x="443" y="352"/>
                    <a:pt x="443" y="352"/>
                  </a:cubicBezTo>
                  <a:cubicBezTo>
                    <a:pt x="477" y="352"/>
                    <a:pt x="505" y="324"/>
                    <a:pt x="505" y="290"/>
                  </a:cubicBezTo>
                  <a:cubicBezTo>
                    <a:pt x="505" y="62"/>
                    <a:pt x="505" y="62"/>
                    <a:pt x="505" y="62"/>
                  </a:cubicBezTo>
                  <a:cubicBezTo>
                    <a:pt x="505" y="28"/>
                    <a:pt x="477" y="0"/>
                    <a:pt x="443" y="0"/>
                  </a:cubicBezTo>
                  <a:close/>
                  <a:moveTo>
                    <a:pt x="382" y="339"/>
                  </a:moveTo>
                  <a:cubicBezTo>
                    <a:pt x="332" y="339"/>
                    <a:pt x="332" y="339"/>
                    <a:pt x="332" y="339"/>
                  </a:cubicBezTo>
                  <a:cubicBezTo>
                    <a:pt x="329" y="339"/>
                    <a:pt x="326" y="336"/>
                    <a:pt x="326" y="333"/>
                  </a:cubicBezTo>
                  <a:cubicBezTo>
                    <a:pt x="326" y="329"/>
                    <a:pt x="329" y="327"/>
                    <a:pt x="332" y="327"/>
                  </a:cubicBezTo>
                  <a:cubicBezTo>
                    <a:pt x="382" y="327"/>
                    <a:pt x="382" y="327"/>
                    <a:pt x="382" y="327"/>
                  </a:cubicBezTo>
                  <a:cubicBezTo>
                    <a:pt x="386" y="327"/>
                    <a:pt x="389" y="329"/>
                    <a:pt x="389" y="333"/>
                  </a:cubicBezTo>
                  <a:cubicBezTo>
                    <a:pt x="389" y="336"/>
                    <a:pt x="386" y="339"/>
                    <a:pt x="382" y="339"/>
                  </a:cubicBezTo>
                  <a:close/>
                  <a:moveTo>
                    <a:pt x="403" y="339"/>
                  </a:moveTo>
                  <a:cubicBezTo>
                    <a:pt x="400" y="339"/>
                    <a:pt x="397" y="337"/>
                    <a:pt x="397" y="333"/>
                  </a:cubicBezTo>
                  <a:cubicBezTo>
                    <a:pt x="397" y="329"/>
                    <a:pt x="400" y="326"/>
                    <a:pt x="403" y="326"/>
                  </a:cubicBezTo>
                  <a:cubicBezTo>
                    <a:pt x="407" y="326"/>
                    <a:pt x="410" y="329"/>
                    <a:pt x="410" y="333"/>
                  </a:cubicBezTo>
                  <a:cubicBezTo>
                    <a:pt x="410" y="337"/>
                    <a:pt x="407" y="339"/>
                    <a:pt x="403" y="339"/>
                  </a:cubicBezTo>
                  <a:close/>
                  <a:moveTo>
                    <a:pt x="469" y="290"/>
                  </a:moveTo>
                  <a:cubicBezTo>
                    <a:pt x="469" y="304"/>
                    <a:pt x="457" y="316"/>
                    <a:pt x="443" y="316"/>
                  </a:cubicBezTo>
                  <a:cubicBezTo>
                    <a:pt x="62" y="316"/>
                    <a:pt x="62" y="316"/>
                    <a:pt x="62" y="316"/>
                  </a:cubicBezTo>
                  <a:cubicBezTo>
                    <a:pt x="48" y="316"/>
                    <a:pt x="36" y="304"/>
                    <a:pt x="36" y="290"/>
                  </a:cubicBezTo>
                  <a:cubicBezTo>
                    <a:pt x="36" y="62"/>
                    <a:pt x="36" y="62"/>
                    <a:pt x="36" y="62"/>
                  </a:cubicBezTo>
                  <a:cubicBezTo>
                    <a:pt x="36" y="48"/>
                    <a:pt x="48" y="36"/>
                    <a:pt x="62" y="36"/>
                  </a:cubicBezTo>
                  <a:cubicBezTo>
                    <a:pt x="443" y="36"/>
                    <a:pt x="443" y="36"/>
                    <a:pt x="443" y="36"/>
                  </a:cubicBezTo>
                  <a:cubicBezTo>
                    <a:pt x="457" y="36"/>
                    <a:pt x="469" y="48"/>
                    <a:pt x="469" y="62"/>
                  </a:cubicBezTo>
                  <a:lnTo>
                    <a:pt x="469" y="2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9153226" y="4460419"/>
            <a:ext cx="820246" cy="653404"/>
            <a:chOff x="5327651" y="2913063"/>
            <a:chExt cx="1771650" cy="1411287"/>
          </a:xfrm>
          <a:solidFill>
            <a:schemeClr val="accent1"/>
          </a:solidFill>
        </p:grpSpPr>
        <p:sp>
          <p:nvSpPr>
            <p:cNvPr id="19" name="Freeform 49"/>
            <p:cNvSpPr/>
            <p:nvPr/>
          </p:nvSpPr>
          <p:spPr bwMode="auto">
            <a:xfrm>
              <a:off x="6762751" y="2913063"/>
              <a:ext cx="336550" cy="407988"/>
            </a:xfrm>
            <a:custGeom>
              <a:avLst/>
              <a:gdLst>
                <a:gd name="T0" fmla="*/ 115 w 115"/>
                <a:gd name="T1" fmla="*/ 39 h 140"/>
                <a:gd name="T2" fmla="*/ 0 w 115"/>
                <a:gd name="T3" fmla="*/ 89 h 140"/>
                <a:gd name="T4" fmla="*/ 82 w 115"/>
                <a:gd name="T5" fmla="*/ 51 h 140"/>
                <a:gd name="T6" fmla="*/ 0 w 115"/>
                <a:gd name="T7" fmla="*/ 93 h 140"/>
                <a:gd name="T8" fmla="*/ 115 w 115"/>
                <a:gd name="T9" fmla="*/ 39 h 140"/>
              </a:gdLst>
              <a:ahLst/>
              <a:cxnLst>
                <a:cxn ang="0">
                  <a:pos x="T0" y="T1"/>
                </a:cxn>
                <a:cxn ang="0">
                  <a:pos x="T2" y="T3"/>
                </a:cxn>
                <a:cxn ang="0">
                  <a:pos x="T4" y="T5"/>
                </a:cxn>
                <a:cxn ang="0">
                  <a:pos x="T6" y="T7"/>
                </a:cxn>
                <a:cxn ang="0">
                  <a:pos x="T8" y="T9"/>
                </a:cxn>
              </a:cxnLst>
              <a:rect l="0" t="0" r="r" b="b"/>
              <a:pathLst>
                <a:path w="115" h="140">
                  <a:moveTo>
                    <a:pt x="115" y="39"/>
                  </a:moveTo>
                  <a:cubicBezTo>
                    <a:pt x="31" y="0"/>
                    <a:pt x="5" y="72"/>
                    <a:pt x="0" y="89"/>
                  </a:cubicBezTo>
                  <a:cubicBezTo>
                    <a:pt x="18" y="81"/>
                    <a:pt x="47" y="61"/>
                    <a:pt x="82" y="51"/>
                  </a:cubicBezTo>
                  <a:cubicBezTo>
                    <a:pt x="82" y="51"/>
                    <a:pt x="46" y="79"/>
                    <a:pt x="0" y="93"/>
                  </a:cubicBezTo>
                  <a:cubicBezTo>
                    <a:pt x="95" y="140"/>
                    <a:pt x="115" y="39"/>
                    <a:pt x="1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50"/>
            <p:cNvSpPr/>
            <p:nvPr/>
          </p:nvSpPr>
          <p:spPr bwMode="auto">
            <a:xfrm>
              <a:off x="6511926" y="2930525"/>
              <a:ext cx="292100" cy="230188"/>
            </a:xfrm>
            <a:custGeom>
              <a:avLst/>
              <a:gdLst>
                <a:gd name="T0" fmla="*/ 49 w 100"/>
                <a:gd name="T1" fmla="*/ 32 h 79"/>
                <a:gd name="T2" fmla="*/ 73 w 100"/>
                <a:gd name="T3" fmla="*/ 77 h 79"/>
                <a:gd name="T4" fmla="*/ 34 w 100"/>
                <a:gd name="T5" fmla="*/ 0 h 79"/>
                <a:gd name="T6" fmla="*/ 69 w 100"/>
                <a:gd name="T7" fmla="*/ 79 h 79"/>
                <a:gd name="T8" fmla="*/ 49 w 100"/>
                <a:gd name="T9" fmla="*/ 32 h 79"/>
              </a:gdLst>
              <a:ahLst/>
              <a:cxnLst>
                <a:cxn ang="0">
                  <a:pos x="T0" y="T1"/>
                </a:cxn>
                <a:cxn ang="0">
                  <a:pos x="T2" y="T3"/>
                </a:cxn>
                <a:cxn ang="0">
                  <a:pos x="T4" y="T5"/>
                </a:cxn>
                <a:cxn ang="0">
                  <a:pos x="T6" y="T7"/>
                </a:cxn>
                <a:cxn ang="0">
                  <a:pos x="T8" y="T9"/>
                </a:cxn>
              </a:cxnLst>
              <a:rect l="0" t="0" r="r" b="b"/>
              <a:pathLst>
                <a:path w="100" h="79">
                  <a:moveTo>
                    <a:pt x="49" y="32"/>
                  </a:moveTo>
                  <a:cubicBezTo>
                    <a:pt x="49" y="32"/>
                    <a:pt x="65" y="53"/>
                    <a:pt x="73" y="77"/>
                  </a:cubicBezTo>
                  <a:cubicBezTo>
                    <a:pt x="79" y="66"/>
                    <a:pt x="100" y="19"/>
                    <a:pt x="34" y="0"/>
                  </a:cubicBezTo>
                  <a:cubicBezTo>
                    <a:pt x="34" y="0"/>
                    <a:pt x="0" y="64"/>
                    <a:pt x="69" y="79"/>
                  </a:cubicBezTo>
                  <a:cubicBezTo>
                    <a:pt x="60" y="64"/>
                    <a:pt x="53" y="41"/>
                    <a:pt x="49"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51"/>
            <p:cNvSpPr/>
            <p:nvPr/>
          </p:nvSpPr>
          <p:spPr bwMode="auto">
            <a:xfrm>
              <a:off x="6315076" y="3309938"/>
              <a:ext cx="582613" cy="906463"/>
            </a:xfrm>
            <a:custGeom>
              <a:avLst/>
              <a:gdLst>
                <a:gd name="T0" fmla="*/ 180 w 199"/>
                <a:gd name="T1" fmla="*/ 0 h 310"/>
                <a:gd name="T2" fmla="*/ 0 w 199"/>
                <a:gd name="T3" fmla="*/ 157 h 310"/>
                <a:gd name="T4" fmla="*/ 175 w 199"/>
                <a:gd name="T5" fmla="*/ 310 h 310"/>
                <a:gd name="T6" fmla="*/ 199 w 199"/>
                <a:gd name="T7" fmla="*/ 245 h 310"/>
                <a:gd name="T8" fmla="*/ 199 w 199"/>
                <a:gd name="T9" fmla="*/ 58 h 310"/>
                <a:gd name="T10" fmla="*/ 180 w 199"/>
                <a:gd name="T11" fmla="*/ 0 h 310"/>
              </a:gdLst>
              <a:ahLst/>
              <a:cxnLst>
                <a:cxn ang="0">
                  <a:pos x="T0" y="T1"/>
                </a:cxn>
                <a:cxn ang="0">
                  <a:pos x="T2" y="T3"/>
                </a:cxn>
                <a:cxn ang="0">
                  <a:pos x="T4" y="T5"/>
                </a:cxn>
                <a:cxn ang="0">
                  <a:pos x="T6" y="T7"/>
                </a:cxn>
                <a:cxn ang="0">
                  <a:pos x="T8" y="T9"/>
                </a:cxn>
                <a:cxn ang="0">
                  <a:pos x="T10" y="T11"/>
                </a:cxn>
              </a:cxnLst>
              <a:rect l="0" t="0" r="r" b="b"/>
              <a:pathLst>
                <a:path w="199" h="310">
                  <a:moveTo>
                    <a:pt x="180" y="0"/>
                  </a:moveTo>
                  <a:cubicBezTo>
                    <a:pt x="0" y="157"/>
                    <a:pt x="0" y="157"/>
                    <a:pt x="0" y="157"/>
                  </a:cubicBezTo>
                  <a:cubicBezTo>
                    <a:pt x="175" y="310"/>
                    <a:pt x="175" y="310"/>
                    <a:pt x="175" y="310"/>
                  </a:cubicBezTo>
                  <a:cubicBezTo>
                    <a:pt x="190" y="292"/>
                    <a:pt x="199" y="269"/>
                    <a:pt x="199" y="245"/>
                  </a:cubicBezTo>
                  <a:cubicBezTo>
                    <a:pt x="199" y="58"/>
                    <a:pt x="199" y="58"/>
                    <a:pt x="199" y="58"/>
                  </a:cubicBezTo>
                  <a:cubicBezTo>
                    <a:pt x="199" y="37"/>
                    <a:pt x="192" y="17"/>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52"/>
            <p:cNvSpPr/>
            <p:nvPr/>
          </p:nvSpPr>
          <p:spPr bwMode="auto">
            <a:xfrm>
              <a:off x="5424488" y="3181350"/>
              <a:ext cx="1373188" cy="631825"/>
            </a:xfrm>
            <a:custGeom>
              <a:avLst/>
              <a:gdLst>
                <a:gd name="T0" fmla="*/ 235 w 470"/>
                <a:gd name="T1" fmla="*/ 216 h 216"/>
                <a:gd name="T2" fmla="*/ 265 w 470"/>
                <a:gd name="T3" fmla="*/ 206 h 216"/>
                <a:gd name="T4" fmla="*/ 470 w 470"/>
                <a:gd name="T5" fmla="*/ 27 h 216"/>
                <a:gd name="T6" fmla="*/ 401 w 470"/>
                <a:gd name="T7" fmla="*/ 0 h 216"/>
                <a:gd name="T8" fmla="*/ 69 w 470"/>
                <a:gd name="T9" fmla="*/ 0 h 216"/>
                <a:gd name="T10" fmla="*/ 0 w 470"/>
                <a:gd name="T11" fmla="*/ 27 h 216"/>
                <a:gd name="T12" fmla="*/ 206 w 470"/>
                <a:gd name="T13" fmla="*/ 206 h 216"/>
                <a:gd name="T14" fmla="*/ 235 w 470"/>
                <a:gd name="T15" fmla="*/ 216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216">
                  <a:moveTo>
                    <a:pt x="235" y="216"/>
                  </a:moveTo>
                  <a:cubicBezTo>
                    <a:pt x="246" y="216"/>
                    <a:pt x="257" y="212"/>
                    <a:pt x="265" y="206"/>
                  </a:cubicBezTo>
                  <a:cubicBezTo>
                    <a:pt x="470" y="27"/>
                    <a:pt x="470" y="27"/>
                    <a:pt x="470" y="27"/>
                  </a:cubicBezTo>
                  <a:cubicBezTo>
                    <a:pt x="452" y="10"/>
                    <a:pt x="428" y="0"/>
                    <a:pt x="401" y="0"/>
                  </a:cubicBezTo>
                  <a:cubicBezTo>
                    <a:pt x="69" y="0"/>
                    <a:pt x="69" y="0"/>
                    <a:pt x="69" y="0"/>
                  </a:cubicBezTo>
                  <a:cubicBezTo>
                    <a:pt x="43" y="0"/>
                    <a:pt x="19" y="10"/>
                    <a:pt x="0" y="27"/>
                  </a:cubicBezTo>
                  <a:cubicBezTo>
                    <a:pt x="206" y="206"/>
                    <a:pt x="206" y="206"/>
                    <a:pt x="206" y="206"/>
                  </a:cubicBezTo>
                  <a:cubicBezTo>
                    <a:pt x="213" y="212"/>
                    <a:pt x="224" y="216"/>
                    <a:pt x="235" y="2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53"/>
            <p:cNvSpPr/>
            <p:nvPr/>
          </p:nvSpPr>
          <p:spPr bwMode="auto">
            <a:xfrm>
              <a:off x="5445126" y="3813175"/>
              <a:ext cx="1335088" cy="511175"/>
            </a:xfrm>
            <a:custGeom>
              <a:avLst/>
              <a:gdLst>
                <a:gd name="T0" fmla="*/ 273 w 457"/>
                <a:gd name="T1" fmla="*/ 7 h 175"/>
                <a:gd name="T2" fmla="*/ 228 w 457"/>
                <a:gd name="T3" fmla="*/ 23 h 175"/>
                <a:gd name="T4" fmla="*/ 184 w 457"/>
                <a:gd name="T5" fmla="*/ 7 h 175"/>
                <a:gd name="T6" fmla="*/ 176 w 457"/>
                <a:gd name="T7" fmla="*/ 0 h 175"/>
                <a:gd name="T8" fmla="*/ 0 w 457"/>
                <a:gd name="T9" fmla="*/ 154 h 175"/>
                <a:gd name="T10" fmla="*/ 62 w 457"/>
                <a:gd name="T11" fmla="*/ 175 h 175"/>
                <a:gd name="T12" fmla="*/ 394 w 457"/>
                <a:gd name="T13" fmla="*/ 175 h 175"/>
                <a:gd name="T14" fmla="*/ 457 w 457"/>
                <a:gd name="T15" fmla="*/ 154 h 175"/>
                <a:gd name="T16" fmla="*/ 281 w 457"/>
                <a:gd name="T17" fmla="*/ 0 h 175"/>
                <a:gd name="T18" fmla="*/ 273 w 457"/>
                <a:gd name="T19"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175">
                  <a:moveTo>
                    <a:pt x="273" y="7"/>
                  </a:moveTo>
                  <a:cubicBezTo>
                    <a:pt x="260" y="18"/>
                    <a:pt x="244" y="23"/>
                    <a:pt x="228" y="23"/>
                  </a:cubicBezTo>
                  <a:cubicBezTo>
                    <a:pt x="212" y="23"/>
                    <a:pt x="196" y="18"/>
                    <a:pt x="184" y="7"/>
                  </a:cubicBezTo>
                  <a:cubicBezTo>
                    <a:pt x="176" y="0"/>
                    <a:pt x="176" y="0"/>
                    <a:pt x="176" y="0"/>
                  </a:cubicBezTo>
                  <a:cubicBezTo>
                    <a:pt x="0" y="154"/>
                    <a:pt x="0" y="154"/>
                    <a:pt x="0" y="154"/>
                  </a:cubicBezTo>
                  <a:cubicBezTo>
                    <a:pt x="17" y="167"/>
                    <a:pt x="39" y="175"/>
                    <a:pt x="62" y="175"/>
                  </a:cubicBezTo>
                  <a:cubicBezTo>
                    <a:pt x="394" y="175"/>
                    <a:pt x="394" y="175"/>
                    <a:pt x="394" y="175"/>
                  </a:cubicBezTo>
                  <a:cubicBezTo>
                    <a:pt x="418" y="175"/>
                    <a:pt x="440" y="167"/>
                    <a:pt x="457" y="154"/>
                  </a:cubicBezTo>
                  <a:cubicBezTo>
                    <a:pt x="281" y="0"/>
                    <a:pt x="281" y="0"/>
                    <a:pt x="281" y="0"/>
                  </a:cubicBezTo>
                  <a:lnTo>
                    <a:pt x="27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54"/>
            <p:cNvSpPr/>
            <p:nvPr/>
          </p:nvSpPr>
          <p:spPr bwMode="auto">
            <a:xfrm>
              <a:off x="5327651" y="3309938"/>
              <a:ext cx="581025" cy="906463"/>
            </a:xfrm>
            <a:custGeom>
              <a:avLst/>
              <a:gdLst>
                <a:gd name="T0" fmla="*/ 18 w 199"/>
                <a:gd name="T1" fmla="*/ 0 h 310"/>
                <a:gd name="T2" fmla="*/ 0 w 199"/>
                <a:gd name="T3" fmla="*/ 58 h 310"/>
                <a:gd name="T4" fmla="*/ 0 w 199"/>
                <a:gd name="T5" fmla="*/ 245 h 310"/>
                <a:gd name="T6" fmla="*/ 23 w 199"/>
                <a:gd name="T7" fmla="*/ 310 h 310"/>
                <a:gd name="T8" fmla="*/ 199 w 199"/>
                <a:gd name="T9" fmla="*/ 157 h 310"/>
                <a:gd name="T10" fmla="*/ 18 w 199"/>
                <a:gd name="T11" fmla="*/ 0 h 310"/>
              </a:gdLst>
              <a:ahLst/>
              <a:cxnLst>
                <a:cxn ang="0">
                  <a:pos x="T0" y="T1"/>
                </a:cxn>
                <a:cxn ang="0">
                  <a:pos x="T2" y="T3"/>
                </a:cxn>
                <a:cxn ang="0">
                  <a:pos x="T4" y="T5"/>
                </a:cxn>
                <a:cxn ang="0">
                  <a:pos x="T6" y="T7"/>
                </a:cxn>
                <a:cxn ang="0">
                  <a:pos x="T8" y="T9"/>
                </a:cxn>
                <a:cxn ang="0">
                  <a:pos x="T10" y="T11"/>
                </a:cxn>
              </a:cxnLst>
              <a:rect l="0" t="0" r="r" b="b"/>
              <a:pathLst>
                <a:path w="199" h="310">
                  <a:moveTo>
                    <a:pt x="18" y="0"/>
                  </a:moveTo>
                  <a:cubicBezTo>
                    <a:pt x="7" y="17"/>
                    <a:pt x="0" y="37"/>
                    <a:pt x="0" y="58"/>
                  </a:cubicBezTo>
                  <a:cubicBezTo>
                    <a:pt x="0" y="245"/>
                    <a:pt x="0" y="245"/>
                    <a:pt x="0" y="245"/>
                  </a:cubicBezTo>
                  <a:cubicBezTo>
                    <a:pt x="0" y="269"/>
                    <a:pt x="9" y="292"/>
                    <a:pt x="23" y="310"/>
                  </a:cubicBezTo>
                  <a:cubicBezTo>
                    <a:pt x="199" y="157"/>
                    <a:pt x="199" y="157"/>
                    <a:pt x="199" y="157"/>
                  </a:cubicBez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5" name="Freeform 16"/>
          <p:cNvSpPr>
            <a:spLocks noEditPoints="1"/>
          </p:cNvSpPr>
          <p:nvPr/>
        </p:nvSpPr>
        <p:spPr bwMode="auto">
          <a:xfrm>
            <a:off x="9279297" y="5565952"/>
            <a:ext cx="422230" cy="767031"/>
          </a:xfrm>
          <a:custGeom>
            <a:avLst/>
            <a:gdLst>
              <a:gd name="T0" fmla="*/ 91 w 118"/>
              <a:gd name="T1" fmla="*/ 0 h 200"/>
              <a:gd name="T2" fmla="*/ 27 w 118"/>
              <a:gd name="T3" fmla="*/ 0 h 200"/>
              <a:gd name="T4" fmla="*/ 0 w 118"/>
              <a:gd name="T5" fmla="*/ 27 h 200"/>
              <a:gd name="T6" fmla="*/ 0 w 118"/>
              <a:gd name="T7" fmla="*/ 173 h 200"/>
              <a:gd name="T8" fmla="*/ 27 w 118"/>
              <a:gd name="T9" fmla="*/ 200 h 200"/>
              <a:gd name="T10" fmla="*/ 91 w 118"/>
              <a:gd name="T11" fmla="*/ 200 h 200"/>
              <a:gd name="T12" fmla="*/ 118 w 118"/>
              <a:gd name="T13" fmla="*/ 173 h 200"/>
              <a:gd name="T14" fmla="*/ 118 w 118"/>
              <a:gd name="T15" fmla="*/ 27 h 200"/>
              <a:gd name="T16" fmla="*/ 91 w 118"/>
              <a:gd name="T17" fmla="*/ 0 h 200"/>
              <a:gd name="T18" fmla="*/ 63 w 118"/>
              <a:gd name="T19" fmla="*/ 187 h 200"/>
              <a:gd name="T20" fmla="*/ 56 w 118"/>
              <a:gd name="T21" fmla="*/ 187 h 200"/>
              <a:gd name="T22" fmla="*/ 49 w 118"/>
              <a:gd name="T23" fmla="*/ 180 h 200"/>
              <a:gd name="T24" fmla="*/ 56 w 118"/>
              <a:gd name="T25" fmla="*/ 172 h 200"/>
              <a:gd name="T26" fmla="*/ 63 w 118"/>
              <a:gd name="T27" fmla="*/ 172 h 200"/>
              <a:gd name="T28" fmla="*/ 70 w 118"/>
              <a:gd name="T29" fmla="*/ 180 h 200"/>
              <a:gd name="T30" fmla="*/ 63 w 118"/>
              <a:gd name="T31" fmla="*/ 187 h 200"/>
              <a:gd name="T32" fmla="*/ 102 w 118"/>
              <a:gd name="T33" fmla="*/ 160 h 200"/>
              <a:gd name="T34" fmla="*/ 16 w 118"/>
              <a:gd name="T35" fmla="*/ 160 h 200"/>
              <a:gd name="T36" fmla="*/ 16 w 118"/>
              <a:gd name="T37" fmla="*/ 16 h 200"/>
              <a:gd name="T38" fmla="*/ 102 w 118"/>
              <a:gd name="T39" fmla="*/ 16 h 200"/>
              <a:gd name="T40" fmla="*/ 102 w 118"/>
              <a:gd name="T41"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00">
                <a:moveTo>
                  <a:pt x="91" y="0"/>
                </a:moveTo>
                <a:cubicBezTo>
                  <a:pt x="27" y="0"/>
                  <a:pt x="27" y="0"/>
                  <a:pt x="27" y="0"/>
                </a:cubicBezTo>
                <a:cubicBezTo>
                  <a:pt x="12" y="0"/>
                  <a:pt x="0" y="12"/>
                  <a:pt x="0" y="27"/>
                </a:cubicBezTo>
                <a:cubicBezTo>
                  <a:pt x="0" y="173"/>
                  <a:pt x="0" y="173"/>
                  <a:pt x="0" y="173"/>
                </a:cubicBezTo>
                <a:cubicBezTo>
                  <a:pt x="0" y="188"/>
                  <a:pt x="12" y="200"/>
                  <a:pt x="27" y="200"/>
                </a:cubicBezTo>
                <a:cubicBezTo>
                  <a:pt x="91" y="200"/>
                  <a:pt x="91" y="200"/>
                  <a:pt x="91" y="200"/>
                </a:cubicBezTo>
                <a:cubicBezTo>
                  <a:pt x="106" y="200"/>
                  <a:pt x="118" y="188"/>
                  <a:pt x="118" y="173"/>
                </a:cubicBezTo>
                <a:cubicBezTo>
                  <a:pt x="118" y="27"/>
                  <a:pt x="118" y="27"/>
                  <a:pt x="118" y="27"/>
                </a:cubicBezTo>
                <a:cubicBezTo>
                  <a:pt x="118" y="12"/>
                  <a:pt x="106" y="0"/>
                  <a:pt x="91" y="0"/>
                </a:cubicBezTo>
                <a:close/>
                <a:moveTo>
                  <a:pt x="63" y="187"/>
                </a:moveTo>
                <a:cubicBezTo>
                  <a:pt x="56" y="187"/>
                  <a:pt x="56" y="187"/>
                  <a:pt x="56" y="187"/>
                </a:cubicBezTo>
                <a:cubicBezTo>
                  <a:pt x="52" y="187"/>
                  <a:pt x="49" y="184"/>
                  <a:pt x="49" y="180"/>
                </a:cubicBezTo>
                <a:cubicBezTo>
                  <a:pt x="49" y="176"/>
                  <a:pt x="52" y="172"/>
                  <a:pt x="56" y="172"/>
                </a:cubicBezTo>
                <a:cubicBezTo>
                  <a:pt x="63" y="172"/>
                  <a:pt x="63" y="172"/>
                  <a:pt x="63" y="172"/>
                </a:cubicBezTo>
                <a:cubicBezTo>
                  <a:pt x="67" y="172"/>
                  <a:pt x="70" y="176"/>
                  <a:pt x="70" y="180"/>
                </a:cubicBezTo>
                <a:cubicBezTo>
                  <a:pt x="70" y="184"/>
                  <a:pt x="67" y="187"/>
                  <a:pt x="63" y="187"/>
                </a:cubicBezTo>
                <a:close/>
                <a:moveTo>
                  <a:pt x="102" y="160"/>
                </a:moveTo>
                <a:cubicBezTo>
                  <a:pt x="16" y="160"/>
                  <a:pt x="16" y="160"/>
                  <a:pt x="16" y="160"/>
                </a:cubicBezTo>
                <a:cubicBezTo>
                  <a:pt x="16" y="16"/>
                  <a:pt x="16" y="16"/>
                  <a:pt x="16" y="16"/>
                </a:cubicBezTo>
                <a:cubicBezTo>
                  <a:pt x="102" y="16"/>
                  <a:pt x="102" y="16"/>
                  <a:pt x="102" y="16"/>
                </a:cubicBezTo>
                <a:lnTo>
                  <a:pt x="102" y="1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矩形 25"/>
          <p:cNvSpPr/>
          <p:nvPr/>
        </p:nvSpPr>
        <p:spPr>
          <a:xfrm>
            <a:off x="10049672" y="3416023"/>
            <a:ext cx="1469228" cy="646331"/>
          </a:xfrm>
          <a:prstGeom prst="rect">
            <a:avLst/>
          </a:prstGeom>
        </p:spPr>
        <p:txBody>
          <a:bodyPr wrap="square">
            <a:spAutoFit/>
          </a:bodyPr>
          <a:lstStyle/>
          <a:p>
            <a:r>
              <a:rPr lang="en-US" altLang="zh-CN" kern="0" dirty="0">
                <a:solidFill>
                  <a:srgbClr val="FFFFFF"/>
                </a:solidFill>
                <a:latin typeface="微软雅黑" panose="020B0503020204020204" charset="-122"/>
                <a:ea typeface="微软雅黑" panose="020B0503020204020204" charset="-122"/>
                <a:cs typeface="宋体" panose="02010600030101010101" pitchFamily="2" charset="-122"/>
              </a:rPr>
              <a:t>Governor </a:t>
            </a:r>
            <a:r>
              <a:rPr lang="zh-CN" altLang="en-US" kern="0" dirty="0">
                <a:solidFill>
                  <a:srgbClr val="FFFFFF"/>
                </a:solidFill>
                <a:latin typeface="微软雅黑" panose="020B0503020204020204" charset="-122"/>
                <a:ea typeface="微软雅黑" panose="020B0503020204020204" charset="-122"/>
                <a:cs typeface="宋体" panose="02010600030101010101" pitchFamily="2" charset="-122"/>
              </a:rPr>
              <a:t>在线告警</a:t>
            </a:r>
            <a:endParaRPr lang="zh-CN" altLang="en-US" dirty="0">
              <a:solidFill>
                <a:srgbClr val="FFFFFF"/>
              </a:solidFill>
            </a:endParaRPr>
          </a:p>
        </p:txBody>
      </p:sp>
      <p:sp>
        <p:nvSpPr>
          <p:cNvPr id="27" name="矩形 26"/>
          <p:cNvSpPr/>
          <p:nvPr/>
        </p:nvSpPr>
        <p:spPr>
          <a:xfrm>
            <a:off x="10060081" y="4521790"/>
            <a:ext cx="1329528" cy="369332"/>
          </a:xfrm>
          <a:prstGeom prst="rect">
            <a:avLst/>
          </a:prstGeom>
        </p:spPr>
        <p:txBody>
          <a:bodyPr wrap="square">
            <a:spAutoFit/>
          </a:bodyPr>
          <a:lstStyle/>
          <a:p>
            <a:r>
              <a:rPr lang="zh-CN" altLang="en-US" kern="0" dirty="0">
                <a:solidFill>
                  <a:srgbClr val="FFFFFF"/>
                </a:solidFill>
                <a:latin typeface="微软雅黑" panose="020B0503020204020204" charset="-122"/>
                <a:ea typeface="微软雅黑" panose="020B0503020204020204" charset="-122"/>
                <a:cs typeface="宋体" panose="02010600030101010101" pitchFamily="2" charset="-122"/>
              </a:rPr>
              <a:t>邮件告警</a:t>
            </a:r>
            <a:endParaRPr lang="zh-CN" altLang="en-US" dirty="0">
              <a:solidFill>
                <a:srgbClr val="FFFFFF"/>
              </a:solidFill>
            </a:endParaRPr>
          </a:p>
        </p:txBody>
      </p:sp>
      <p:sp>
        <p:nvSpPr>
          <p:cNvPr id="28" name="矩形 27"/>
          <p:cNvSpPr/>
          <p:nvPr/>
        </p:nvSpPr>
        <p:spPr>
          <a:xfrm>
            <a:off x="10062372" y="5707235"/>
            <a:ext cx="1329528" cy="369332"/>
          </a:xfrm>
          <a:prstGeom prst="rect">
            <a:avLst/>
          </a:prstGeom>
        </p:spPr>
        <p:txBody>
          <a:bodyPr wrap="square">
            <a:spAutoFit/>
          </a:bodyPr>
          <a:lstStyle/>
          <a:p>
            <a:r>
              <a:rPr lang="zh-CN" altLang="en-US" kern="0" dirty="0">
                <a:solidFill>
                  <a:srgbClr val="FFFFFF"/>
                </a:solidFill>
                <a:latin typeface="微软雅黑" panose="020B0503020204020204" charset="-122"/>
                <a:ea typeface="微软雅黑" panose="020B0503020204020204" charset="-122"/>
                <a:cs typeface="宋体" panose="02010600030101010101" pitchFamily="2" charset="-122"/>
              </a:rPr>
              <a:t>自定义告警</a:t>
            </a:r>
            <a:endParaRPr lang="zh-CN" altLang="en-US" dirty="0">
              <a:solidFill>
                <a:srgbClr val="FFFFFF"/>
              </a:solidFill>
            </a:endParaRPr>
          </a:p>
        </p:txBody>
      </p:sp>
      <p:cxnSp>
        <p:nvCxnSpPr>
          <p:cNvPr id="29" name="直接箭头连接符 28"/>
          <p:cNvCxnSpPr>
            <a:stCxn id="8" idx="3"/>
          </p:cNvCxnSpPr>
          <p:nvPr/>
        </p:nvCxnSpPr>
        <p:spPr>
          <a:xfrm flipV="1">
            <a:off x="6502400" y="3741421"/>
            <a:ext cx="2527300" cy="1525663"/>
          </a:xfrm>
          <a:prstGeom prst="straightConnector1">
            <a:avLst/>
          </a:prstGeom>
          <a:ln w="19050">
            <a:solidFill>
              <a:srgbClr val="FFDA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8" idx="3"/>
            <a:endCxn id="24" idx="2"/>
          </p:cNvCxnSpPr>
          <p:nvPr/>
        </p:nvCxnSpPr>
        <p:spPr>
          <a:xfrm flipV="1">
            <a:off x="6502400" y="4975847"/>
            <a:ext cx="2650826" cy="291237"/>
          </a:xfrm>
          <a:prstGeom prst="straightConnector1">
            <a:avLst/>
          </a:prstGeom>
          <a:ln w="19050">
            <a:solidFill>
              <a:srgbClr val="FFDA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8" idx="3"/>
          </p:cNvCxnSpPr>
          <p:nvPr/>
        </p:nvCxnSpPr>
        <p:spPr>
          <a:xfrm>
            <a:off x="6502400" y="5267084"/>
            <a:ext cx="2776897" cy="631584"/>
          </a:xfrm>
          <a:prstGeom prst="straightConnector1">
            <a:avLst/>
          </a:prstGeom>
          <a:ln w="19050">
            <a:solidFill>
              <a:srgbClr val="FFDA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2479661" y="743899"/>
            <a:ext cx="7427002" cy="5453343"/>
            <a:chOff x="253174" y="1024411"/>
            <a:chExt cx="7427002" cy="5580735"/>
          </a:xfrm>
        </p:grpSpPr>
        <p:pic>
          <p:nvPicPr>
            <p:cNvPr id="33" name="Picture 2"/>
            <p:cNvPicPr>
              <a:picLocks noChangeAspect="1" noChangeArrowheads="1"/>
            </p:cNvPicPr>
            <p:nvPr/>
          </p:nvPicPr>
          <p:blipFill>
            <a:blip r:embed="rId1" cstate="print"/>
            <a:srcRect/>
            <a:stretch>
              <a:fillRect/>
            </a:stretch>
          </p:blipFill>
          <p:spPr bwMode="auto">
            <a:xfrm>
              <a:off x="253174" y="2924944"/>
              <a:ext cx="7427002" cy="3680202"/>
            </a:xfrm>
            <a:prstGeom prst="rect">
              <a:avLst/>
            </a:prstGeom>
            <a:noFill/>
            <a:ln w="9525">
              <a:noFill/>
              <a:miter lim="800000"/>
              <a:headEnd/>
              <a:tailEnd/>
            </a:ln>
          </p:spPr>
        </p:pic>
        <p:pic>
          <p:nvPicPr>
            <p:cNvPr id="34" name="Picture 2"/>
            <p:cNvPicPr>
              <a:picLocks noChangeAspect="1" noChangeArrowheads="1"/>
            </p:cNvPicPr>
            <p:nvPr/>
          </p:nvPicPr>
          <p:blipFill>
            <a:blip r:embed="rId2" cstate="print"/>
            <a:srcRect/>
            <a:stretch>
              <a:fillRect/>
            </a:stretch>
          </p:blipFill>
          <p:spPr bwMode="auto">
            <a:xfrm>
              <a:off x="253174" y="1024411"/>
              <a:ext cx="7427002" cy="186063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51237 -0.03681 L -0.75769 0.02384 " pathEditMode="relative" rAng="0" ptsTypes="AA">
                                      <p:cBhvr>
                                        <p:cTn id="6" dur="750" fill="hold"/>
                                        <p:tgtEl>
                                          <p:spTgt spid="32"/>
                                        </p:tgtEl>
                                        <p:attrNameLst>
                                          <p:attrName>ppt_x</p:attrName>
                                          <p:attrName>ppt_y</p:attrName>
                                        </p:attrNameLst>
                                      </p:cBhvr>
                                      <p:rCtr x="-63503" y="3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监控中心：监控展示大屏</a:t>
            </a:r>
            <a:endParaRPr lang="zh-CN" altLang="en-US" dirty="0"/>
          </a:p>
        </p:txBody>
      </p:sp>
      <p:pic>
        <p:nvPicPr>
          <p:cNvPr id="6" name="图片 5"/>
          <p:cNvPicPr>
            <a:picLocks noChangeAspect="1"/>
          </p:cNvPicPr>
          <p:nvPr/>
        </p:nvPicPr>
        <p:blipFill>
          <a:blip r:embed="rId1"/>
          <a:stretch>
            <a:fillRect/>
          </a:stretch>
        </p:blipFill>
        <p:spPr>
          <a:xfrm>
            <a:off x="531159" y="706232"/>
            <a:ext cx="11010899" cy="597790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运维中心：快速服务部署与迁移</a:t>
            </a:r>
            <a:endParaRPr lang="zh-CN" altLang="en-US" dirty="0"/>
          </a:p>
        </p:txBody>
      </p:sp>
      <p:pic>
        <p:nvPicPr>
          <p:cNvPr id="3" name="图片 2"/>
          <p:cNvPicPr>
            <a:picLocks noChangeAspect="1"/>
          </p:cNvPicPr>
          <p:nvPr/>
        </p:nvPicPr>
        <p:blipFill>
          <a:blip r:embed="rId1"/>
          <a:stretch>
            <a:fillRect/>
          </a:stretch>
        </p:blipFill>
        <p:spPr>
          <a:xfrm>
            <a:off x="954156" y="2078469"/>
            <a:ext cx="10763355" cy="4531053"/>
          </a:xfrm>
          <a:prstGeom prst="rect">
            <a:avLst/>
          </a:prstGeom>
        </p:spPr>
      </p:pic>
      <p:pic>
        <p:nvPicPr>
          <p:cNvPr id="4" name="图片 3"/>
          <p:cNvPicPr>
            <a:picLocks noChangeAspect="1"/>
          </p:cNvPicPr>
          <p:nvPr/>
        </p:nvPicPr>
        <p:blipFill>
          <a:blip r:embed="rId2"/>
          <a:stretch>
            <a:fillRect/>
          </a:stretch>
        </p:blipFill>
        <p:spPr>
          <a:xfrm>
            <a:off x="4816469" y="2377934"/>
            <a:ext cx="6075198" cy="4151627"/>
          </a:xfrm>
          <a:prstGeom prst="rect">
            <a:avLst/>
          </a:prstGeom>
        </p:spPr>
      </p:pic>
      <p:sp>
        <p:nvSpPr>
          <p:cNvPr id="5" name="矩形 4"/>
          <p:cNvSpPr/>
          <p:nvPr/>
        </p:nvSpPr>
        <p:spPr>
          <a:xfrm>
            <a:off x="750041" y="845411"/>
            <a:ext cx="10967470" cy="923330"/>
          </a:xfrm>
          <a:prstGeom prst="rect">
            <a:avLst/>
          </a:prstGeom>
        </p:spPr>
        <p:txBody>
          <a:bodyPr wrap="square">
            <a:spAutoFit/>
          </a:bodyPr>
          <a:lstStyle/>
          <a:p>
            <a:pPr indent="-285750">
              <a:lnSpc>
                <a:spcPct val="150000"/>
              </a:lnSpc>
              <a:buFont typeface="Arial" panose="020B0604020202020204" pitchFamily="34" charset="0"/>
              <a:buChar char="•"/>
            </a:pPr>
            <a:r>
              <a:rPr lang="zh-CN" altLang="en-US" dirty="0">
                <a:solidFill>
                  <a:srgbClr val="FFFFFF"/>
                </a:solidFill>
                <a:latin typeface="微软雅黑" panose="020B0503020204020204" charset="-122"/>
                <a:ea typeface="微软雅黑" panose="020B0503020204020204" charset="-122"/>
                <a:cs typeface="微软雅黑" panose="020B0503020204020204" charset="-122"/>
              </a:rPr>
              <a:t>支撑以</a:t>
            </a:r>
            <a:r>
              <a:rPr lang="en-US" altLang="zh-CN" dirty="0">
                <a:solidFill>
                  <a:srgbClr val="FFFFFF"/>
                </a:solidFill>
                <a:latin typeface="微软雅黑" panose="020B0503020204020204" charset="-122"/>
                <a:ea typeface="微软雅黑" panose="020B0503020204020204" charset="-122"/>
                <a:cs typeface="微软雅黑" panose="020B0503020204020204" charset="-122"/>
              </a:rPr>
              <a:t>Web</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界面方式将服务模型快速部署到企业服务总线，可以将服务部署到不同环境的</a:t>
            </a:r>
            <a:r>
              <a:rPr lang="en-US" altLang="zh-CN" dirty="0">
                <a:solidFill>
                  <a:srgbClr val="FFFFFF"/>
                </a:solidFill>
                <a:latin typeface="微软雅黑" panose="020B0503020204020204" charset="-122"/>
                <a:ea typeface="微软雅黑" panose="020B0503020204020204" charset="-122"/>
                <a:cs typeface="微软雅黑" panose="020B0503020204020204" charset="-122"/>
              </a:rPr>
              <a:t>ESB</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运行平台</a:t>
            </a:r>
            <a:endParaRPr lang="en-US" altLang="zh-CN" dirty="0">
              <a:solidFill>
                <a:srgbClr val="FFFFFF"/>
              </a:solidFill>
              <a:latin typeface="微软雅黑" panose="020B0503020204020204" charset="-122"/>
              <a:ea typeface="微软雅黑" panose="020B0503020204020204" charset="-122"/>
              <a:cs typeface="微软雅黑" panose="020B0503020204020204" charset="-122"/>
            </a:endParaRPr>
          </a:p>
          <a:p>
            <a:pPr indent="-285750">
              <a:lnSpc>
                <a:spcPct val="150000"/>
              </a:lnSpc>
              <a:buFont typeface="Arial" panose="020B0604020202020204" pitchFamily="34" charset="0"/>
              <a:buChar char="•"/>
            </a:pPr>
            <a:r>
              <a:rPr lang="zh-CN" altLang="en-US" dirty="0">
                <a:solidFill>
                  <a:srgbClr val="FFFFFF"/>
                </a:solidFill>
                <a:latin typeface="微软雅黑" panose="020B0503020204020204" charset="-122"/>
                <a:ea typeface="微软雅黑" panose="020B0503020204020204" charset="-122"/>
                <a:cs typeface="微软雅黑" panose="020B0503020204020204" charset="-122"/>
              </a:rPr>
              <a:t>支持模板导入方式快速配置原接口服务，对接口服务进行批量注册，实现原接口服务的快速迁移</a:t>
            </a:r>
            <a:endParaRPr lang="zh-CN" altLang="en-US" dirty="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运维中心：</a:t>
            </a:r>
            <a:r>
              <a:rPr lang="zh-CN" altLang="en-US" dirty="0">
                <a:latin typeface="微软雅黑" panose="020B0503020204020204" charset="-122"/>
                <a:ea typeface="微软雅黑" panose="020B0503020204020204" charset="-122"/>
              </a:rPr>
              <a:t>基于内存数据库的高效流量管理</a:t>
            </a:r>
            <a:endParaRPr lang="zh-CN" altLang="en-US" dirty="0"/>
          </a:p>
        </p:txBody>
      </p:sp>
      <p:sp>
        <p:nvSpPr>
          <p:cNvPr id="3" name="Rectangle 96"/>
          <p:cNvSpPr/>
          <p:nvPr/>
        </p:nvSpPr>
        <p:spPr>
          <a:xfrm>
            <a:off x="3036609" y="3212976"/>
            <a:ext cx="1020673" cy="486905"/>
          </a:xfrm>
          <a:prstGeom prst="rect">
            <a:avLst/>
          </a:prstGeom>
          <a:solidFill>
            <a:schemeClr val="accent3"/>
          </a:solid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latin typeface="微软雅黑" panose="020B0503020204020204" charset="-122"/>
                <a:ea typeface="微软雅黑" panose="020B0503020204020204" charset="-122"/>
                <a:cs typeface="微软雅黑" panose="020B0503020204020204" charset="-122"/>
              </a:rPr>
              <a:t>…</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4" name="Rectangle 3"/>
          <p:cNvSpPr/>
          <p:nvPr/>
        </p:nvSpPr>
        <p:spPr>
          <a:xfrm>
            <a:off x="971599" y="3212976"/>
            <a:ext cx="1910695" cy="486905"/>
          </a:xfrm>
          <a:prstGeom prst="rect">
            <a:avLst/>
          </a:prstGeom>
          <a:solidFill>
            <a:schemeClr val="accent3"/>
          </a:solid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配额服务</a:t>
            </a:r>
            <a:br>
              <a:rPr lang="en-US" altLang="zh-CN" sz="1200" dirty="0">
                <a:latin typeface="微软雅黑" panose="020B0503020204020204" charset="-122"/>
                <a:ea typeface="微软雅黑" panose="020B0503020204020204" charset="-122"/>
                <a:cs typeface="微软雅黑" panose="020B0503020204020204" charset="-122"/>
              </a:rPr>
            </a:br>
            <a:r>
              <a:rPr lang="zh-CN" altLang="en-US" sz="1200" dirty="0">
                <a:latin typeface="微软雅黑" panose="020B0503020204020204" charset="-122"/>
                <a:ea typeface="微软雅黑" panose="020B0503020204020204" charset="-122"/>
                <a:cs typeface="微软雅黑" panose="020B0503020204020204" charset="-122"/>
              </a:rPr>
              <a:t>实例</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5" name="Rectangle 4"/>
          <p:cNvSpPr/>
          <p:nvPr/>
        </p:nvSpPr>
        <p:spPr>
          <a:xfrm>
            <a:off x="850078" y="4623248"/>
            <a:ext cx="1573514" cy="491824"/>
          </a:xfrm>
          <a:prstGeom prst="rect">
            <a:avLst/>
          </a:prstGeom>
          <a:solidFill>
            <a:schemeClr val="bg2">
              <a:lumMod val="90000"/>
            </a:schemeClr>
          </a:solidFill>
          <a:ln>
            <a:solidFill>
              <a:schemeClr val="bg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配额缓存</a:t>
            </a:r>
            <a:r>
              <a:rPr 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M</a:t>
            </a:r>
            <a:r>
              <a:rPr lang="en-US" sz="1200" dirty="0">
                <a:latin typeface="微软雅黑" panose="020B0503020204020204" charset="-122"/>
                <a:ea typeface="微软雅黑" panose="020B0503020204020204" charset="-122"/>
                <a:cs typeface="微软雅黑" panose="020B0503020204020204" charset="-122"/>
              </a:rPr>
              <a:t>)</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6" name="Rectangle 7"/>
          <p:cNvSpPr/>
          <p:nvPr/>
        </p:nvSpPr>
        <p:spPr>
          <a:xfrm>
            <a:off x="2722286" y="4623248"/>
            <a:ext cx="1573514" cy="491824"/>
          </a:xfrm>
          <a:prstGeom prst="rect">
            <a:avLst/>
          </a:prstGeom>
          <a:solidFill>
            <a:schemeClr val="bg2">
              <a:lumMod val="90000"/>
            </a:schemeClr>
          </a:solidFill>
          <a:ln>
            <a:solidFill>
              <a:schemeClr val="bg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配额缓存</a:t>
            </a:r>
            <a:r>
              <a:rPr lang="en-US" sz="1200" dirty="0">
                <a:latin typeface="微软雅黑" panose="020B0503020204020204" charset="-122"/>
                <a:ea typeface="微软雅黑" panose="020B0503020204020204" charset="-122"/>
                <a:cs typeface="微软雅黑" panose="020B0503020204020204" charset="-122"/>
              </a:rPr>
              <a:t>(S)</a:t>
            </a:r>
            <a:endParaRPr lang="en-US" sz="1200" dirty="0">
              <a:latin typeface="微软雅黑" panose="020B0503020204020204" charset="-122"/>
              <a:ea typeface="微软雅黑" panose="020B0503020204020204" charset="-122"/>
              <a:cs typeface="微软雅黑" panose="020B0503020204020204" charset="-122"/>
            </a:endParaRPr>
          </a:p>
        </p:txBody>
      </p:sp>
      <p:cxnSp>
        <p:nvCxnSpPr>
          <p:cNvPr id="7" name="Straight Arrow Connector 14"/>
          <p:cNvCxnSpPr>
            <a:stCxn id="5" idx="3"/>
            <a:endCxn id="6" idx="1"/>
          </p:cNvCxnSpPr>
          <p:nvPr/>
        </p:nvCxnSpPr>
        <p:spPr>
          <a:xfrm>
            <a:off x="2423592" y="4869160"/>
            <a:ext cx="298694" cy="0"/>
          </a:xfrm>
          <a:prstGeom prst="straightConnector1">
            <a:avLst/>
          </a:prstGeom>
          <a:ln>
            <a:tailEnd type="arrow"/>
          </a:ln>
        </p:spPr>
        <p:style>
          <a:lnRef idx="1">
            <a:schemeClr val="accent6"/>
          </a:lnRef>
          <a:fillRef idx="3">
            <a:schemeClr val="accent6"/>
          </a:fillRef>
          <a:effectRef idx="2">
            <a:schemeClr val="accent6"/>
          </a:effectRef>
          <a:fontRef idx="minor">
            <a:schemeClr val="lt1"/>
          </a:fontRef>
        </p:style>
      </p:cxnSp>
      <p:cxnSp>
        <p:nvCxnSpPr>
          <p:cNvPr id="8" name="Straight Arrow Connector 57"/>
          <p:cNvCxnSpPr>
            <a:stCxn id="4" idx="2"/>
            <a:endCxn id="5" idx="0"/>
          </p:cNvCxnSpPr>
          <p:nvPr/>
        </p:nvCxnSpPr>
        <p:spPr>
          <a:xfrm flipH="1">
            <a:off x="1636835" y="3699881"/>
            <a:ext cx="290112" cy="923367"/>
          </a:xfrm>
          <a:prstGeom prst="straightConnector1">
            <a:avLst/>
          </a:prstGeom>
          <a:ln>
            <a:solidFill>
              <a:srgbClr val="FFDA00"/>
            </a:solidFill>
            <a:tailEnd type="arrow"/>
          </a:ln>
        </p:spPr>
        <p:style>
          <a:lnRef idx="2">
            <a:schemeClr val="accent2"/>
          </a:lnRef>
          <a:fillRef idx="0">
            <a:schemeClr val="accent2"/>
          </a:fillRef>
          <a:effectRef idx="1">
            <a:schemeClr val="accent2"/>
          </a:effectRef>
          <a:fontRef idx="minor">
            <a:schemeClr val="tx1"/>
          </a:fontRef>
        </p:style>
      </p:cxnSp>
      <p:cxnSp>
        <p:nvCxnSpPr>
          <p:cNvPr id="9" name="Straight Arrow Connector 59"/>
          <p:cNvCxnSpPr>
            <a:stCxn id="6" idx="0"/>
            <a:endCxn id="4" idx="2"/>
          </p:cNvCxnSpPr>
          <p:nvPr/>
        </p:nvCxnSpPr>
        <p:spPr>
          <a:xfrm flipH="1" flipV="1">
            <a:off x="1926947" y="3699881"/>
            <a:ext cx="1582096" cy="923367"/>
          </a:xfrm>
          <a:prstGeom prst="straightConnector1">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73"/>
          <p:cNvSpPr/>
          <p:nvPr/>
        </p:nvSpPr>
        <p:spPr>
          <a:xfrm>
            <a:off x="4522486" y="4623248"/>
            <a:ext cx="1573514" cy="491824"/>
          </a:xfrm>
          <a:prstGeom prst="rect">
            <a:avLst/>
          </a:prstGeom>
          <a:solidFill>
            <a:schemeClr val="bg2">
              <a:lumMod val="90000"/>
            </a:schemeClr>
          </a:solidFill>
          <a:ln>
            <a:solidFill>
              <a:schemeClr val="bg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配额缓存</a:t>
            </a:r>
            <a:r>
              <a:rPr lang="en-US" sz="1200" dirty="0">
                <a:latin typeface="微软雅黑" panose="020B0503020204020204" charset="-122"/>
                <a:ea typeface="微软雅黑" panose="020B0503020204020204" charset="-122"/>
                <a:cs typeface="微软雅黑" panose="020B0503020204020204" charset="-122"/>
              </a:rPr>
              <a:t>(</a:t>
            </a:r>
            <a:r>
              <a:rPr lang="en-US" altLang="zh-CN" sz="1200" dirty="0">
                <a:latin typeface="微软雅黑" panose="020B0503020204020204" charset="-122"/>
                <a:ea typeface="微软雅黑" panose="020B0503020204020204" charset="-122"/>
                <a:cs typeface="微软雅黑" panose="020B0503020204020204" charset="-122"/>
              </a:rPr>
              <a:t>B</a:t>
            </a:r>
            <a:r>
              <a:rPr lang="en-US" sz="1200" dirty="0">
                <a:latin typeface="微软雅黑" panose="020B0503020204020204" charset="-122"/>
                <a:ea typeface="微软雅黑" panose="020B0503020204020204" charset="-122"/>
                <a:cs typeface="微软雅黑" panose="020B0503020204020204" charset="-122"/>
              </a:rPr>
              <a:t>)</a:t>
            </a:r>
            <a:endParaRPr lang="en-US" sz="1200" dirty="0">
              <a:latin typeface="微软雅黑" panose="020B0503020204020204" charset="-122"/>
              <a:ea typeface="微软雅黑" panose="020B0503020204020204" charset="-122"/>
              <a:cs typeface="微软雅黑" panose="020B0503020204020204" charset="-122"/>
            </a:endParaRPr>
          </a:p>
        </p:txBody>
      </p:sp>
      <p:cxnSp>
        <p:nvCxnSpPr>
          <p:cNvPr id="11" name="Straight Arrow Connector 74"/>
          <p:cNvCxnSpPr>
            <a:stCxn id="6" idx="3"/>
            <a:endCxn id="10" idx="1"/>
          </p:cNvCxnSpPr>
          <p:nvPr/>
        </p:nvCxnSpPr>
        <p:spPr>
          <a:xfrm>
            <a:off x="4295800" y="4869160"/>
            <a:ext cx="226686" cy="0"/>
          </a:xfrm>
          <a:prstGeom prst="straightConnector1">
            <a:avLst/>
          </a:prstGeom>
          <a:ln>
            <a:tailEnd type="arrow"/>
          </a:ln>
        </p:spPr>
        <p:style>
          <a:lnRef idx="1">
            <a:schemeClr val="accent6"/>
          </a:lnRef>
          <a:fillRef idx="3">
            <a:schemeClr val="accent6"/>
          </a:fillRef>
          <a:effectRef idx="2">
            <a:schemeClr val="accent6"/>
          </a:effectRef>
          <a:fontRef idx="minor">
            <a:schemeClr val="lt1"/>
          </a:fontRef>
        </p:style>
      </p:cxnSp>
      <p:sp>
        <p:nvSpPr>
          <p:cNvPr id="12" name="Rectangle 82"/>
          <p:cNvSpPr/>
          <p:nvPr/>
        </p:nvSpPr>
        <p:spPr>
          <a:xfrm>
            <a:off x="4223792" y="3201750"/>
            <a:ext cx="1910695" cy="486905"/>
          </a:xfrm>
          <a:prstGeom prst="rect">
            <a:avLst/>
          </a:prstGeom>
          <a:solidFill>
            <a:schemeClr val="accent3"/>
          </a:solid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配额服务</a:t>
            </a:r>
            <a:br>
              <a:rPr lang="en-US" altLang="zh-CN" sz="1200" dirty="0">
                <a:latin typeface="微软雅黑" panose="020B0503020204020204" charset="-122"/>
                <a:ea typeface="微软雅黑" panose="020B0503020204020204" charset="-122"/>
                <a:cs typeface="微软雅黑" panose="020B0503020204020204" charset="-122"/>
              </a:rPr>
            </a:br>
            <a:r>
              <a:rPr lang="zh-CN" altLang="en-US" sz="1200" dirty="0">
                <a:latin typeface="微软雅黑" panose="020B0503020204020204" charset="-122"/>
                <a:ea typeface="微软雅黑" panose="020B0503020204020204" charset="-122"/>
                <a:cs typeface="微软雅黑" panose="020B0503020204020204" charset="-122"/>
              </a:rPr>
              <a:t>实例</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13" name="Rectangle 88"/>
          <p:cNvSpPr/>
          <p:nvPr/>
        </p:nvSpPr>
        <p:spPr>
          <a:xfrm>
            <a:off x="939462" y="2708920"/>
            <a:ext cx="5170117" cy="360040"/>
          </a:xfrm>
          <a:prstGeom prst="rect">
            <a:avLst/>
          </a:prstGeom>
          <a:solidFill>
            <a:schemeClr val="accent3"/>
          </a:solid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负载均衡</a:t>
            </a:r>
            <a:r>
              <a:rPr lang="en-US" altLang="zh-CN" sz="1200" dirty="0">
                <a:latin typeface="微软雅黑" panose="020B0503020204020204" charset="-122"/>
                <a:ea typeface="微软雅黑" panose="020B0503020204020204" charset="-122"/>
                <a:cs typeface="微软雅黑" panose="020B0503020204020204" charset="-122"/>
              </a:rPr>
              <a:t> (</a:t>
            </a:r>
            <a:r>
              <a:rPr lang="en-US" altLang="zh-CN" sz="1200" dirty="0" err="1">
                <a:latin typeface="微软雅黑" panose="020B0503020204020204" charset="-122"/>
                <a:ea typeface="微软雅黑" panose="020B0503020204020204" charset="-122"/>
                <a:cs typeface="微软雅黑" panose="020B0503020204020204" charset="-122"/>
              </a:rPr>
              <a:t>HAProxy</a:t>
            </a:r>
            <a:r>
              <a:rPr lang="en-US" altLang="zh-CN" sz="1200" dirty="0">
                <a:latin typeface="微软雅黑" panose="020B0503020204020204" charset="-122"/>
                <a:ea typeface="微软雅黑" panose="020B0503020204020204" charset="-122"/>
                <a:cs typeface="微软雅黑" panose="020B0503020204020204" charset="-122"/>
              </a:rPr>
              <a:t> + </a:t>
            </a:r>
            <a:r>
              <a:rPr lang="en-US" altLang="zh-CN" sz="1200" dirty="0" err="1">
                <a:latin typeface="微软雅黑" panose="020B0503020204020204" charset="-122"/>
                <a:ea typeface="微软雅黑" panose="020B0503020204020204" charset="-122"/>
                <a:cs typeface="微软雅黑" panose="020B0503020204020204" charset="-122"/>
              </a:rPr>
              <a:t>Keepalived</a:t>
            </a:r>
            <a:r>
              <a:rPr lang="en-US" altLang="zh-CN" sz="1200" dirty="0">
                <a:latin typeface="微软雅黑" panose="020B0503020204020204" charset="-122"/>
                <a:ea typeface="微软雅黑" panose="020B0503020204020204" charset="-122"/>
                <a:cs typeface="微软雅黑" panose="020B0503020204020204" charset="-122"/>
              </a:rPr>
              <a:t>) </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14" name="Rectangle 89"/>
          <p:cNvSpPr/>
          <p:nvPr/>
        </p:nvSpPr>
        <p:spPr>
          <a:xfrm>
            <a:off x="1043608" y="1268760"/>
            <a:ext cx="2809846" cy="504056"/>
          </a:xfrm>
          <a:prstGeom prst="rect">
            <a:avLst/>
          </a:prstGeom>
          <a:solidFill>
            <a:schemeClr val="tx2">
              <a:lumMod val="60000"/>
              <a:lumOff val="40000"/>
            </a:schemeClr>
          </a:solidFill>
          <a:ln>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服务实例</a:t>
            </a:r>
            <a:endParaRPr 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5" name="Rectangle 90"/>
          <p:cNvSpPr/>
          <p:nvPr/>
        </p:nvSpPr>
        <p:spPr>
          <a:xfrm>
            <a:off x="8398722" y="1268760"/>
            <a:ext cx="2809846" cy="504056"/>
          </a:xfrm>
          <a:prstGeom prst="rect">
            <a:avLst/>
          </a:prstGeom>
          <a:solidFill>
            <a:schemeClr val="tx2">
              <a:lumMod val="60000"/>
              <a:lumOff val="40000"/>
            </a:schemeClr>
          </a:solidFill>
          <a:ln>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服务实例</a:t>
            </a:r>
            <a:endParaRPr 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6" name="Rectangle 97"/>
          <p:cNvSpPr/>
          <p:nvPr/>
        </p:nvSpPr>
        <p:spPr>
          <a:xfrm>
            <a:off x="7006380" y="1268760"/>
            <a:ext cx="1187183" cy="504056"/>
          </a:xfrm>
          <a:prstGeom prst="rect">
            <a:avLst/>
          </a:prstGeom>
          <a:solidFill>
            <a:schemeClr val="tx2">
              <a:lumMod val="60000"/>
              <a:lumOff val="40000"/>
            </a:schemeClr>
          </a:solidFill>
          <a:ln>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bg1"/>
                </a:solidFill>
                <a:latin typeface="微软雅黑" panose="020B0503020204020204" charset="-122"/>
                <a:ea typeface="微软雅黑" panose="020B0503020204020204" charset="-122"/>
                <a:cs typeface="微软雅黑" panose="020B0503020204020204" charset="-122"/>
              </a:rPr>
              <a:t>…</a:t>
            </a:r>
            <a:endParaRPr 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7" name="Rectangle 98"/>
          <p:cNvSpPr/>
          <p:nvPr/>
        </p:nvSpPr>
        <p:spPr>
          <a:xfrm>
            <a:off x="4006234" y="1268760"/>
            <a:ext cx="2809846" cy="504056"/>
          </a:xfrm>
          <a:prstGeom prst="rect">
            <a:avLst/>
          </a:prstGeom>
          <a:solidFill>
            <a:schemeClr val="tx2">
              <a:lumMod val="60000"/>
              <a:lumOff val="40000"/>
            </a:schemeClr>
          </a:solidFill>
          <a:ln>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服务实例</a:t>
            </a:r>
            <a:endParaRPr 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8" name="Down Arrow 99"/>
          <p:cNvSpPr/>
          <p:nvPr/>
        </p:nvSpPr>
        <p:spPr>
          <a:xfrm>
            <a:off x="3549429" y="2060849"/>
            <a:ext cx="674363" cy="504055"/>
          </a:xfrm>
          <a:prstGeom prst="downArrow">
            <a:avLst/>
          </a:prstGeom>
          <a:solidFill>
            <a:srgbClr val="92D050"/>
          </a:solidFill>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dirty="0">
              <a:latin typeface="微软雅黑" panose="020B0503020204020204" charset="-122"/>
              <a:ea typeface="微软雅黑" panose="020B0503020204020204" charset="-122"/>
              <a:cs typeface="微软雅黑" panose="020B0503020204020204" charset="-122"/>
            </a:endParaRPr>
          </a:p>
        </p:txBody>
      </p:sp>
      <p:sp>
        <p:nvSpPr>
          <p:cNvPr id="19" name="TextBox 100"/>
          <p:cNvSpPr txBox="1"/>
          <p:nvPr/>
        </p:nvSpPr>
        <p:spPr>
          <a:xfrm>
            <a:off x="2721338" y="2122982"/>
            <a:ext cx="1409155" cy="307777"/>
          </a:xfrm>
          <a:prstGeom prst="rect">
            <a:avLst/>
          </a:prstGeom>
          <a:noFill/>
        </p:spPr>
        <p:txBody>
          <a:bodyPr wrap="square" rtlCol="0">
            <a:spAutoFit/>
          </a:bodyPr>
          <a:lstStyle/>
          <a:p>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流量申请</a:t>
            </a:r>
            <a:endParaRPr 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0" name="Rectangle 103"/>
          <p:cNvSpPr/>
          <p:nvPr/>
        </p:nvSpPr>
        <p:spPr>
          <a:xfrm>
            <a:off x="755576" y="1052736"/>
            <a:ext cx="10957047" cy="93610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1" name="Rectangle 104"/>
          <p:cNvSpPr/>
          <p:nvPr/>
        </p:nvSpPr>
        <p:spPr>
          <a:xfrm>
            <a:off x="755576" y="2564904"/>
            <a:ext cx="5484440" cy="129614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2" name="Rectangle 105"/>
          <p:cNvSpPr/>
          <p:nvPr/>
        </p:nvSpPr>
        <p:spPr>
          <a:xfrm>
            <a:off x="755576" y="4293096"/>
            <a:ext cx="5484440" cy="1080120"/>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3" name="Rectangle 30"/>
          <p:cNvSpPr/>
          <p:nvPr/>
        </p:nvSpPr>
        <p:spPr>
          <a:xfrm>
            <a:off x="6300190" y="2564904"/>
            <a:ext cx="5412433" cy="129614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4" name="Rectangle 33"/>
          <p:cNvSpPr/>
          <p:nvPr/>
        </p:nvSpPr>
        <p:spPr>
          <a:xfrm>
            <a:off x="8509217" y="3212976"/>
            <a:ext cx="899151" cy="486905"/>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微软雅黑" panose="020B0503020204020204" charset="-122"/>
                <a:ea typeface="微软雅黑" panose="020B0503020204020204" charset="-122"/>
                <a:cs typeface="微软雅黑" panose="020B0503020204020204" charset="-122"/>
              </a:rPr>
              <a:t>…</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25" name="Rectangle 34"/>
          <p:cNvSpPr/>
          <p:nvPr/>
        </p:nvSpPr>
        <p:spPr>
          <a:xfrm>
            <a:off x="6384032" y="3212976"/>
            <a:ext cx="1910695" cy="486905"/>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计量服务</a:t>
            </a:r>
            <a:br>
              <a:rPr lang="en-US" altLang="zh-CN" sz="1200" dirty="0">
                <a:latin typeface="微软雅黑" panose="020B0503020204020204" charset="-122"/>
                <a:ea typeface="微软雅黑" panose="020B0503020204020204" charset="-122"/>
                <a:cs typeface="微软雅黑" panose="020B0503020204020204" charset="-122"/>
              </a:rPr>
            </a:br>
            <a:r>
              <a:rPr lang="zh-CN" altLang="en-US" sz="1200" dirty="0">
                <a:latin typeface="微软雅黑" panose="020B0503020204020204" charset="-122"/>
                <a:ea typeface="微软雅黑" panose="020B0503020204020204" charset="-122"/>
                <a:cs typeface="微软雅黑" panose="020B0503020204020204" charset="-122"/>
              </a:rPr>
              <a:t>实例</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26" name="Rectangle 35"/>
          <p:cNvSpPr/>
          <p:nvPr/>
        </p:nvSpPr>
        <p:spPr>
          <a:xfrm>
            <a:off x="9657913" y="3212976"/>
            <a:ext cx="1910695" cy="486905"/>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计量服务</a:t>
            </a:r>
            <a:br>
              <a:rPr lang="en-US" altLang="zh-CN" sz="1200" dirty="0">
                <a:latin typeface="微软雅黑" panose="020B0503020204020204" charset="-122"/>
                <a:ea typeface="微软雅黑" panose="020B0503020204020204" charset="-122"/>
                <a:cs typeface="微软雅黑" panose="020B0503020204020204" charset="-122"/>
              </a:rPr>
            </a:br>
            <a:r>
              <a:rPr lang="zh-CN" altLang="en-US" sz="1200" dirty="0">
                <a:latin typeface="微软雅黑" panose="020B0503020204020204" charset="-122"/>
                <a:ea typeface="微软雅黑" panose="020B0503020204020204" charset="-122"/>
                <a:cs typeface="微软雅黑" panose="020B0503020204020204" charset="-122"/>
              </a:rPr>
              <a:t>实例</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27" name="Rectangle 36"/>
          <p:cNvSpPr/>
          <p:nvPr/>
        </p:nvSpPr>
        <p:spPr>
          <a:xfrm>
            <a:off x="6398491" y="2708920"/>
            <a:ext cx="5170117" cy="360040"/>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负载均衡</a:t>
            </a:r>
            <a:r>
              <a:rPr lang="en-US" altLang="zh-CN" sz="1200" dirty="0">
                <a:latin typeface="微软雅黑" panose="020B0503020204020204" charset="-122"/>
                <a:ea typeface="微软雅黑" panose="020B0503020204020204" charset="-122"/>
                <a:cs typeface="微软雅黑" panose="020B0503020204020204" charset="-122"/>
              </a:rPr>
              <a:t> (</a:t>
            </a:r>
            <a:r>
              <a:rPr lang="en-US" altLang="zh-CN" sz="1200" dirty="0" err="1">
                <a:latin typeface="微软雅黑" panose="020B0503020204020204" charset="-122"/>
                <a:ea typeface="微软雅黑" panose="020B0503020204020204" charset="-122"/>
                <a:cs typeface="微软雅黑" panose="020B0503020204020204" charset="-122"/>
              </a:rPr>
              <a:t>HAProxy</a:t>
            </a:r>
            <a:r>
              <a:rPr lang="en-US" altLang="zh-CN" sz="1200" dirty="0">
                <a:latin typeface="微软雅黑" panose="020B0503020204020204" charset="-122"/>
                <a:ea typeface="微软雅黑" panose="020B0503020204020204" charset="-122"/>
                <a:cs typeface="微软雅黑" panose="020B0503020204020204" charset="-122"/>
              </a:rPr>
              <a:t> + </a:t>
            </a:r>
            <a:r>
              <a:rPr lang="en-US" altLang="zh-CN" sz="1200" dirty="0" err="1">
                <a:latin typeface="微软雅黑" panose="020B0503020204020204" charset="-122"/>
                <a:ea typeface="微软雅黑" panose="020B0503020204020204" charset="-122"/>
                <a:cs typeface="微软雅黑" panose="020B0503020204020204" charset="-122"/>
              </a:rPr>
              <a:t>Keepalived</a:t>
            </a:r>
            <a:r>
              <a:rPr lang="en-US" altLang="zh-CN" sz="1200" dirty="0">
                <a:latin typeface="微软雅黑" panose="020B0503020204020204" charset="-122"/>
                <a:ea typeface="微软雅黑" panose="020B0503020204020204" charset="-122"/>
                <a:cs typeface="微软雅黑" panose="020B0503020204020204" charset="-122"/>
              </a:rPr>
              <a:t>) </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28" name="Down Arrow 37"/>
          <p:cNvSpPr/>
          <p:nvPr/>
        </p:nvSpPr>
        <p:spPr>
          <a:xfrm>
            <a:off x="8589989" y="2060848"/>
            <a:ext cx="674363" cy="504055"/>
          </a:xfrm>
          <a:prstGeom prst="downArrow">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latin typeface="微软雅黑" panose="020B0503020204020204" charset="-122"/>
              <a:ea typeface="微软雅黑" panose="020B0503020204020204" charset="-122"/>
              <a:cs typeface="微软雅黑" panose="020B0503020204020204" charset="-122"/>
            </a:endParaRPr>
          </a:p>
        </p:txBody>
      </p:sp>
      <p:sp>
        <p:nvSpPr>
          <p:cNvPr id="29" name="TextBox 38"/>
          <p:cNvSpPr txBox="1"/>
          <p:nvPr/>
        </p:nvSpPr>
        <p:spPr>
          <a:xfrm>
            <a:off x="7517594" y="2122981"/>
            <a:ext cx="1409155" cy="307777"/>
          </a:xfrm>
          <a:prstGeom prst="rect">
            <a:avLst/>
          </a:prstGeom>
          <a:noFill/>
        </p:spPr>
        <p:txBody>
          <a:bodyPr wrap="square" rtlCol="0">
            <a:spAutoFit/>
          </a:bodyPr>
          <a:lstStyle/>
          <a:p>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流量消费</a:t>
            </a:r>
            <a:endParaRPr 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0" name="TextBox 15"/>
          <p:cNvSpPr txBox="1"/>
          <p:nvPr/>
        </p:nvSpPr>
        <p:spPr>
          <a:xfrm>
            <a:off x="755575" y="3861048"/>
            <a:ext cx="1120011" cy="338554"/>
          </a:xfrm>
          <a:prstGeom prst="rect">
            <a:avLst/>
          </a:prstGeom>
          <a:noFill/>
        </p:spPr>
        <p:txBody>
          <a:bodyPr wrap="square" rtlCol="0">
            <a:spAutoFit/>
          </a:bodyPr>
          <a:lstStyle/>
          <a:p>
            <a:r>
              <a:rPr lang="en-US" sz="1600" dirty="0">
                <a:solidFill>
                  <a:srgbClr val="FFDA00"/>
                </a:solidFill>
                <a:latin typeface="微软雅黑" panose="020B0503020204020204" charset="-122"/>
                <a:ea typeface="微软雅黑" panose="020B0503020204020204" charset="-122"/>
                <a:cs typeface="微软雅黑" panose="020B0503020204020204" charset="-122"/>
              </a:rPr>
              <a:t>Write</a:t>
            </a:r>
            <a:endParaRPr lang="en-US" sz="1600" dirty="0">
              <a:solidFill>
                <a:srgbClr val="FFDA00"/>
              </a:solidFill>
              <a:latin typeface="微软雅黑" panose="020B0503020204020204" charset="-122"/>
              <a:ea typeface="微软雅黑" panose="020B0503020204020204" charset="-122"/>
              <a:cs typeface="微软雅黑" panose="020B0503020204020204" charset="-122"/>
            </a:endParaRPr>
          </a:p>
        </p:txBody>
      </p:sp>
      <p:sp>
        <p:nvSpPr>
          <p:cNvPr id="31" name="TextBox 47"/>
          <p:cNvSpPr txBox="1"/>
          <p:nvPr/>
        </p:nvSpPr>
        <p:spPr>
          <a:xfrm>
            <a:off x="2267744" y="3861048"/>
            <a:ext cx="1051206" cy="338554"/>
          </a:xfrm>
          <a:prstGeom prst="rect">
            <a:avLst/>
          </a:prstGeom>
          <a:noFill/>
        </p:spPr>
        <p:txBody>
          <a:bodyPr wrap="square" rtlCol="0">
            <a:spAutoFit/>
          </a:bodyPr>
          <a:lstStyle/>
          <a:p>
            <a:r>
              <a:rPr lang="en-US" sz="1600" dirty="0">
                <a:solidFill>
                  <a:srgbClr val="00B0F0"/>
                </a:solidFill>
                <a:latin typeface="微软雅黑" panose="020B0503020204020204" charset="-122"/>
                <a:ea typeface="微软雅黑" panose="020B0503020204020204" charset="-122"/>
                <a:cs typeface="微软雅黑" panose="020B0503020204020204" charset="-122"/>
              </a:rPr>
              <a:t>Read</a:t>
            </a:r>
            <a:endParaRPr lang="en-US" sz="1600" dirty="0">
              <a:solidFill>
                <a:srgbClr val="00B0F0"/>
              </a:solidFill>
              <a:latin typeface="微软雅黑" panose="020B0503020204020204" charset="-122"/>
              <a:ea typeface="微软雅黑" panose="020B0503020204020204" charset="-122"/>
              <a:cs typeface="微软雅黑" panose="020B0503020204020204" charset="-122"/>
            </a:endParaRPr>
          </a:p>
        </p:txBody>
      </p:sp>
      <p:sp>
        <p:nvSpPr>
          <p:cNvPr id="32" name="Rectangle 54"/>
          <p:cNvSpPr/>
          <p:nvPr/>
        </p:nvSpPr>
        <p:spPr>
          <a:xfrm>
            <a:off x="2567608" y="5712699"/>
            <a:ext cx="3147028" cy="504056"/>
          </a:xfrm>
          <a:prstGeom prst="rect">
            <a:avLst/>
          </a:prstGeom>
          <a:solidFill>
            <a:schemeClr val="tx2">
              <a:lumMod val="60000"/>
              <a:lumOff val="40000"/>
            </a:schemeClr>
          </a:solidFill>
          <a:ln>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bg1"/>
                </a:solidFill>
                <a:latin typeface="微软雅黑" panose="020B0503020204020204" charset="-122"/>
                <a:ea typeface="微软雅黑" panose="020B0503020204020204" charset="-122"/>
                <a:cs typeface="微软雅黑" panose="020B0503020204020204" charset="-122"/>
              </a:rPr>
              <a:t>配额管理</a:t>
            </a:r>
            <a:endParaRPr 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3" name="Rectangle 92"/>
          <p:cNvSpPr/>
          <p:nvPr/>
        </p:nvSpPr>
        <p:spPr>
          <a:xfrm>
            <a:off x="6384032" y="4293096"/>
            <a:ext cx="5340424" cy="1080120"/>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6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4" name="Down Arrow 106"/>
          <p:cNvSpPr/>
          <p:nvPr/>
        </p:nvSpPr>
        <p:spPr>
          <a:xfrm>
            <a:off x="6300191" y="3789040"/>
            <a:ext cx="674363" cy="504055"/>
          </a:xfrm>
          <a:prstGeom prst="downArrow">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latin typeface="微软雅黑" panose="020B0503020204020204" charset="-122"/>
              <a:ea typeface="微软雅黑" panose="020B0503020204020204" charset="-122"/>
              <a:cs typeface="微软雅黑" panose="020B0503020204020204" charset="-122"/>
            </a:endParaRPr>
          </a:p>
        </p:txBody>
      </p:sp>
      <p:sp>
        <p:nvSpPr>
          <p:cNvPr id="35" name="Rectangle 107"/>
          <p:cNvSpPr/>
          <p:nvPr/>
        </p:nvSpPr>
        <p:spPr>
          <a:xfrm>
            <a:off x="6791266" y="4623248"/>
            <a:ext cx="2135483" cy="491824"/>
          </a:xfrm>
          <a:prstGeom prst="rect">
            <a:avLst/>
          </a:prstGeom>
          <a:solidFill>
            <a:schemeClr val="bg2">
              <a:lumMod val="90000"/>
            </a:schemeClr>
          </a:solidFill>
          <a:ln>
            <a:solidFill>
              <a:schemeClr val="bg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latin typeface="微软雅黑" panose="020B0503020204020204" charset="-122"/>
                <a:ea typeface="微软雅黑" panose="020B0503020204020204" charset="-122"/>
                <a:cs typeface="微软雅黑" panose="020B0503020204020204" charset="-122"/>
              </a:rPr>
              <a:t>DB</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36" name="Rectangle 108"/>
          <p:cNvSpPr/>
          <p:nvPr/>
        </p:nvSpPr>
        <p:spPr>
          <a:xfrm>
            <a:off x="9632423" y="4623248"/>
            <a:ext cx="2023089" cy="491824"/>
          </a:xfrm>
          <a:prstGeom prst="rect">
            <a:avLst/>
          </a:prstGeom>
          <a:solidFill>
            <a:schemeClr val="bg2">
              <a:lumMod val="90000"/>
            </a:schemeClr>
          </a:solidFill>
          <a:ln>
            <a:solidFill>
              <a:schemeClr val="bg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a:latin typeface="微软雅黑" panose="020B0503020204020204" charset="-122"/>
                <a:ea typeface="微软雅黑" panose="020B0503020204020204" charset="-122"/>
                <a:cs typeface="微软雅黑" panose="020B0503020204020204" charset="-122"/>
              </a:rPr>
              <a:t>Storage</a:t>
            </a:r>
            <a:endParaRPr lang="en-US" sz="1200" dirty="0">
              <a:latin typeface="微软雅黑" panose="020B0503020204020204" charset="-122"/>
              <a:ea typeface="微软雅黑" panose="020B0503020204020204" charset="-122"/>
              <a:cs typeface="微软雅黑" panose="020B0503020204020204" charset="-122"/>
            </a:endParaRPr>
          </a:p>
        </p:txBody>
      </p:sp>
      <p:cxnSp>
        <p:nvCxnSpPr>
          <p:cNvPr id="37" name="肘形连接符 36"/>
          <p:cNvCxnSpPr>
            <a:endCxn id="32" idx="1"/>
          </p:cNvCxnSpPr>
          <p:nvPr/>
        </p:nvCxnSpPr>
        <p:spPr>
          <a:xfrm rot="16200000" flipH="1">
            <a:off x="1982370" y="5379489"/>
            <a:ext cx="594412" cy="57606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运维中心：主动感知服务引擎状态，辅助智能运维</a:t>
            </a:r>
            <a:endParaRPr lang="zh-CN" altLang="en-US" dirty="0"/>
          </a:p>
        </p:txBody>
      </p:sp>
      <p:sp>
        <p:nvSpPr>
          <p:cNvPr id="7" name="矩形 6"/>
          <p:cNvSpPr/>
          <p:nvPr/>
        </p:nvSpPr>
        <p:spPr>
          <a:xfrm>
            <a:off x="493850" y="927128"/>
            <a:ext cx="11300068" cy="923330"/>
          </a:xfrm>
          <a:prstGeom prst="rect">
            <a:avLst/>
          </a:prstGeom>
        </p:spPr>
        <p:txBody>
          <a:bodyPr wrap="square">
            <a:spAutoFit/>
          </a:bodyPr>
          <a:lstStyle/>
          <a:p>
            <a:pPr indent="-285750">
              <a:lnSpc>
                <a:spcPct val="150000"/>
              </a:lnSpc>
              <a:buFont typeface="Arial" panose="020B0604020202020204" pitchFamily="34" charset="0"/>
              <a:buChar char="•"/>
            </a:pPr>
            <a:r>
              <a:rPr lang="zh-CN" altLang="en-US" dirty="0">
                <a:solidFill>
                  <a:srgbClr val="FFFFFF"/>
                </a:solidFill>
                <a:latin typeface="微软雅黑" panose="020B0503020204020204" charset="-122"/>
                <a:ea typeface="微软雅黑" panose="020B0503020204020204" charset="-122"/>
                <a:cs typeface="微软雅黑" panose="020B0503020204020204" charset="-122"/>
              </a:rPr>
              <a:t>对平台时间段内的调用情况包括调用</a:t>
            </a:r>
            <a:r>
              <a:rPr lang="en-US" altLang="zh-CN" dirty="0">
                <a:solidFill>
                  <a:srgbClr val="FFFFFF"/>
                </a:solidFill>
                <a:latin typeface="微软雅黑" panose="020B0503020204020204" charset="-122"/>
                <a:ea typeface="微软雅黑" panose="020B0503020204020204" charset="-122"/>
                <a:cs typeface="微软雅黑" panose="020B0503020204020204" charset="-122"/>
              </a:rPr>
              <a:t>TOP10</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dirty="0">
                <a:solidFill>
                  <a:srgbClr val="FFFFFF"/>
                </a:solidFill>
                <a:latin typeface="微软雅黑" panose="020B0503020204020204" charset="-122"/>
                <a:ea typeface="微软雅黑" panose="020B0503020204020204" charset="-122"/>
                <a:cs typeface="微软雅黑" panose="020B0503020204020204" charset="-122"/>
              </a:rPr>
              <a:t>MQ</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的队列情况。帮助分析在这段时间内该服务器的情况</a:t>
            </a:r>
            <a:endParaRPr lang="en-US" altLang="zh-CN" dirty="0">
              <a:solidFill>
                <a:srgbClr val="FFFFFF"/>
              </a:solidFill>
              <a:latin typeface="微软雅黑" panose="020B0503020204020204" charset="-122"/>
              <a:ea typeface="微软雅黑" panose="020B0503020204020204" charset="-122"/>
              <a:cs typeface="微软雅黑" panose="020B0503020204020204" charset="-122"/>
            </a:endParaRPr>
          </a:p>
          <a:p>
            <a:pPr indent="-285750">
              <a:lnSpc>
                <a:spcPct val="150000"/>
              </a:lnSpc>
              <a:buFont typeface="Arial" panose="020B0604020202020204" pitchFamily="34" charset="0"/>
              <a:buChar char="•"/>
            </a:pPr>
            <a:r>
              <a:rPr lang="zh-CN" altLang="en-US" dirty="0">
                <a:solidFill>
                  <a:srgbClr val="FFFFFF"/>
                </a:solidFill>
                <a:latin typeface="微软雅黑" panose="020B0503020204020204" charset="-122"/>
                <a:ea typeface="微软雅黑" panose="020B0503020204020204" charset="-122"/>
                <a:cs typeface="微软雅黑" panose="020B0503020204020204" charset="-122"/>
              </a:rPr>
              <a:t>平台运行进行准实时监控，包括对</a:t>
            </a:r>
            <a:r>
              <a:rPr lang="en-US" altLang="zh-CN" dirty="0">
                <a:solidFill>
                  <a:srgbClr val="FFFFFF"/>
                </a:solidFill>
                <a:latin typeface="微软雅黑" panose="020B0503020204020204" charset="-122"/>
                <a:ea typeface="微软雅黑" panose="020B0503020204020204" charset="-122"/>
                <a:cs typeface="微软雅黑" panose="020B0503020204020204" charset="-122"/>
              </a:rPr>
              <a:t>CPU</a:t>
            </a:r>
            <a:r>
              <a:rPr lang="zh-CN" altLang="en-US" dirty="0">
                <a:solidFill>
                  <a:srgbClr val="FFFFFF"/>
                </a:solidFill>
                <a:latin typeface="微软雅黑" panose="020B0503020204020204" charset="-122"/>
                <a:ea typeface="微软雅黑" panose="020B0503020204020204" charset="-122"/>
                <a:cs typeface="微软雅黑" panose="020B0503020204020204" charset="-122"/>
              </a:rPr>
              <a:t>、内存、线程数的监控，具备引擎系统资源运行阈值告警功能</a:t>
            </a:r>
            <a:endParaRPr lang="en-US" altLang="zh-CN" dirty="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1"/>
          <a:stretch>
            <a:fillRect/>
          </a:stretch>
        </p:blipFill>
        <p:spPr>
          <a:xfrm>
            <a:off x="398081" y="757578"/>
            <a:ext cx="11212633" cy="5307046"/>
          </a:xfrm>
          <a:prstGeom prst="rect">
            <a:avLst/>
          </a:prstGeom>
        </p:spPr>
      </p:pic>
      <p:pic>
        <p:nvPicPr>
          <p:cNvPr id="11" name="图片 10"/>
          <p:cNvPicPr>
            <a:picLocks noChangeAspect="1"/>
          </p:cNvPicPr>
          <p:nvPr/>
        </p:nvPicPr>
        <p:blipFill>
          <a:blip r:embed="rId2"/>
          <a:stretch>
            <a:fillRect/>
          </a:stretch>
        </p:blipFill>
        <p:spPr>
          <a:xfrm>
            <a:off x="1667434" y="1049834"/>
            <a:ext cx="9943279" cy="5262515"/>
          </a:xfrm>
          <a:prstGeom prst="rect">
            <a:avLst/>
          </a:prstGeom>
        </p:spPr>
      </p:pic>
      <p:pic>
        <p:nvPicPr>
          <p:cNvPr id="13" name="图片 12"/>
          <p:cNvPicPr>
            <a:picLocks noChangeAspect="1"/>
          </p:cNvPicPr>
          <p:nvPr/>
        </p:nvPicPr>
        <p:blipFill>
          <a:blip r:embed="rId3"/>
          <a:stretch>
            <a:fillRect/>
          </a:stretch>
        </p:blipFill>
        <p:spPr>
          <a:xfrm>
            <a:off x="1667433" y="1049834"/>
            <a:ext cx="9849973" cy="5609476"/>
          </a:xfrm>
          <a:prstGeom prst="rect">
            <a:avLst/>
          </a:prstGeom>
        </p:spPr>
      </p:pic>
      <p:pic>
        <p:nvPicPr>
          <p:cNvPr id="15" name="图片 14"/>
          <p:cNvPicPr>
            <a:picLocks noChangeAspect="1"/>
          </p:cNvPicPr>
          <p:nvPr/>
        </p:nvPicPr>
        <p:blipFill>
          <a:blip r:embed="rId4"/>
          <a:stretch>
            <a:fillRect/>
          </a:stretch>
        </p:blipFill>
        <p:spPr>
          <a:xfrm>
            <a:off x="1665728" y="1111646"/>
            <a:ext cx="5991038" cy="3106769"/>
          </a:xfrm>
          <a:prstGeom prst="rect">
            <a:avLst/>
          </a:prstGeom>
        </p:spPr>
      </p:pic>
      <p:pic>
        <p:nvPicPr>
          <p:cNvPr id="17" name="图片 16"/>
          <p:cNvPicPr>
            <a:picLocks noChangeAspect="1"/>
          </p:cNvPicPr>
          <p:nvPr/>
        </p:nvPicPr>
        <p:blipFill>
          <a:blip r:embed="rId5"/>
          <a:stretch>
            <a:fillRect/>
          </a:stretch>
        </p:blipFill>
        <p:spPr>
          <a:xfrm>
            <a:off x="5845247" y="3665667"/>
            <a:ext cx="5763761" cy="29936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heckerboard(across)">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randombar(horizontal)">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strips(downLeft)">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基于</a:t>
            </a:r>
            <a:r>
              <a:rPr lang="en-US" altLang="zh-CN" dirty="0"/>
              <a:t>SEDA</a:t>
            </a:r>
            <a:r>
              <a:rPr lang="zh-CN" altLang="en-US" dirty="0"/>
              <a:t>架构实现</a:t>
            </a:r>
            <a:r>
              <a:rPr lang="en-US" altLang="zh-CN" dirty="0"/>
              <a:t>ESB</a:t>
            </a:r>
            <a:r>
              <a:rPr lang="zh-CN" altLang="en-US" dirty="0"/>
              <a:t>的高性能与高可靠</a:t>
            </a:r>
            <a:endParaRPr lang="zh-CN" altLang="en-US" dirty="0"/>
          </a:p>
        </p:txBody>
      </p:sp>
      <p:sp>
        <p:nvSpPr>
          <p:cNvPr id="4" name="矩形 3"/>
          <p:cNvSpPr/>
          <p:nvPr/>
        </p:nvSpPr>
        <p:spPr>
          <a:xfrm>
            <a:off x="1577499" y="2357488"/>
            <a:ext cx="8892873" cy="442690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1400" dirty="0">
              <a:solidFill>
                <a:prstClr val="white"/>
              </a:solidFill>
              <a:latin typeface="Arial" panose="020B0604020202020204"/>
              <a:ea typeface="微软雅黑" panose="020B0503020204020204" charset="-122"/>
            </a:endParaRPr>
          </a:p>
        </p:txBody>
      </p:sp>
      <p:pic>
        <p:nvPicPr>
          <p:cNvPr id="5" name="图片 4"/>
          <p:cNvPicPr>
            <a:picLocks noChangeAspect="1"/>
          </p:cNvPicPr>
          <p:nvPr/>
        </p:nvPicPr>
        <p:blipFill>
          <a:blip r:embed="rId1"/>
          <a:stretch>
            <a:fillRect/>
          </a:stretch>
        </p:blipFill>
        <p:spPr>
          <a:xfrm>
            <a:off x="1999699" y="5236798"/>
            <a:ext cx="7938106" cy="1397534"/>
          </a:xfrm>
          <a:prstGeom prst="rect">
            <a:avLst/>
          </a:prstGeom>
        </p:spPr>
      </p:pic>
      <p:pic>
        <p:nvPicPr>
          <p:cNvPr id="6" name="图片 5"/>
          <p:cNvPicPr>
            <a:picLocks noChangeAspect="1"/>
          </p:cNvPicPr>
          <p:nvPr/>
        </p:nvPicPr>
        <p:blipFill>
          <a:blip r:embed="rId2"/>
          <a:stretch>
            <a:fillRect/>
          </a:stretch>
        </p:blipFill>
        <p:spPr>
          <a:xfrm>
            <a:off x="1999699" y="2535924"/>
            <a:ext cx="7938106" cy="2147568"/>
          </a:xfrm>
          <a:prstGeom prst="rect">
            <a:avLst/>
          </a:prstGeom>
        </p:spPr>
      </p:pic>
      <p:sp>
        <p:nvSpPr>
          <p:cNvPr id="7" name="上箭头 6"/>
          <p:cNvSpPr/>
          <p:nvPr/>
        </p:nvSpPr>
        <p:spPr>
          <a:xfrm>
            <a:off x="3581527" y="4701997"/>
            <a:ext cx="842976" cy="463410"/>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260286" y="4806736"/>
            <a:ext cx="3976361" cy="358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SEDA</a:t>
            </a:r>
            <a:r>
              <a:rPr lang="zh-CN" altLang="en-US" sz="1400" b="1" dirty="0"/>
              <a:t>高性能技术框架替代基于线程的并发模型</a:t>
            </a:r>
            <a:endParaRPr lang="zh-CN" altLang="en-US" sz="1400" b="1" dirty="0"/>
          </a:p>
        </p:txBody>
      </p:sp>
      <p:grpSp>
        <p:nvGrpSpPr>
          <p:cNvPr id="9" name="组合 8"/>
          <p:cNvGrpSpPr/>
          <p:nvPr/>
        </p:nvGrpSpPr>
        <p:grpSpPr>
          <a:xfrm>
            <a:off x="10041663" y="3899481"/>
            <a:ext cx="912229" cy="64887"/>
            <a:chOff x="3048365" y="5566484"/>
            <a:chExt cx="1688835" cy="216264"/>
          </a:xfrm>
        </p:grpSpPr>
        <p:sp>
          <p:nvSpPr>
            <p:cNvPr id="10" name="矩形 9"/>
            <p:cNvSpPr/>
            <p:nvPr/>
          </p:nvSpPr>
          <p:spPr>
            <a:xfrm rot="2599566">
              <a:off x="3067256" y="5566484"/>
              <a:ext cx="1669944" cy="216264"/>
            </a:xfrm>
            <a:prstGeom prst="rect">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20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rot="18936112">
              <a:off x="3048365" y="5566484"/>
              <a:ext cx="1669944" cy="216264"/>
            </a:xfrm>
            <a:prstGeom prst="rect">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20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p:txBody>
        </p:sp>
      </p:grpSp>
      <p:pic>
        <p:nvPicPr>
          <p:cNvPr id="12" name="Picture 6" descr="http://vignette2.wikia.nocookie.net/goodluckcharlie/images/4/48/Tick-mark-icon-png-6619.png/revision/latest?cb=201312271343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5983" y="5707627"/>
            <a:ext cx="1272416" cy="76224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占位符 3"/>
          <p:cNvSpPr txBox="1"/>
          <p:nvPr/>
        </p:nvSpPr>
        <p:spPr>
          <a:xfrm>
            <a:off x="606392" y="779302"/>
            <a:ext cx="10847671" cy="1005414"/>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800" b="1" dirty="0">
                <a:solidFill>
                  <a:schemeClr val="bg1"/>
                </a:solidFill>
                <a:latin typeface="微软雅黑" panose="020B0503020204020204" charset="-122"/>
                <a:ea typeface="微软雅黑" panose="020B0503020204020204" charset="-122"/>
              </a:rPr>
              <a:t>技术架构层面：</a:t>
            </a:r>
            <a:r>
              <a:rPr lang="zh-CN" altLang="en-US" sz="1800" dirty="0">
                <a:solidFill>
                  <a:schemeClr val="bg1"/>
                </a:solidFill>
                <a:latin typeface="微软雅黑" panose="020B0503020204020204" charset="-122"/>
                <a:ea typeface="微软雅黑" panose="020B0503020204020204" charset="-122"/>
              </a:rPr>
              <a:t>采用</a:t>
            </a:r>
            <a:r>
              <a:rPr lang="en-US" altLang="zh-CN" sz="1800" dirty="0">
                <a:solidFill>
                  <a:schemeClr val="bg1"/>
                </a:solidFill>
                <a:latin typeface="微软雅黑" panose="020B0503020204020204" charset="-122"/>
                <a:ea typeface="微软雅黑" panose="020B0503020204020204" charset="-122"/>
              </a:rPr>
              <a:t>SEDA</a:t>
            </a:r>
            <a:r>
              <a:rPr lang="zh-CN" altLang="en-US" sz="1800" dirty="0">
                <a:solidFill>
                  <a:schemeClr val="bg1"/>
                </a:solidFill>
                <a:latin typeface="微软雅黑" panose="020B0503020204020204" charset="-122"/>
                <a:ea typeface="微软雅黑" panose="020B0503020204020204" charset="-122"/>
              </a:rPr>
              <a:t>（</a:t>
            </a:r>
            <a:r>
              <a:rPr lang="en-US" altLang="zh-CN" sz="1800" dirty="0">
                <a:solidFill>
                  <a:schemeClr val="bg1"/>
                </a:solidFill>
                <a:latin typeface="微软雅黑" panose="020B0503020204020204" charset="-122"/>
                <a:ea typeface="微软雅黑" panose="020B0503020204020204" charset="-122"/>
              </a:rPr>
              <a:t>staged event-driven architecture</a:t>
            </a:r>
            <a:r>
              <a:rPr lang="zh-CN" altLang="en-US" sz="1800" dirty="0">
                <a:solidFill>
                  <a:schemeClr val="bg1"/>
                </a:solidFill>
                <a:latin typeface="微软雅黑" panose="020B0503020204020204" charset="-122"/>
                <a:ea typeface="微软雅黑" panose="020B0503020204020204" charset="-122"/>
              </a:rPr>
              <a:t>）阶段事件驱动架构，替换传统的线程并发模型，通过对每段逻辑进行有效的资源和处理能力的调配，提高系统的</a:t>
            </a:r>
            <a:r>
              <a:rPr lang="zh-CN" altLang="en-US" sz="1800" b="1" dirty="0">
                <a:solidFill>
                  <a:srgbClr val="FFDA00"/>
                </a:solidFill>
                <a:latin typeface="微软雅黑" panose="020B0503020204020204" charset="-122"/>
                <a:ea typeface="微软雅黑" panose="020B0503020204020204" charset="-122"/>
              </a:rPr>
              <a:t>吞吐能力、稳定性。</a:t>
            </a:r>
            <a:endParaRPr lang="zh-CN" altLang="en-US" sz="1800" dirty="0">
              <a:solidFill>
                <a:schemeClr val="bg1"/>
              </a:solidFill>
              <a:latin typeface="微软雅黑" panose="020B0503020204020204" charset="-122"/>
              <a:ea typeface="微软雅黑" panose="020B0503020204020204" charset="-122"/>
            </a:endParaRPr>
          </a:p>
        </p:txBody>
      </p:sp>
      <p:sp>
        <p:nvSpPr>
          <p:cNvPr id="14" name="TextBox 2"/>
          <p:cNvSpPr txBox="1"/>
          <p:nvPr/>
        </p:nvSpPr>
        <p:spPr>
          <a:xfrm>
            <a:off x="2200499" y="3011924"/>
            <a:ext cx="4047968" cy="369332"/>
          </a:xfrm>
          <a:prstGeom prst="rect">
            <a:avLst/>
          </a:prstGeom>
          <a:noFill/>
        </p:spPr>
        <p:txBody>
          <a:bodyPr wrap="none" rtlCol="0">
            <a:spAutoFit/>
          </a:bodyPr>
          <a:lstStyle/>
          <a:p>
            <a:r>
              <a:rPr lang="en-US" altLang="zh-CN" b="1" dirty="0">
                <a:solidFill>
                  <a:srgbClr val="C00000"/>
                </a:solidFill>
              </a:rPr>
              <a:t>SOA</a:t>
            </a:r>
            <a:r>
              <a:rPr lang="zh-CN" altLang="en-US" b="1" dirty="0">
                <a:solidFill>
                  <a:srgbClr val="C00000"/>
                </a:solidFill>
              </a:rPr>
              <a:t>系统现状（基于线程的并发模型）</a:t>
            </a:r>
            <a:endParaRPr lang="zh-CN" altLang="en-US" b="1" dirty="0">
              <a:solidFill>
                <a:srgbClr val="C00000"/>
              </a:solidFill>
            </a:endParaRPr>
          </a:p>
        </p:txBody>
      </p:sp>
      <p:sp>
        <p:nvSpPr>
          <p:cNvPr id="15" name="Rectangle 12"/>
          <p:cNvSpPr/>
          <p:nvPr/>
        </p:nvSpPr>
        <p:spPr>
          <a:xfrm>
            <a:off x="1164683" y="1881043"/>
            <a:ext cx="9667106" cy="353201"/>
          </a:xfrm>
          <a:prstGeom prst="rect">
            <a:avLst/>
          </a:prstGeom>
          <a:noFill/>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rgbClr val="FFFFFF"/>
                </a:solidFill>
                <a:latin typeface="微软雅黑" panose="020B0503020204020204" charset="-122"/>
                <a:ea typeface="微软雅黑" panose="020B0503020204020204" charset="-122"/>
              </a:rPr>
              <a:t>支撑客户实现每天</a:t>
            </a:r>
            <a:r>
              <a:rPr lang="zh-CN" altLang="en-US" sz="2000" b="1" dirty="0">
                <a:solidFill>
                  <a:srgbClr val="FFDA00"/>
                </a:solidFill>
                <a:latin typeface="微软雅黑" panose="020B0503020204020204" charset="-122"/>
                <a:ea typeface="微软雅黑" panose="020B0503020204020204" charset="-122"/>
              </a:rPr>
              <a:t>亿</a:t>
            </a:r>
            <a:r>
              <a:rPr lang="zh-CN" altLang="en-US" sz="1600" dirty="0">
                <a:solidFill>
                  <a:srgbClr val="FFFFFF"/>
                </a:solidFill>
                <a:latin typeface="微软雅黑" panose="020B0503020204020204" charset="-122"/>
                <a:ea typeface="微软雅黑" panose="020B0503020204020204" charset="-122"/>
              </a:rPr>
              <a:t>级服务调用，达到核心生产</a:t>
            </a:r>
            <a:r>
              <a:rPr lang="zh-CN" altLang="en-US" sz="1600" dirty="0">
                <a:solidFill>
                  <a:schemeClr val="bg1"/>
                </a:solidFill>
                <a:latin typeface="微软雅黑" panose="020B0503020204020204" charset="-122"/>
                <a:ea typeface="微软雅黑" panose="020B0503020204020204" charset="-122"/>
              </a:rPr>
              <a:t>系统互联网级服务调用能力</a:t>
            </a:r>
            <a:r>
              <a:rPr lang="zh-CN" altLang="en-US" sz="1600" dirty="0">
                <a:solidFill>
                  <a:srgbClr val="FFFFFF"/>
                </a:solidFill>
                <a:latin typeface="微软雅黑" panose="020B0503020204020204" charset="-122"/>
                <a:ea typeface="微软雅黑" panose="020B0503020204020204" charset="-122"/>
              </a:rPr>
              <a:t>，全面支撑</a:t>
            </a:r>
            <a:r>
              <a:rPr lang="en-US" altLang="zh-CN" sz="1600" dirty="0">
                <a:solidFill>
                  <a:srgbClr val="FFFFFF"/>
                </a:solidFill>
                <a:latin typeface="微软雅黑" panose="020B0503020204020204" charset="-122"/>
                <a:ea typeface="微软雅黑" panose="020B0503020204020204" charset="-122"/>
              </a:rPr>
              <a:t>To</a:t>
            </a:r>
            <a:r>
              <a:rPr lang="zh-CN" altLang="en-US" sz="1600" dirty="0">
                <a:solidFill>
                  <a:srgbClr val="FFFFFF"/>
                </a:solidFill>
                <a:latin typeface="微软雅黑" panose="020B0503020204020204" charset="-122"/>
                <a:ea typeface="微软雅黑" panose="020B0503020204020204" charset="-122"/>
              </a:rPr>
              <a:t> </a:t>
            </a:r>
            <a:r>
              <a:rPr lang="en-US" altLang="zh-CN" sz="1600" dirty="0">
                <a:solidFill>
                  <a:srgbClr val="FFFFFF"/>
                </a:solidFill>
                <a:latin typeface="微软雅黑" panose="020B0503020204020204" charset="-122"/>
                <a:ea typeface="微软雅黑" panose="020B0503020204020204" charset="-122"/>
              </a:rPr>
              <a:t>C</a:t>
            </a:r>
            <a:r>
              <a:rPr lang="zh-CN" altLang="en-US" sz="1600" dirty="0">
                <a:solidFill>
                  <a:srgbClr val="FFFFFF"/>
                </a:solidFill>
                <a:latin typeface="微软雅黑" panose="020B0503020204020204" charset="-122"/>
                <a:ea typeface="微软雅黑" panose="020B0503020204020204" charset="-122"/>
              </a:rPr>
              <a:t>业务</a:t>
            </a:r>
            <a:endParaRPr lang="en-US" altLang="zh-CN" sz="1600" dirty="0">
              <a:solidFill>
                <a:srgbClr val="FFFFFF"/>
              </a:solidFill>
              <a:latin typeface="微软雅黑" panose="020B0503020204020204" charset="-122"/>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4" name="图片 42"/>
          <p:cNvPicPr>
            <a:picLocks noChangeAspect="1"/>
          </p:cNvPicPr>
          <p:nvPr/>
        </p:nvPicPr>
        <p:blipFill>
          <a:blip r:embed="rId1"/>
          <a:stretch>
            <a:fillRect/>
          </a:stretch>
        </p:blipFill>
        <p:spPr>
          <a:xfrm>
            <a:off x="3323628" y="3543275"/>
            <a:ext cx="5029786" cy="2966740"/>
          </a:xfrm>
          <a:prstGeom prst="rect">
            <a:avLst/>
          </a:prstGeom>
        </p:spPr>
      </p:pic>
      <p:sp>
        <p:nvSpPr>
          <p:cNvPr id="1048854" name="矩形: 圆角 21"/>
          <p:cNvSpPr/>
          <p:nvPr/>
        </p:nvSpPr>
        <p:spPr>
          <a:xfrm>
            <a:off x="4387685" y="1144536"/>
            <a:ext cx="3328209" cy="561316"/>
          </a:xfrm>
          <a:prstGeom prst="roundRect">
            <a:avLst>
              <a:gd name="adj" fmla="val 50000"/>
            </a:avLst>
          </a:prstGeom>
          <a:noFill/>
          <a:ln w="28575">
            <a:gradFill>
              <a:gsLst>
                <a:gs pos="9000">
                  <a:srgbClr val="FFDA00"/>
                </a:gs>
                <a:gs pos="99000">
                  <a:srgbClr val="FFDA00">
                    <a:alpha val="7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dirty="0">
              <a:solidFill>
                <a:prstClr val="white"/>
              </a:solidFill>
              <a:latin typeface="思源黑体 CN Medium" panose="020B0600000000000000" pitchFamily="34" charset="-122"/>
              <a:ea typeface="思源黑体 CN Medium" panose="020B0600000000000000" pitchFamily="34" charset="-122"/>
            </a:endParaRPr>
          </a:p>
        </p:txBody>
      </p:sp>
      <p:sp>
        <p:nvSpPr>
          <p:cNvPr id="1048855" name="标题 1"/>
          <p:cNvSpPr>
            <a:spLocks noGrp="1"/>
          </p:cNvSpPr>
          <p:nvPr>
            <p:ph type="title"/>
          </p:nvPr>
        </p:nvSpPr>
        <p:spPr>
          <a:xfrm>
            <a:off x="606103" y="-39899"/>
            <a:ext cx="10512862" cy="1325218"/>
          </a:xfrm>
        </p:spPr>
        <p:txBody>
          <a:bodyPr>
            <a:normAutofit/>
          </a:bodyPr>
          <a:lstStyle/>
          <a:p>
            <a:r>
              <a:rPr lang="zh-CN" altLang="en-US" sz="3200" dirty="0"/>
              <a:t>公司资质荣誉</a:t>
            </a:r>
            <a:endParaRPr lang="zh-CN" altLang="en-US" sz="3200" dirty="0"/>
          </a:p>
        </p:txBody>
      </p:sp>
      <p:grpSp>
        <p:nvGrpSpPr>
          <p:cNvPr id="130" name="组 19"/>
          <p:cNvGrpSpPr/>
          <p:nvPr/>
        </p:nvGrpSpPr>
        <p:grpSpPr>
          <a:xfrm>
            <a:off x="5374092" y="3730019"/>
            <a:ext cx="1134772" cy="1461914"/>
            <a:chOff x="5417611" y="3155547"/>
            <a:chExt cx="1135068" cy="1462295"/>
          </a:xfrm>
        </p:grpSpPr>
        <p:sp>
          <p:nvSpPr>
            <p:cNvPr id="1048856" name="íŝḷîḋe"/>
            <p:cNvSpPr/>
            <p:nvPr/>
          </p:nvSpPr>
          <p:spPr>
            <a:xfrm>
              <a:off x="5417611" y="3155547"/>
              <a:ext cx="1135068" cy="1135064"/>
            </a:xfrm>
            <a:prstGeom prst="ellipse">
              <a:avLst/>
            </a:prstGeom>
            <a:solidFill>
              <a:srgbClr val="FFDA00"/>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sp>
          <p:nvSpPr>
            <p:cNvPr id="1048857" name="三角形 18"/>
            <p:cNvSpPr/>
            <p:nvPr/>
          </p:nvSpPr>
          <p:spPr>
            <a:xfrm flipV="1">
              <a:off x="5892546" y="4199098"/>
              <a:ext cx="205453" cy="418744"/>
            </a:xfrm>
            <a:prstGeom prst="triangl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sz="1800">
                <a:solidFill>
                  <a:prstClr val="white"/>
                </a:solidFill>
                <a:latin typeface="等线" panose="02010600030101010101" charset="-122"/>
                <a:ea typeface="等线" panose="02010600030101010101" charset="-122"/>
              </a:endParaRPr>
            </a:p>
          </p:txBody>
        </p:sp>
      </p:grpSp>
      <p:pic>
        <p:nvPicPr>
          <p:cNvPr id="2097175" name="图片 24"/>
          <p:cNvPicPr>
            <a:picLocks noChangeAspect="1"/>
          </p:cNvPicPr>
          <p:nvPr/>
        </p:nvPicPr>
        <p:blipFill>
          <a:blip r:embed="rId2"/>
          <a:stretch>
            <a:fillRect/>
          </a:stretch>
        </p:blipFill>
        <p:spPr>
          <a:xfrm>
            <a:off x="5655294" y="4134414"/>
            <a:ext cx="598252" cy="347372"/>
          </a:xfrm>
          <a:prstGeom prst="rect">
            <a:avLst/>
          </a:prstGeom>
        </p:spPr>
      </p:pic>
      <p:sp>
        <p:nvSpPr>
          <p:cNvPr id="1048858" name="弧 25"/>
          <p:cNvSpPr/>
          <p:nvPr/>
        </p:nvSpPr>
        <p:spPr>
          <a:xfrm rot="18955528">
            <a:off x="4307412" y="3392093"/>
            <a:ext cx="3163645" cy="3066063"/>
          </a:xfrm>
          <a:prstGeom prst="arc">
            <a:avLst/>
          </a:prstGeom>
          <a:ln w="28575">
            <a:gradFill>
              <a:gsLst>
                <a:gs pos="0">
                  <a:srgbClr val="FFDA00">
                    <a:alpha val="20000"/>
                  </a:srgbClr>
                </a:gs>
                <a:gs pos="50000">
                  <a:srgbClr val="FFDA00"/>
                </a:gs>
                <a:gs pos="100000">
                  <a:srgbClr val="FFDA00">
                    <a:alpha val="2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kumimoji="1" lang="zh-CN" altLang="en-US" sz="1800">
              <a:solidFill>
                <a:prstClr val="black"/>
              </a:solidFill>
              <a:latin typeface="等线" panose="02010600030101010101" charset="-122"/>
              <a:ea typeface="等线" panose="02010600030101010101" charset="-122"/>
            </a:endParaRPr>
          </a:p>
        </p:txBody>
      </p:sp>
      <p:sp>
        <p:nvSpPr>
          <p:cNvPr id="1048859" name="弧 150"/>
          <p:cNvSpPr/>
          <p:nvPr/>
        </p:nvSpPr>
        <p:spPr>
          <a:xfrm rot="18955528">
            <a:off x="2739360" y="2805300"/>
            <a:ext cx="6185501" cy="5994708"/>
          </a:xfrm>
          <a:prstGeom prst="arc">
            <a:avLst/>
          </a:prstGeom>
          <a:ln w="28575">
            <a:gradFill>
              <a:gsLst>
                <a:gs pos="0">
                  <a:srgbClr val="FFDA00">
                    <a:alpha val="20000"/>
                  </a:srgbClr>
                </a:gs>
                <a:gs pos="50000">
                  <a:srgbClr val="FFDA00"/>
                </a:gs>
                <a:gs pos="99000">
                  <a:srgbClr val="FFDA00">
                    <a:alpha val="2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kumimoji="1" lang="zh-CN" altLang="en-US" sz="1800">
              <a:solidFill>
                <a:prstClr val="black"/>
              </a:solidFill>
              <a:latin typeface="等线" panose="02010600030101010101" charset="-122"/>
              <a:ea typeface="等线" panose="02010600030101010101" charset="-122"/>
            </a:endParaRPr>
          </a:p>
        </p:txBody>
      </p:sp>
      <p:sp>
        <p:nvSpPr>
          <p:cNvPr id="1048860" name="弧 151"/>
          <p:cNvSpPr/>
          <p:nvPr/>
        </p:nvSpPr>
        <p:spPr>
          <a:xfrm rot="18955528">
            <a:off x="1433259" y="1845788"/>
            <a:ext cx="8694845" cy="8426651"/>
          </a:xfrm>
          <a:prstGeom prst="arc">
            <a:avLst/>
          </a:prstGeom>
          <a:ln w="28575">
            <a:gradFill>
              <a:gsLst>
                <a:gs pos="0">
                  <a:srgbClr val="FFDA00">
                    <a:alpha val="20000"/>
                  </a:srgbClr>
                </a:gs>
                <a:gs pos="55000">
                  <a:srgbClr val="FFDA00"/>
                </a:gs>
                <a:gs pos="100000">
                  <a:srgbClr val="FFDA00">
                    <a:alpha val="2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kumimoji="1" lang="zh-CN" altLang="en-US" sz="1800">
              <a:solidFill>
                <a:prstClr val="black"/>
              </a:solidFill>
              <a:latin typeface="等线" panose="02010600030101010101" charset="-122"/>
              <a:ea typeface="等线" panose="02010600030101010101" charset="-122"/>
            </a:endParaRPr>
          </a:p>
        </p:txBody>
      </p:sp>
      <p:grpSp>
        <p:nvGrpSpPr>
          <p:cNvPr id="131" name="组 28"/>
          <p:cNvGrpSpPr/>
          <p:nvPr/>
        </p:nvGrpSpPr>
        <p:grpSpPr>
          <a:xfrm>
            <a:off x="2568841" y="3008389"/>
            <a:ext cx="373727" cy="373727"/>
            <a:chOff x="2730779" y="2854286"/>
            <a:chExt cx="373824" cy="373824"/>
          </a:xfrm>
        </p:grpSpPr>
        <p:sp>
          <p:nvSpPr>
            <p:cNvPr id="1048861" name="íŝḷîḋe"/>
            <p:cNvSpPr/>
            <p:nvPr/>
          </p:nvSpPr>
          <p:spPr>
            <a:xfrm>
              <a:off x="2846178" y="2973045"/>
              <a:ext cx="136306" cy="136306"/>
            </a:xfrm>
            <a:prstGeom prst="ellipse">
              <a:avLst/>
            </a:prstGeom>
            <a:solidFill>
              <a:srgbClr val="FFDA00"/>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sp>
          <p:nvSpPr>
            <p:cNvPr id="1048862" name="íŝḷîḋe"/>
            <p:cNvSpPr/>
            <p:nvPr/>
          </p:nvSpPr>
          <p:spPr>
            <a:xfrm>
              <a:off x="2730779" y="2854286"/>
              <a:ext cx="373824" cy="373824"/>
            </a:xfrm>
            <a:prstGeom prst="ellipse">
              <a:avLst/>
            </a:prstGeom>
            <a:solidFill>
              <a:srgbClr val="FFDA00">
                <a:alpha val="35686"/>
              </a:srgbClr>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grpSp>
      <p:grpSp>
        <p:nvGrpSpPr>
          <p:cNvPr id="132" name="组 154"/>
          <p:cNvGrpSpPr/>
          <p:nvPr/>
        </p:nvGrpSpPr>
        <p:grpSpPr>
          <a:xfrm>
            <a:off x="8815725" y="3008389"/>
            <a:ext cx="373727" cy="373727"/>
            <a:chOff x="2730779" y="2854286"/>
            <a:chExt cx="373824" cy="373824"/>
          </a:xfrm>
        </p:grpSpPr>
        <p:sp>
          <p:nvSpPr>
            <p:cNvPr id="1048863" name="íŝḷîḋe"/>
            <p:cNvSpPr/>
            <p:nvPr/>
          </p:nvSpPr>
          <p:spPr>
            <a:xfrm>
              <a:off x="2846178" y="2973045"/>
              <a:ext cx="136306" cy="136306"/>
            </a:xfrm>
            <a:prstGeom prst="ellipse">
              <a:avLst/>
            </a:prstGeom>
            <a:solidFill>
              <a:srgbClr val="FFDA00"/>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sp>
          <p:nvSpPr>
            <p:cNvPr id="1048864" name="íŝḷîḋe"/>
            <p:cNvSpPr/>
            <p:nvPr/>
          </p:nvSpPr>
          <p:spPr>
            <a:xfrm>
              <a:off x="2730779" y="2854286"/>
              <a:ext cx="373824" cy="373824"/>
            </a:xfrm>
            <a:prstGeom prst="ellipse">
              <a:avLst/>
            </a:prstGeom>
            <a:solidFill>
              <a:srgbClr val="FFDA00">
                <a:alpha val="35686"/>
              </a:srgbClr>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grpSp>
      <p:grpSp>
        <p:nvGrpSpPr>
          <p:cNvPr id="133" name="组 157"/>
          <p:cNvGrpSpPr/>
          <p:nvPr/>
        </p:nvGrpSpPr>
        <p:grpSpPr>
          <a:xfrm>
            <a:off x="7872132" y="3503237"/>
            <a:ext cx="373727" cy="373727"/>
            <a:chOff x="2730779" y="2854286"/>
            <a:chExt cx="373824" cy="373824"/>
          </a:xfrm>
        </p:grpSpPr>
        <p:sp>
          <p:nvSpPr>
            <p:cNvPr id="1048865" name="íŝḷîḋe"/>
            <p:cNvSpPr/>
            <p:nvPr/>
          </p:nvSpPr>
          <p:spPr>
            <a:xfrm>
              <a:off x="2846178" y="2973045"/>
              <a:ext cx="136306" cy="136306"/>
            </a:xfrm>
            <a:prstGeom prst="ellipse">
              <a:avLst/>
            </a:prstGeom>
            <a:solidFill>
              <a:srgbClr val="FFDA00"/>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sp>
          <p:nvSpPr>
            <p:cNvPr id="1048866" name="íŝḷîḋe"/>
            <p:cNvSpPr/>
            <p:nvPr/>
          </p:nvSpPr>
          <p:spPr>
            <a:xfrm>
              <a:off x="2730779" y="2854286"/>
              <a:ext cx="373824" cy="373824"/>
            </a:xfrm>
            <a:prstGeom prst="ellipse">
              <a:avLst/>
            </a:prstGeom>
            <a:solidFill>
              <a:srgbClr val="FFDA00">
                <a:alpha val="35686"/>
              </a:srgbClr>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grpSp>
      <p:grpSp>
        <p:nvGrpSpPr>
          <p:cNvPr id="134" name="组 160"/>
          <p:cNvGrpSpPr/>
          <p:nvPr/>
        </p:nvGrpSpPr>
        <p:grpSpPr>
          <a:xfrm>
            <a:off x="3545943" y="3503237"/>
            <a:ext cx="373727" cy="373727"/>
            <a:chOff x="2730779" y="2854286"/>
            <a:chExt cx="373824" cy="373824"/>
          </a:xfrm>
        </p:grpSpPr>
        <p:sp>
          <p:nvSpPr>
            <p:cNvPr id="1048867" name="íŝḷîḋe"/>
            <p:cNvSpPr/>
            <p:nvPr/>
          </p:nvSpPr>
          <p:spPr>
            <a:xfrm>
              <a:off x="2846178" y="2973045"/>
              <a:ext cx="136306" cy="136306"/>
            </a:xfrm>
            <a:prstGeom prst="ellipse">
              <a:avLst/>
            </a:prstGeom>
            <a:solidFill>
              <a:srgbClr val="FFDA00"/>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sp>
          <p:nvSpPr>
            <p:cNvPr id="1048868" name="íŝḷîḋe"/>
            <p:cNvSpPr/>
            <p:nvPr/>
          </p:nvSpPr>
          <p:spPr>
            <a:xfrm>
              <a:off x="2730779" y="2854286"/>
              <a:ext cx="373824" cy="373824"/>
            </a:xfrm>
            <a:prstGeom prst="ellipse">
              <a:avLst/>
            </a:prstGeom>
            <a:solidFill>
              <a:srgbClr val="FFDA00">
                <a:alpha val="35686"/>
              </a:srgbClr>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grpSp>
      <p:grpSp>
        <p:nvGrpSpPr>
          <p:cNvPr id="135" name="组 163"/>
          <p:cNvGrpSpPr/>
          <p:nvPr/>
        </p:nvGrpSpPr>
        <p:grpSpPr>
          <a:xfrm>
            <a:off x="5769146" y="1585755"/>
            <a:ext cx="373727" cy="373727"/>
            <a:chOff x="2730779" y="2854286"/>
            <a:chExt cx="373824" cy="373824"/>
          </a:xfrm>
        </p:grpSpPr>
        <p:sp>
          <p:nvSpPr>
            <p:cNvPr id="1048869" name="íŝḷîḋe"/>
            <p:cNvSpPr/>
            <p:nvPr/>
          </p:nvSpPr>
          <p:spPr>
            <a:xfrm>
              <a:off x="2846178" y="2973045"/>
              <a:ext cx="136306" cy="136306"/>
            </a:xfrm>
            <a:prstGeom prst="ellipse">
              <a:avLst/>
            </a:prstGeom>
            <a:solidFill>
              <a:srgbClr val="FFDA00"/>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sp>
          <p:nvSpPr>
            <p:cNvPr id="1048870" name="íŝḷîḋe"/>
            <p:cNvSpPr/>
            <p:nvPr/>
          </p:nvSpPr>
          <p:spPr>
            <a:xfrm>
              <a:off x="2730779" y="2854286"/>
              <a:ext cx="373824" cy="373824"/>
            </a:xfrm>
            <a:prstGeom prst="ellipse">
              <a:avLst/>
            </a:prstGeom>
            <a:solidFill>
              <a:srgbClr val="FFDA00">
                <a:alpha val="35686"/>
              </a:srgbClr>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grpSp>
      <p:grpSp>
        <p:nvGrpSpPr>
          <p:cNvPr id="136" name="组 166"/>
          <p:cNvGrpSpPr/>
          <p:nvPr/>
        </p:nvGrpSpPr>
        <p:grpSpPr>
          <a:xfrm>
            <a:off x="4661904" y="3638667"/>
            <a:ext cx="373727" cy="373727"/>
            <a:chOff x="2730779" y="2854286"/>
            <a:chExt cx="373824" cy="373824"/>
          </a:xfrm>
        </p:grpSpPr>
        <p:sp>
          <p:nvSpPr>
            <p:cNvPr id="1048871" name="íŝḷîḋe"/>
            <p:cNvSpPr/>
            <p:nvPr/>
          </p:nvSpPr>
          <p:spPr>
            <a:xfrm>
              <a:off x="2846178" y="2973045"/>
              <a:ext cx="136306" cy="136306"/>
            </a:xfrm>
            <a:prstGeom prst="ellipse">
              <a:avLst/>
            </a:prstGeom>
            <a:solidFill>
              <a:srgbClr val="FFDA00"/>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sp>
          <p:nvSpPr>
            <p:cNvPr id="1048872" name="íŝḷîḋe"/>
            <p:cNvSpPr/>
            <p:nvPr/>
          </p:nvSpPr>
          <p:spPr>
            <a:xfrm>
              <a:off x="2730779" y="2854286"/>
              <a:ext cx="373824" cy="373824"/>
            </a:xfrm>
            <a:prstGeom prst="ellipse">
              <a:avLst/>
            </a:prstGeom>
            <a:solidFill>
              <a:srgbClr val="FFDA00">
                <a:alpha val="35686"/>
              </a:srgbClr>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grpSp>
      <p:grpSp>
        <p:nvGrpSpPr>
          <p:cNvPr id="137" name="组 169"/>
          <p:cNvGrpSpPr/>
          <p:nvPr/>
        </p:nvGrpSpPr>
        <p:grpSpPr>
          <a:xfrm>
            <a:off x="6825521" y="3638667"/>
            <a:ext cx="373727" cy="373727"/>
            <a:chOff x="2730779" y="2854286"/>
            <a:chExt cx="373824" cy="373824"/>
          </a:xfrm>
        </p:grpSpPr>
        <p:sp>
          <p:nvSpPr>
            <p:cNvPr id="1048873" name="íŝḷîḋe"/>
            <p:cNvSpPr/>
            <p:nvPr/>
          </p:nvSpPr>
          <p:spPr>
            <a:xfrm>
              <a:off x="2846178" y="2973045"/>
              <a:ext cx="136306" cy="136306"/>
            </a:xfrm>
            <a:prstGeom prst="ellipse">
              <a:avLst/>
            </a:prstGeom>
            <a:solidFill>
              <a:srgbClr val="FFDA00"/>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sp>
          <p:nvSpPr>
            <p:cNvPr id="1048874" name="íŝḷîḋe"/>
            <p:cNvSpPr/>
            <p:nvPr/>
          </p:nvSpPr>
          <p:spPr>
            <a:xfrm>
              <a:off x="2730779" y="2854286"/>
              <a:ext cx="373824" cy="373824"/>
            </a:xfrm>
            <a:prstGeom prst="ellipse">
              <a:avLst/>
            </a:prstGeom>
            <a:solidFill>
              <a:srgbClr val="FFDA00">
                <a:alpha val="35686"/>
              </a:srgbClr>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grpSp>
      <p:grpSp>
        <p:nvGrpSpPr>
          <p:cNvPr id="138" name="组 172"/>
          <p:cNvGrpSpPr/>
          <p:nvPr/>
        </p:nvGrpSpPr>
        <p:grpSpPr>
          <a:xfrm>
            <a:off x="5769146" y="2582188"/>
            <a:ext cx="373727" cy="373727"/>
            <a:chOff x="2730779" y="2854286"/>
            <a:chExt cx="373824" cy="373824"/>
          </a:xfrm>
        </p:grpSpPr>
        <p:sp>
          <p:nvSpPr>
            <p:cNvPr id="1048875" name="íŝḷîḋe"/>
            <p:cNvSpPr/>
            <p:nvPr/>
          </p:nvSpPr>
          <p:spPr>
            <a:xfrm>
              <a:off x="2846178" y="2973045"/>
              <a:ext cx="136306" cy="136306"/>
            </a:xfrm>
            <a:prstGeom prst="ellipse">
              <a:avLst/>
            </a:prstGeom>
            <a:solidFill>
              <a:srgbClr val="FFDA00"/>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sp>
          <p:nvSpPr>
            <p:cNvPr id="1048876" name="íŝḷîḋe"/>
            <p:cNvSpPr/>
            <p:nvPr/>
          </p:nvSpPr>
          <p:spPr>
            <a:xfrm>
              <a:off x="2730779" y="2854286"/>
              <a:ext cx="373824" cy="373824"/>
            </a:xfrm>
            <a:prstGeom prst="ellipse">
              <a:avLst/>
            </a:prstGeom>
            <a:solidFill>
              <a:srgbClr val="FFDA00">
                <a:alpha val="35686"/>
              </a:srgbClr>
            </a:solidFill>
            <a:ln w="381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400"/>
              <a:endParaRPr sz="1800">
                <a:solidFill>
                  <a:srgbClr val="FFFFFF"/>
                </a:solidFill>
                <a:latin typeface="等线" panose="02010600030101010101" charset="-122"/>
              </a:endParaRPr>
            </a:p>
          </p:txBody>
        </p:sp>
      </p:grpSp>
      <p:sp>
        <p:nvSpPr>
          <p:cNvPr id="1048877" name="文本框 15"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txBox="1"/>
          <p:nvPr/>
        </p:nvSpPr>
        <p:spPr>
          <a:xfrm>
            <a:off x="4505066" y="1133660"/>
            <a:ext cx="2988566" cy="584775"/>
          </a:xfrm>
          <a:prstGeom prst="rect">
            <a:avLst/>
          </a:prstGeom>
          <a:noFill/>
        </p:spPr>
        <p:txBody>
          <a:bodyPr wrap="square" rtlCol="0">
            <a:spAutoFit/>
          </a:bodyPr>
          <a:lstStyle>
            <a:defPPr>
              <a:defRPr lang="zh-CN"/>
            </a:defPPr>
            <a:lvl1pPr algn="ctr">
              <a:defRPr sz="2400">
                <a:solidFill>
                  <a:schemeClr val="bg1"/>
                </a:solidFill>
                <a:latin typeface="+mj-lt"/>
              </a:defRPr>
            </a:lvl1pPr>
          </a:lstStyle>
          <a:p>
            <a:pPr defTabSz="914400"/>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连续</a:t>
            </a:r>
            <a:r>
              <a:rPr lang="en-US" altLang="zh-CN" sz="1600" dirty="0">
                <a:solidFill>
                  <a:srgbClr val="FFDA00"/>
                </a:solidFill>
                <a:latin typeface="微软雅黑" panose="020B0503020204020204" charset="-122"/>
                <a:ea typeface="微软雅黑" panose="020B0503020204020204" charset="-122"/>
                <a:cs typeface="微软雅黑" panose="020B0503020204020204" charset="-122"/>
              </a:rPr>
              <a:t>10</a:t>
            </a:r>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年获得国家规划布局内重点软件企业认定</a:t>
            </a:r>
            <a:endParaRPr lang="zh-CN" altLang="en-US" sz="1600" dirty="0">
              <a:solidFill>
                <a:srgbClr val="FFDA00"/>
              </a:solidFill>
              <a:latin typeface="微软雅黑" panose="020B0503020204020204" charset="-122"/>
              <a:ea typeface="微软雅黑" panose="020B0503020204020204" charset="-122"/>
              <a:cs typeface="微软雅黑" panose="020B0503020204020204" charset="-122"/>
            </a:endParaRPr>
          </a:p>
        </p:txBody>
      </p:sp>
      <p:sp>
        <p:nvSpPr>
          <p:cNvPr id="1048878" name="文本框 178"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txBox="1"/>
          <p:nvPr/>
        </p:nvSpPr>
        <p:spPr>
          <a:xfrm>
            <a:off x="1333681" y="2566181"/>
            <a:ext cx="3671241" cy="338554"/>
          </a:xfrm>
          <a:prstGeom prst="rect">
            <a:avLst/>
          </a:prstGeom>
          <a:noFill/>
        </p:spPr>
        <p:txBody>
          <a:bodyPr wrap="square" rtlCol="0">
            <a:spAutoFit/>
          </a:bodyPr>
          <a:lstStyle>
            <a:defPPr>
              <a:defRPr lang="zh-CN"/>
            </a:defPPr>
            <a:lvl1pPr algn="ctr">
              <a:defRPr sz="2400">
                <a:solidFill>
                  <a:schemeClr val="bg1"/>
                </a:solidFill>
                <a:latin typeface="+mj-lt"/>
              </a:defRPr>
            </a:lvl1pPr>
          </a:lstStyle>
          <a:p>
            <a:pPr algn="l" defTabSz="914400"/>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软件能力成熟度</a:t>
            </a:r>
            <a:r>
              <a:rPr lang="en-US" altLang="zh-CN" sz="1600" dirty="0">
                <a:solidFill>
                  <a:srgbClr val="FFDA00"/>
                </a:solidFill>
                <a:latin typeface="微软雅黑" panose="020B0503020204020204" charset="-122"/>
                <a:ea typeface="微软雅黑" panose="020B0503020204020204" charset="-122"/>
                <a:cs typeface="微软雅黑" panose="020B0503020204020204" charset="-122"/>
              </a:rPr>
              <a:t>CMMI5</a:t>
            </a:r>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级认证企业</a:t>
            </a:r>
            <a:endParaRPr lang="zh-CN" altLang="en-US" sz="1600" dirty="0">
              <a:solidFill>
                <a:srgbClr val="FFDA00"/>
              </a:solidFill>
              <a:latin typeface="微软雅黑" panose="020B0503020204020204" charset="-122"/>
              <a:ea typeface="微软雅黑" panose="020B0503020204020204" charset="-122"/>
              <a:cs typeface="微软雅黑" panose="020B0503020204020204" charset="-122"/>
            </a:endParaRPr>
          </a:p>
        </p:txBody>
      </p:sp>
      <p:sp>
        <p:nvSpPr>
          <p:cNvPr id="1048879" name="文本框 181"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txBox="1"/>
          <p:nvPr/>
        </p:nvSpPr>
        <p:spPr>
          <a:xfrm>
            <a:off x="7463308" y="2498086"/>
            <a:ext cx="4348944" cy="584775"/>
          </a:xfrm>
          <a:prstGeom prst="rect">
            <a:avLst/>
          </a:prstGeom>
          <a:noFill/>
        </p:spPr>
        <p:txBody>
          <a:bodyPr wrap="square" rtlCol="0">
            <a:spAutoFit/>
          </a:bodyPr>
          <a:lstStyle>
            <a:defPPr>
              <a:defRPr lang="zh-CN"/>
            </a:defPPr>
            <a:lvl1pPr algn="ctr">
              <a:defRPr sz="2400">
                <a:solidFill>
                  <a:schemeClr val="bg1"/>
                </a:solidFill>
                <a:latin typeface="+mj-lt"/>
              </a:defRPr>
            </a:lvl1pPr>
          </a:lstStyle>
          <a:p>
            <a:pPr algn="l" defTabSz="914400"/>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国家高技术产业化示范工程单位，国家版权示范单位</a:t>
            </a:r>
            <a:endParaRPr lang="zh-CN" altLang="en-US" sz="1600" dirty="0">
              <a:solidFill>
                <a:srgbClr val="FFDA00"/>
              </a:solidFill>
              <a:latin typeface="微软雅黑" panose="020B0503020204020204" charset="-122"/>
              <a:ea typeface="微软雅黑" panose="020B0503020204020204" charset="-122"/>
              <a:cs typeface="微软雅黑" panose="020B0503020204020204" charset="-122"/>
            </a:endParaRPr>
          </a:p>
        </p:txBody>
      </p:sp>
      <p:sp>
        <p:nvSpPr>
          <p:cNvPr id="1048880" name="文本框 184"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txBox="1"/>
          <p:nvPr/>
        </p:nvSpPr>
        <p:spPr>
          <a:xfrm>
            <a:off x="4210917" y="2086052"/>
            <a:ext cx="3515969" cy="338466"/>
          </a:xfrm>
          <a:prstGeom prst="rect">
            <a:avLst/>
          </a:prstGeom>
          <a:noFill/>
        </p:spPr>
        <p:txBody>
          <a:bodyPr wrap="square" rtlCol="0">
            <a:spAutoFit/>
          </a:bodyPr>
          <a:lstStyle>
            <a:defPPr>
              <a:defRPr lang="zh-CN"/>
            </a:defPPr>
            <a:lvl1pPr algn="ctr">
              <a:defRPr sz="2400">
                <a:solidFill>
                  <a:schemeClr val="bg1"/>
                </a:solidFill>
                <a:latin typeface="+mj-lt"/>
              </a:defRPr>
            </a:lvl1pPr>
          </a:lstStyle>
          <a:p>
            <a:pPr defTabSz="914400"/>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国家企业技术中心</a:t>
            </a:r>
            <a:endParaRPr lang="zh-CN" altLang="en-US" sz="1600" dirty="0">
              <a:solidFill>
                <a:srgbClr val="FFDA00"/>
              </a:solidFill>
              <a:latin typeface="微软雅黑" panose="020B0503020204020204" charset="-122"/>
              <a:ea typeface="微软雅黑" panose="020B0503020204020204" charset="-122"/>
              <a:cs typeface="微软雅黑" panose="020B0503020204020204" charset="-122"/>
            </a:endParaRPr>
          </a:p>
        </p:txBody>
      </p:sp>
      <p:sp>
        <p:nvSpPr>
          <p:cNvPr id="1048881" name="文本框 187"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txBox="1"/>
          <p:nvPr/>
        </p:nvSpPr>
        <p:spPr>
          <a:xfrm>
            <a:off x="6021448" y="3095829"/>
            <a:ext cx="2334820" cy="338466"/>
          </a:xfrm>
          <a:prstGeom prst="rect">
            <a:avLst/>
          </a:prstGeom>
          <a:noFill/>
        </p:spPr>
        <p:txBody>
          <a:bodyPr wrap="square" rtlCol="0">
            <a:spAutoFit/>
          </a:bodyPr>
          <a:lstStyle>
            <a:defPPr>
              <a:defRPr lang="zh-CN"/>
            </a:defPPr>
            <a:lvl1pPr algn="ctr">
              <a:defRPr sz="2400">
                <a:solidFill>
                  <a:schemeClr val="bg1"/>
                </a:solidFill>
                <a:latin typeface="+mj-lt"/>
              </a:defRPr>
            </a:lvl1pPr>
          </a:lstStyle>
          <a:p>
            <a:pPr defTabSz="914400"/>
            <a:r>
              <a:rPr lang="en-US" altLang="zh-CN" sz="1600" dirty="0">
                <a:solidFill>
                  <a:srgbClr val="FFDA00"/>
                </a:solidFill>
                <a:latin typeface="微软雅黑" panose="020B0503020204020204" charset="-122"/>
                <a:ea typeface="微软雅黑" panose="020B0503020204020204" charset="-122"/>
                <a:cs typeface="微软雅黑" panose="020B0503020204020204" charset="-122"/>
              </a:rPr>
              <a:t>Jakarta EE</a:t>
            </a:r>
            <a:r>
              <a:rPr lang="zh-CN" altLang="zh-CN" sz="1600" dirty="0">
                <a:solidFill>
                  <a:srgbClr val="FFDA00"/>
                </a:solidFill>
                <a:latin typeface="微软雅黑" panose="020B0503020204020204" charset="-122"/>
                <a:ea typeface="微软雅黑" panose="020B0503020204020204" charset="-122"/>
                <a:cs typeface="微软雅黑" panose="020B0503020204020204" charset="-122"/>
              </a:rPr>
              <a:t>企业</a:t>
            </a:r>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级会员</a:t>
            </a:r>
            <a:endParaRPr lang="en-US" altLang="zh-CN" sz="1600" dirty="0">
              <a:solidFill>
                <a:srgbClr val="FFDA00"/>
              </a:solidFill>
              <a:latin typeface="微软雅黑" panose="020B0503020204020204" charset="-122"/>
              <a:ea typeface="微软雅黑" panose="020B0503020204020204" charset="-122"/>
              <a:cs typeface="微软雅黑" panose="020B0503020204020204" charset="-122"/>
            </a:endParaRPr>
          </a:p>
        </p:txBody>
      </p:sp>
      <p:sp>
        <p:nvSpPr>
          <p:cNvPr id="1048882" name="文本框 190"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txBox="1"/>
          <p:nvPr/>
        </p:nvSpPr>
        <p:spPr>
          <a:xfrm>
            <a:off x="8172927" y="3850562"/>
            <a:ext cx="3522593" cy="584775"/>
          </a:xfrm>
          <a:prstGeom prst="rect">
            <a:avLst/>
          </a:prstGeom>
          <a:noFill/>
        </p:spPr>
        <p:txBody>
          <a:bodyPr wrap="square" rtlCol="0">
            <a:spAutoFit/>
          </a:bodyPr>
          <a:lstStyle>
            <a:defPPr>
              <a:defRPr lang="zh-CN"/>
            </a:defPPr>
            <a:lvl1pPr algn="ctr">
              <a:defRPr sz="2400">
                <a:solidFill>
                  <a:schemeClr val="bg1"/>
                </a:solidFill>
                <a:latin typeface="+mj-lt"/>
              </a:defRPr>
            </a:lvl1pPr>
          </a:lstStyle>
          <a:p>
            <a:pPr defTabSz="914400"/>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多次获得省级科技技术进步奖项</a:t>
            </a:r>
            <a:endParaRPr lang="en-US" altLang="zh-CN" sz="1600" dirty="0">
              <a:solidFill>
                <a:srgbClr val="FFDA00"/>
              </a:solidFill>
              <a:latin typeface="微软雅黑" panose="020B0503020204020204" charset="-122"/>
              <a:ea typeface="微软雅黑" panose="020B0503020204020204" charset="-122"/>
              <a:cs typeface="微软雅黑" panose="020B0503020204020204" charset="-122"/>
            </a:endParaRPr>
          </a:p>
          <a:p>
            <a:pPr defTabSz="914400"/>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拥有数十项软件发明专利</a:t>
            </a:r>
            <a:endParaRPr lang="zh-CN" altLang="en-US" sz="1600" dirty="0">
              <a:solidFill>
                <a:srgbClr val="FFDA00"/>
              </a:solidFill>
              <a:latin typeface="微软雅黑" panose="020B0503020204020204" charset="-122"/>
              <a:ea typeface="微软雅黑" panose="020B0503020204020204" charset="-122"/>
              <a:cs typeface="微软雅黑" panose="020B0503020204020204" charset="-122"/>
            </a:endParaRPr>
          </a:p>
        </p:txBody>
      </p:sp>
      <p:sp>
        <p:nvSpPr>
          <p:cNvPr id="1048883" name="文本框 193"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txBox="1"/>
          <p:nvPr/>
        </p:nvSpPr>
        <p:spPr>
          <a:xfrm>
            <a:off x="3537671" y="3093922"/>
            <a:ext cx="2246193" cy="338466"/>
          </a:xfrm>
          <a:prstGeom prst="rect">
            <a:avLst/>
          </a:prstGeom>
          <a:noFill/>
        </p:spPr>
        <p:txBody>
          <a:bodyPr wrap="square" rtlCol="0">
            <a:spAutoFit/>
          </a:bodyPr>
          <a:lstStyle>
            <a:defPPr>
              <a:defRPr lang="zh-CN"/>
            </a:defPPr>
            <a:lvl1pPr algn="ctr">
              <a:defRPr sz="2400">
                <a:solidFill>
                  <a:schemeClr val="bg1"/>
                </a:solidFill>
                <a:latin typeface="+mj-lt"/>
              </a:defRPr>
            </a:lvl1pPr>
          </a:lstStyle>
          <a:p>
            <a:pPr algn="l" defTabSz="914400"/>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国家博士后科研工作站</a:t>
            </a:r>
            <a:endParaRPr lang="zh-CN" altLang="en-US" sz="1600" dirty="0">
              <a:solidFill>
                <a:srgbClr val="FFDA00"/>
              </a:solidFill>
              <a:latin typeface="微软雅黑" panose="020B0503020204020204" charset="-122"/>
              <a:ea typeface="微软雅黑" panose="020B0503020204020204" charset="-122"/>
              <a:cs typeface="微软雅黑" panose="020B0503020204020204" charset="-122"/>
            </a:endParaRPr>
          </a:p>
        </p:txBody>
      </p:sp>
      <p:sp>
        <p:nvSpPr>
          <p:cNvPr id="1048884" name="文本框 196"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txBox="1"/>
          <p:nvPr/>
        </p:nvSpPr>
        <p:spPr>
          <a:xfrm>
            <a:off x="464565" y="3864239"/>
            <a:ext cx="3433889" cy="584623"/>
          </a:xfrm>
          <a:prstGeom prst="rect">
            <a:avLst/>
          </a:prstGeom>
          <a:noFill/>
        </p:spPr>
        <p:txBody>
          <a:bodyPr wrap="square" rtlCol="0">
            <a:spAutoFit/>
          </a:bodyPr>
          <a:lstStyle>
            <a:defPPr>
              <a:defRPr lang="zh-CN"/>
            </a:defPPr>
            <a:lvl1pPr algn="ctr">
              <a:defRPr sz="2400">
                <a:solidFill>
                  <a:schemeClr val="bg1"/>
                </a:solidFill>
                <a:latin typeface="+mj-lt"/>
              </a:defRPr>
            </a:lvl1pPr>
          </a:lstStyle>
          <a:p>
            <a:pPr defTabSz="914400"/>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全国信标委云计算、</a:t>
            </a:r>
            <a:endParaRPr lang="en-US" altLang="zh-CN" sz="1600" dirty="0">
              <a:solidFill>
                <a:srgbClr val="FFDA00"/>
              </a:solidFill>
              <a:latin typeface="微软雅黑" panose="020B0503020204020204" charset="-122"/>
              <a:ea typeface="微软雅黑" panose="020B0503020204020204" charset="-122"/>
              <a:cs typeface="微软雅黑" panose="020B0503020204020204" charset="-122"/>
            </a:endParaRPr>
          </a:p>
          <a:p>
            <a:pPr defTabSz="914400"/>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大数据标准小组成员单位</a:t>
            </a:r>
            <a:endParaRPr lang="zh-CN" altLang="en-US" sz="1600" dirty="0">
              <a:solidFill>
                <a:srgbClr val="FFDA00"/>
              </a:solidFill>
              <a:latin typeface="微软雅黑" panose="020B0503020204020204" charset="-122"/>
              <a:ea typeface="微软雅黑" panose="020B0503020204020204" charset="-122"/>
              <a:cs typeface="微软雅黑" panose="020B0503020204020204" charset="-122"/>
            </a:endParaRPr>
          </a:p>
        </p:txBody>
      </p:sp>
      <p:sp>
        <p:nvSpPr>
          <p:cNvPr id="1048885" name="矩形: 圆角 21"/>
          <p:cNvSpPr/>
          <p:nvPr/>
        </p:nvSpPr>
        <p:spPr>
          <a:xfrm>
            <a:off x="4061544" y="2083221"/>
            <a:ext cx="3575985" cy="368198"/>
          </a:xfrm>
          <a:prstGeom prst="roundRect">
            <a:avLst>
              <a:gd name="adj" fmla="val 50000"/>
            </a:avLst>
          </a:prstGeom>
          <a:noFill/>
          <a:ln w="28575">
            <a:gradFill>
              <a:gsLst>
                <a:gs pos="9000">
                  <a:srgbClr val="FFDA00"/>
                </a:gs>
                <a:gs pos="99000">
                  <a:srgbClr val="FFDA00">
                    <a:alpha val="700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dirty="0">
              <a:solidFill>
                <a:prstClr val="white"/>
              </a:solidFill>
              <a:latin typeface="思源黑体 CN Medium" panose="020B0600000000000000" pitchFamily="34" charset="-122"/>
              <a:ea typeface="思源黑体 CN Medium" panose="020B0600000000000000" pitchFamily="34" charset="-122"/>
            </a:endParaRPr>
          </a:p>
        </p:txBody>
      </p:sp>
      <p:sp>
        <p:nvSpPr>
          <p:cNvPr id="1048886" name="矩形: 圆角 21"/>
          <p:cNvSpPr/>
          <p:nvPr/>
        </p:nvSpPr>
        <p:spPr>
          <a:xfrm>
            <a:off x="1239338" y="2566181"/>
            <a:ext cx="3021722" cy="368198"/>
          </a:xfrm>
          <a:prstGeom prst="roundRect">
            <a:avLst>
              <a:gd name="adj" fmla="val 50000"/>
            </a:avLst>
          </a:prstGeom>
          <a:noFill/>
          <a:ln w="28575">
            <a:gradFill>
              <a:gsLst>
                <a:gs pos="9000">
                  <a:srgbClr val="FFDA00"/>
                </a:gs>
                <a:gs pos="99000">
                  <a:srgbClr val="FFDA00">
                    <a:alpha val="7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dirty="0">
              <a:solidFill>
                <a:prstClr val="white"/>
              </a:solidFill>
              <a:latin typeface="思源黑体 CN Medium" panose="020B0600000000000000" pitchFamily="34" charset="-122"/>
              <a:ea typeface="思源黑体 CN Medium" panose="020B0600000000000000" pitchFamily="34" charset="-122"/>
            </a:endParaRPr>
          </a:p>
        </p:txBody>
      </p:sp>
      <p:sp>
        <p:nvSpPr>
          <p:cNvPr id="1048887" name="矩形: 圆角 21"/>
          <p:cNvSpPr/>
          <p:nvPr/>
        </p:nvSpPr>
        <p:spPr>
          <a:xfrm>
            <a:off x="7463306" y="2468940"/>
            <a:ext cx="4245229" cy="516083"/>
          </a:xfrm>
          <a:prstGeom prst="roundRect">
            <a:avLst>
              <a:gd name="adj" fmla="val 50000"/>
            </a:avLst>
          </a:prstGeom>
          <a:noFill/>
          <a:ln w="28575">
            <a:gradFill>
              <a:gsLst>
                <a:gs pos="9000">
                  <a:srgbClr val="FFDA00"/>
                </a:gs>
                <a:gs pos="99000">
                  <a:srgbClr val="FFDA00">
                    <a:alpha val="700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dirty="0">
              <a:solidFill>
                <a:prstClr val="white"/>
              </a:solidFill>
              <a:latin typeface="思源黑体 CN Medium" panose="020B0600000000000000" pitchFamily="34" charset="-122"/>
              <a:ea typeface="思源黑体 CN Medium" panose="020B0600000000000000" pitchFamily="34" charset="-122"/>
            </a:endParaRPr>
          </a:p>
        </p:txBody>
      </p:sp>
      <p:sp>
        <p:nvSpPr>
          <p:cNvPr id="1048888" name="矩形: 圆角 21"/>
          <p:cNvSpPr/>
          <p:nvPr/>
        </p:nvSpPr>
        <p:spPr>
          <a:xfrm>
            <a:off x="3446231" y="3093922"/>
            <a:ext cx="2447534" cy="368198"/>
          </a:xfrm>
          <a:prstGeom prst="roundRect">
            <a:avLst>
              <a:gd name="adj" fmla="val 50000"/>
            </a:avLst>
          </a:prstGeom>
          <a:noFill/>
          <a:ln w="28575">
            <a:gradFill>
              <a:gsLst>
                <a:gs pos="9000">
                  <a:srgbClr val="FFDA00"/>
                </a:gs>
                <a:gs pos="99000">
                  <a:srgbClr val="FFDA00">
                    <a:alpha val="7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dirty="0">
              <a:solidFill>
                <a:prstClr val="white"/>
              </a:solidFill>
              <a:latin typeface="思源黑体 CN Medium" panose="020B0600000000000000" pitchFamily="34" charset="-122"/>
              <a:ea typeface="思源黑体 CN Medium" panose="020B0600000000000000" pitchFamily="34" charset="-122"/>
            </a:endParaRPr>
          </a:p>
        </p:txBody>
      </p:sp>
      <p:sp>
        <p:nvSpPr>
          <p:cNvPr id="1048889" name="矩形: 圆角 21"/>
          <p:cNvSpPr/>
          <p:nvPr/>
        </p:nvSpPr>
        <p:spPr>
          <a:xfrm>
            <a:off x="6009136" y="3093922"/>
            <a:ext cx="2323101" cy="368198"/>
          </a:xfrm>
          <a:prstGeom prst="roundRect">
            <a:avLst>
              <a:gd name="adj" fmla="val 50000"/>
            </a:avLst>
          </a:prstGeom>
          <a:noFill/>
          <a:ln w="28575">
            <a:gradFill>
              <a:gsLst>
                <a:gs pos="9000">
                  <a:srgbClr val="FFDA00"/>
                </a:gs>
                <a:gs pos="99000">
                  <a:srgbClr val="FFDA00">
                    <a:alpha val="700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dirty="0">
              <a:solidFill>
                <a:prstClr val="white"/>
              </a:solidFill>
              <a:latin typeface="思源黑体 CN Medium" panose="020B0600000000000000" pitchFamily="34" charset="-122"/>
              <a:ea typeface="思源黑体 CN Medium" panose="020B0600000000000000" pitchFamily="34" charset="-122"/>
            </a:endParaRPr>
          </a:p>
        </p:txBody>
      </p:sp>
      <p:sp>
        <p:nvSpPr>
          <p:cNvPr id="1048890" name="矩形: 圆角 21"/>
          <p:cNvSpPr/>
          <p:nvPr/>
        </p:nvSpPr>
        <p:spPr>
          <a:xfrm>
            <a:off x="882687" y="3860691"/>
            <a:ext cx="2644819" cy="638404"/>
          </a:xfrm>
          <a:prstGeom prst="roundRect">
            <a:avLst>
              <a:gd name="adj" fmla="val 50000"/>
            </a:avLst>
          </a:prstGeom>
          <a:noFill/>
          <a:ln w="28575">
            <a:gradFill>
              <a:gsLst>
                <a:gs pos="9000">
                  <a:srgbClr val="FFDA00"/>
                </a:gs>
                <a:gs pos="99000">
                  <a:srgbClr val="FFDA00">
                    <a:alpha val="7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dirty="0">
              <a:solidFill>
                <a:prstClr val="white"/>
              </a:solidFill>
              <a:latin typeface="思源黑体 CN Medium" panose="020B0600000000000000" pitchFamily="34" charset="-122"/>
              <a:ea typeface="思源黑体 CN Medium" panose="020B0600000000000000" pitchFamily="34" charset="-122"/>
            </a:endParaRPr>
          </a:p>
        </p:txBody>
      </p:sp>
      <p:sp>
        <p:nvSpPr>
          <p:cNvPr id="1048891" name="矩形: 圆角 21"/>
          <p:cNvSpPr/>
          <p:nvPr/>
        </p:nvSpPr>
        <p:spPr>
          <a:xfrm>
            <a:off x="8123771" y="3799081"/>
            <a:ext cx="3412210" cy="649781"/>
          </a:xfrm>
          <a:prstGeom prst="roundRect">
            <a:avLst>
              <a:gd name="adj" fmla="val 50000"/>
            </a:avLst>
          </a:prstGeom>
          <a:noFill/>
          <a:ln w="28575">
            <a:gradFill>
              <a:gsLst>
                <a:gs pos="9000">
                  <a:srgbClr val="FFDA00"/>
                </a:gs>
                <a:gs pos="99000">
                  <a:srgbClr val="FFDA00">
                    <a:alpha val="700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dirty="0">
              <a:solidFill>
                <a:prstClr val="white"/>
              </a:solidFill>
              <a:latin typeface="思源黑体 CN Medium" panose="020B0600000000000000" pitchFamily="34" charset="-122"/>
              <a:ea typeface="思源黑体 CN Medium" panose="020B0600000000000000" pitchFamily="34" charset="-122"/>
            </a:endParaRPr>
          </a:p>
        </p:txBody>
      </p:sp>
      <p:sp>
        <p:nvSpPr>
          <p:cNvPr id="1048892" name="矩形: 圆角 21"/>
          <p:cNvSpPr/>
          <p:nvPr/>
        </p:nvSpPr>
        <p:spPr>
          <a:xfrm>
            <a:off x="4348197" y="5675131"/>
            <a:ext cx="3412210" cy="568081"/>
          </a:xfrm>
          <a:prstGeom prst="roundRect">
            <a:avLst>
              <a:gd name="adj" fmla="val 50000"/>
            </a:avLst>
          </a:prstGeom>
          <a:noFill/>
          <a:ln w="28575">
            <a:gradFill>
              <a:gsLst>
                <a:gs pos="9000">
                  <a:srgbClr val="FFDA00"/>
                </a:gs>
                <a:gs pos="99000">
                  <a:srgbClr val="FFDA00">
                    <a:alpha val="7000"/>
                  </a:srgb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dirty="0">
              <a:solidFill>
                <a:prstClr val="white"/>
              </a:solidFill>
              <a:latin typeface="思源黑体 CN Medium" panose="020B0600000000000000" pitchFamily="34" charset="-122"/>
              <a:ea typeface="思源黑体 CN Medium" panose="020B0600000000000000" pitchFamily="34" charset="-122"/>
            </a:endParaRPr>
          </a:p>
        </p:txBody>
      </p:sp>
      <p:sp>
        <p:nvSpPr>
          <p:cNvPr id="1048893" name="文本框 51" descr="e7d195523061f1c0d3ba7f298e59d031c9c3f97027ed136f882110EF8F17BAD1F2C348D17C7856EF46CB4678CC9E44EE1ABA681E3133328A7B4D22AAF822B2429426B2355AA8CC4431B8568D2CF3B73A971C260BF49B7F9C34FEEFC5971AB83A0BAFDF5A26FFF8641745B4756CCB2BA8BFACFC7F61F65251749BB40C828A6307B2956F2F5DAFD58B"/>
          <p:cNvSpPr txBox="1"/>
          <p:nvPr/>
        </p:nvSpPr>
        <p:spPr>
          <a:xfrm>
            <a:off x="4226218" y="5709889"/>
            <a:ext cx="3589136" cy="584775"/>
          </a:xfrm>
          <a:prstGeom prst="rect">
            <a:avLst/>
          </a:prstGeom>
          <a:noFill/>
        </p:spPr>
        <p:txBody>
          <a:bodyPr wrap="square" rtlCol="0">
            <a:spAutoFit/>
          </a:bodyPr>
          <a:lstStyle>
            <a:defPPr>
              <a:defRPr lang="zh-CN"/>
            </a:defPPr>
            <a:lvl1pPr algn="ctr">
              <a:defRPr sz="2400">
                <a:solidFill>
                  <a:schemeClr val="bg1"/>
                </a:solidFill>
                <a:latin typeface="+mj-lt"/>
              </a:defRPr>
            </a:lvl1pPr>
          </a:lstStyle>
          <a:p>
            <a:pPr defTabSz="914400"/>
            <a:r>
              <a:rPr lang="zh-CN" altLang="en-US" sz="1600" dirty="0">
                <a:solidFill>
                  <a:srgbClr val="FFDA00"/>
                </a:solidFill>
                <a:latin typeface="微软雅黑" panose="020B0503020204020204" charset="-122"/>
                <a:ea typeface="微软雅黑" panose="020B0503020204020204" charset="-122"/>
                <a:cs typeface="微软雅黑" panose="020B0503020204020204" charset="-122"/>
              </a:rPr>
              <a:t>承担多项国家级、省部级重大科研攻关课题或产业化任务</a:t>
            </a:r>
            <a:endParaRPr lang="zh-CN" altLang="en-US" sz="1600" dirty="0">
              <a:solidFill>
                <a:srgbClr val="FFDA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轻量级服务交换框架支撑服务高效运行</a:t>
            </a:r>
            <a:endParaRPr lang="zh-CN" altLang="en-US" dirty="0"/>
          </a:p>
        </p:txBody>
      </p:sp>
      <p:sp>
        <p:nvSpPr>
          <p:cNvPr id="4" name="圆柱形 3"/>
          <p:cNvSpPr/>
          <p:nvPr/>
        </p:nvSpPr>
        <p:spPr>
          <a:xfrm rot="5400000">
            <a:off x="2928854" y="492784"/>
            <a:ext cx="2866607" cy="7297390"/>
          </a:xfrm>
          <a:prstGeom prst="can">
            <a:avLst>
              <a:gd name="adj" fmla="val 8132"/>
            </a:avLst>
          </a:prstGeom>
          <a:noFill/>
          <a:ln>
            <a:solidFill>
              <a:schemeClr val="bg1"/>
            </a:solidFill>
          </a:ln>
        </p:spPr>
        <p:style>
          <a:lnRef idx="1">
            <a:schemeClr val="accent5"/>
          </a:lnRef>
          <a:fillRef idx="2">
            <a:schemeClr val="accent5"/>
          </a:fillRef>
          <a:effectRef idx="1">
            <a:schemeClr val="accent5"/>
          </a:effectRef>
          <a:fontRef idx="minor">
            <a:schemeClr val="dk1"/>
          </a:fontRef>
        </p:style>
        <p:txBody>
          <a:bodyPr vert="vert270" rtlCol="0" anchor="ctr"/>
          <a:lstStyle/>
          <a:p>
            <a:r>
              <a:rPr lang="en-US" altLang="zh-CN" sz="2000">
                <a:solidFill>
                  <a:schemeClr val="bg1"/>
                </a:solidFill>
                <a:latin typeface="微软雅黑" panose="020B0503020204020204" charset="-122"/>
                <a:ea typeface="微软雅黑" panose="020B0503020204020204" charset="-122"/>
              </a:rPr>
              <a:t>ESB</a:t>
            </a:r>
            <a:endParaRPr lang="en-US" altLang="zh-CN" sz="2000" dirty="0">
              <a:solidFill>
                <a:schemeClr val="bg1"/>
              </a:solidFill>
              <a:latin typeface="微软雅黑" panose="020B0503020204020204" charset="-122"/>
              <a:ea typeface="微软雅黑" panose="020B0503020204020204" charset="-122"/>
            </a:endParaRPr>
          </a:p>
        </p:txBody>
      </p:sp>
      <p:sp>
        <p:nvSpPr>
          <p:cNvPr id="5" name="圆角矩形 4"/>
          <p:cNvSpPr/>
          <p:nvPr/>
        </p:nvSpPr>
        <p:spPr>
          <a:xfrm>
            <a:off x="1472907" y="2838507"/>
            <a:ext cx="5837264" cy="304000"/>
          </a:xfrm>
          <a:prstGeom prst="round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100" dirty="0">
                <a:solidFill>
                  <a:schemeClr val="bg1"/>
                </a:solidFill>
                <a:latin typeface="微软雅黑" panose="020B0503020204020204" charset="-122"/>
                <a:ea typeface="微软雅黑" panose="020B0503020204020204" charset="-122"/>
              </a:rPr>
              <a:t>多协议接入（</a:t>
            </a:r>
            <a:r>
              <a:rPr lang="en-US" altLang="zh-CN" sz="1100" dirty="0">
                <a:solidFill>
                  <a:schemeClr val="bg1"/>
                </a:solidFill>
                <a:latin typeface="微软雅黑" panose="020B0503020204020204" charset="-122"/>
                <a:ea typeface="微软雅黑" panose="020B0503020204020204" charset="-122"/>
              </a:rPr>
              <a:t> HTTP</a:t>
            </a:r>
            <a:r>
              <a:rPr lang="zh-CN" altLang="en-US" sz="1100" dirty="0">
                <a:solidFill>
                  <a:schemeClr val="bg1"/>
                </a:solidFill>
                <a:latin typeface="微软雅黑" panose="020B0503020204020204" charset="-122"/>
                <a:ea typeface="微软雅黑" panose="020B0503020204020204" charset="-122"/>
              </a:rPr>
              <a:t>、 </a:t>
            </a:r>
            <a:r>
              <a:rPr lang="en-US" altLang="zh-CN" sz="1100" dirty="0">
                <a:solidFill>
                  <a:schemeClr val="bg1"/>
                </a:solidFill>
                <a:latin typeface="微软雅黑" panose="020B0503020204020204" charset="-122"/>
                <a:ea typeface="微软雅黑" panose="020B0503020204020204" charset="-122"/>
              </a:rPr>
              <a:t>HTTPS</a:t>
            </a:r>
            <a:r>
              <a:rPr lang="zh-CN" altLang="en-US" sz="1100" dirty="0">
                <a:solidFill>
                  <a:schemeClr val="bg1"/>
                </a:solidFill>
                <a:latin typeface="微软雅黑" panose="020B0503020204020204" charset="-122"/>
                <a:ea typeface="微软雅黑" panose="020B0503020204020204" charset="-122"/>
              </a:rPr>
              <a:t>、 </a:t>
            </a:r>
            <a:r>
              <a:rPr lang="en-US" altLang="zh-CN" sz="1100" dirty="0">
                <a:solidFill>
                  <a:schemeClr val="bg1"/>
                </a:solidFill>
                <a:latin typeface="微软雅黑" panose="020B0503020204020204" charset="-122"/>
                <a:ea typeface="微软雅黑" panose="020B0503020204020204" charset="-122"/>
              </a:rPr>
              <a:t>SOAP</a:t>
            </a:r>
            <a:r>
              <a:rPr lang="zh-CN" altLang="en-US" sz="1100" dirty="0">
                <a:solidFill>
                  <a:schemeClr val="bg1"/>
                </a:solidFill>
                <a:latin typeface="微软雅黑" panose="020B0503020204020204" charset="-122"/>
                <a:ea typeface="微软雅黑" panose="020B0503020204020204" charset="-122"/>
              </a:rPr>
              <a:t>、</a:t>
            </a:r>
            <a:r>
              <a:rPr lang="en-US" altLang="zh-CN" sz="1100" dirty="0">
                <a:solidFill>
                  <a:schemeClr val="bg1"/>
                </a:solidFill>
                <a:latin typeface="微软雅黑" panose="020B0503020204020204" charset="-122"/>
                <a:ea typeface="微软雅黑" panose="020B0503020204020204" charset="-122"/>
              </a:rPr>
              <a:t>JMS</a:t>
            </a:r>
            <a:r>
              <a:rPr lang="zh-CN" altLang="en-US" sz="1100" dirty="0">
                <a:solidFill>
                  <a:schemeClr val="bg1"/>
                </a:solidFill>
                <a:latin typeface="微软雅黑" panose="020B0503020204020204" charset="-122"/>
                <a:ea typeface="微软雅黑" panose="020B0503020204020204" charset="-122"/>
              </a:rPr>
              <a:t>、</a:t>
            </a:r>
            <a:r>
              <a:rPr lang="en-US" altLang="zh-CN" sz="1100" dirty="0">
                <a:solidFill>
                  <a:schemeClr val="bg1"/>
                </a:solidFill>
                <a:latin typeface="微软雅黑" panose="020B0503020204020204" charset="-122"/>
                <a:ea typeface="微软雅黑" panose="020B0503020204020204" charset="-122"/>
              </a:rPr>
              <a:t>TCP</a:t>
            </a:r>
            <a:r>
              <a:rPr lang="zh-CN" altLang="en-US" sz="1100" dirty="0">
                <a:solidFill>
                  <a:schemeClr val="bg1"/>
                </a:solidFill>
                <a:latin typeface="微软雅黑" panose="020B0503020204020204" charset="-122"/>
                <a:ea typeface="微软雅黑" panose="020B0503020204020204" charset="-122"/>
              </a:rPr>
              <a:t>、</a:t>
            </a:r>
            <a:r>
              <a:rPr lang="en-US" altLang="zh-CN" sz="1100" dirty="0">
                <a:solidFill>
                  <a:schemeClr val="bg1"/>
                </a:solidFill>
                <a:latin typeface="微软雅黑" panose="020B0503020204020204" charset="-122"/>
                <a:ea typeface="微软雅黑" panose="020B0503020204020204" charset="-122"/>
              </a:rPr>
              <a:t>UDP</a:t>
            </a:r>
            <a:r>
              <a:rPr lang="zh-CN" altLang="en-US" sz="1100" dirty="0">
                <a:solidFill>
                  <a:schemeClr val="bg1"/>
                </a:solidFill>
                <a:latin typeface="微软雅黑" panose="020B0503020204020204" charset="-122"/>
                <a:ea typeface="微软雅黑" panose="020B0503020204020204" charset="-122"/>
              </a:rPr>
              <a:t>、</a:t>
            </a:r>
            <a:r>
              <a:rPr lang="en-US" altLang="zh-CN" sz="1100" dirty="0">
                <a:solidFill>
                  <a:schemeClr val="bg1"/>
                </a:solidFill>
                <a:latin typeface="微软雅黑" panose="020B0503020204020204" charset="-122"/>
                <a:ea typeface="微软雅黑" panose="020B0503020204020204" charset="-122"/>
              </a:rPr>
              <a:t>FTP</a:t>
            </a:r>
            <a:r>
              <a:rPr lang="zh-CN" altLang="en-US" sz="1100" dirty="0">
                <a:solidFill>
                  <a:schemeClr val="bg1"/>
                </a:solidFill>
                <a:latin typeface="微软雅黑" panose="020B0503020204020204" charset="-122"/>
                <a:ea typeface="微软雅黑" panose="020B0503020204020204" charset="-122"/>
              </a:rPr>
              <a:t>、</a:t>
            </a:r>
            <a:r>
              <a:rPr lang="en-US" altLang="zh-CN" sz="1100" dirty="0">
                <a:solidFill>
                  <a:schemeClr val="bg1"/>
                </a:solidFill>
                <a:latin typeface="微软雅黑" panose="020B0503020204020204" charset="-122"/>
                <a:ea typeface="微软雅黑" panose="020B0503020204020204" charset="-122"/>
              </a:rPr>
              <a:t>Email</a:t>
            </a:r>
            <a:r>
              <a:rPr lang="zh-CN" altLang="en-US" sz="1100" dirty="0">
                <a:solidFill>
                  <a:schemeClr val="bg1"/>
                </a:solidFill>
                <a:latin typeface="微软雅黑" panose="020B0503020204020204" charset="-122"/>
                <a:ea typeface="微软雅黑" panose="020B0503020204020204" charset="-122"/>
              </a:rPr>
              <a:t>等</a:t>
            </a:r>
            <a:r>
              <a:rPr lang="en-US" altLang="zh-CN" sz="1100" dirty="0">
                <a:solidFill>
                  <a:schemeClr val="bg1"/>
                </a:solidFill>
                <a:latin typeface="微软雅黑" panose="020B0503020204020204" charset="-122"/>
                <a:ea typeface="微软雅黑" panose="020B0503020204020204" charset="-122"/>
              </a:rPr>
              <a:t> </a:t>
            </a:r>
            <a:r>
              <a:rPr lang="zh-CN" altLang="en-US" sz="1100" dirty="0">
                <a:solidFill>
                  <a:schemeClr val="bg1"/>
                </a:solidFill>
                <a:latin typeface="微软雅黑" panose="020B0503020204020204" charset="-122"/>
                <a:ea typeface="微软雅黑" panose="020B0503020204020204" charset="-122"/>
              </a:rPr>
              <a:t>）</a:t>
            </a:r>
            <a:endParaRPr lang="zh-CN" altLang="en-US" sz="1100" dirty="0">
              <a:solidFill>
                <a:schemeClr val="bg1"/>
              </a:solidFill>
              <a:latin typeface="微软雅黑" panose="020B0503020204020204" charset="-122"/>
              <a:ea typeface="微软雅黑" panose="020B0503020204020204" charset="-122"/>
            </a:endParaRPr>
          </a:p>
        </p:txBody>
      </p:sp>
      <p:sp>
        <p:nvSpPr>
          <p:cNvPr id="6" name="Rectangle 94"/>
          <p:cNvSpPr>
            <a:spLocks noChangeArrowheads="1"/>
          </p:cNvSpPr>
          <p:nvPr/>
        </p:nvSpPr>
        <p:spPr bwMode="auto">
          <a:xfrm>
            <a:off x="1767415" y="2100105"/>
            <a:ext cx="1094487" cy="304000"/>
          </a:xfrm>
          <a:prstGeom prst="rect">
            <a:avLst/>
          </a:prstGeom>
          <a:noFill/>
          <a:ln w="9525">
            <a:solidFill>
              <a:schemeClr val="bg1"/>
            </a:solidFill>
            <a:miter lim="800000"/>
          </a:ln>
          <a:effectLst/>
        </p:spPr>
        <p:txBody>
          <a:bodyPr wrap="none" anchor="ctr"/>
          <a:lstStyle/>
          <a:p>
            <a:pPr algn="ctr"/>
            <a:r>
              <a:rPr lang="en-US" altLang="zh-CN" sz="1100" dirty="0">
                <a:solidFill>
                  <a:schemeClr val="bg1"/>
                </a:solidFill>
                <a:latin typeface="微软雅黑" panose="020B0503020204020204" charset="-122"/>
                <a:ea typeface="微软雅黑" panose="020B0503020204020204" charset="-122"/>
              </a:rPr>
              <a:t>PBOSS</a:t>
            </a:r>
            <a:endParaRPr lang="en-US" altLang="zh-CN" sz="1100" dirty="0">
              <a:solidFill>
                <a:schemeClr val="bg1"/>
              </a:solidFill>
              <a:latin typeface="微软雅黑" panose="020B0503020204020204" charset="-122"/>
              <a:ea typeface="微软雅黑" panose="020B0503020204020204" charset="-122"/>
            </a:endParaRPr>
          </a:p>
        </p:txBody>
      </p:sp>
      <p:sp>
        <p:nvSpPr>
          <p:cNvPr id="7" name="Rectangle 95"/>
          <p:cNvSpPr>
            <a:spLocks noChangeArrowheads="1"/>
          </p:cNvSpPr>
          <p:nvPr/>
        </p:nvSpPr>
        <p:spPr bwMode="auto">
          <a:xfrm>
            <a:off x="3048627" y="2100105"/>
            <a:ext cx="1094487" cy="304000"/>
          </a:xfrm>
          <a:prstGeom prst="rect">
            <a:avLst/>
          </a:prstGeom>
          <a:noFill/>
          <a:ln w="9525">
            <a:solidFill>
              <a:schemeClr val="bg1"/>
            </a:solidFill>
            <a:miter lim="800000"/>
          </a:ln>
          <a:effectLst/>
        </p:spPr>
        <p:txBody>
          <a:bodyPr wrap="none" anchor="ctr"/>
          <a:lstStyle/>
          <a:p>
            <a:pPr algn="ctr"/>
            <a:r>
              <a:rPr lang="zh-CN" altLang="en-US" sz="1100" dirty="0">
                <a:solidFill>
                  <a:schemeClr val="bg1"/>
                </a:solidFill>
                <a:latin typeface="微软雅黑" panose="020B0503020204020204" charset="-122"/>
                <a:ea typeface="微软雅黑" panose="020B0503020204020204" charset="-122"/>
              </a:rPr>
              <a:t>知识库</a:t>
            </a:r>
            <a:endParaRPr lang="en-US" altLang="zh-CN" sz="1100" dirty="0">
              <a:solidFill>
                <a:schemeClr val="bg1"/>
              </a:solidFill>
              <a:latin typeface="微软雅黑" panose="020B0503020204020204" charset="-122"/>
              <a:ea typeface="微软雅黑" panose="020B0503020204020204" charset="-122"/>
            </a:endParaRPr>
          </a:p>
        </p:txBody>
      </p:sp>
      <p:sp>
        <p:nvSpPr>
          <p:cNvPr id="8" name="Rectangle 96"/>
          <p:cNvSpPr>
            <a:spLocks noChangeArrowheads="1"/>
          </p:cNvSpPr>
          <p:nvPr/>
        </p:nvSpPr>
        <p:spPr bwMode="auto">
          <a:xfrm>
            <a:off x="4365023" y="2100105"/>
            <a:ext cx="1094487" cy="304000"/>
          </a:xfrm>
          <a:prstGeom prst="rect">
            <a:avLst/>
          </a:prstGeom>
          <a:noFill/>
          <a:ln w="9525">
            <a:solidFill>
              <a:schemeClr val="bg1"/>
            </a:solidFill>
            <a:miter lim="800000"/>
          </a:ln>
          <a:effectLst/>
        </p:spPr>
        <p:txBody>
          <a:bodyPr wrap="none" anchor="ctr"/>
          <a:lstStyle/>
          <a:p>
            <a:pPr algn="ctr"/>
            <a:r>
              <a:rPr lang="en-US" altLang="zh-CN" sz="1100" dirty="0">
                <a:solidFill>
                  <a:schemeClr val="bg1"/>
                </a:solidFill>
                <a:latin typeface="微软雅黑" panose="020B0503020204020204" charset="-122"/>
                <a:ea typeface="微软雅黑" panose="020B0503020204020204" charset="-122"/>
              </a:rPr>
              <a:t>WMS</a:t>
            </a:r>
            <a:endParaRPr lang="en-US" altLang="zh-CN" sz="1100" dirty="0">
              <a:solidFill>
                <a:schemeClr val="bg1"/>
              </a:solidFill>
              <a:latin typeface="微软雅黑" panose="020B0503020204020204" charset="-122"/>
              <a:ea typeface="微软雅黑" panose="020B0503020204020204" charset="-122"/>
            </a:endParaRPr>
          </a:p>
        </p:txBody>
      </p:sp>
      <p:sp>
        <p:nvSpPr>
          <p:cNvPr id="9" name="Rectangle 97"/>
          <p:cNvSpPr>
            <a:spLocks noChangeArrowheads="1"/>
          </p:cNvSpPr>
          <p:nvPr/>
        </p:nvSpPr>
        <p:spPr bwMode="auto">
          <a:xfrm>
            <a:off x="5678955" y="2100105"/>
            <a:ext cx="1094487" cy="304000"/>
          </a:xfrm>
          <a:prstGeom prst="rect">
            <a:avLst/>
          </a:prstGeom>
          <a:noFill/>
          <a:ln w="9525">
            <a:solidFill>
              <a:schemeClr val="bg1"/>
            </a:solidFill>
            <a:miter lim="800000"/>
          </a:ln>
          <a:effectLst/>
        </p:spPr>
        <p:txBody>
          <a:bodyPr wrap="none" anchor="ctr"/>
          <a:lstStyle/>
          <a:p>
            <a:pPr algn="ctr"/>
            <a:r>
              <a:rPr lang="en-US" altLang="zh-CN" sz="1400">
                <a:solidFill>
                  <a:schemeClr val="bg1"/>
                </a:solidFill>
                <a:latin typeface="微软雅黑" panose="020B0503020204020204" charset="-122"/>
                <a:ea typeface="微软雅黑" panose="020B0503020204020204" charset="-122"/>
              </a:rPr>
              <a:t>……</a:t>
            </a:r>
            <a:endParaRPr lang="en-US" altLang="zh-CN" sz="1400">
              <a:solidFill>
                <a:schemeClr val="bg1"/>
              </a:solidFill>
              <a:latin typeface="微软雅黑" panose="020B0503020204020204" charset="-122"/>
              <a:ea typeface="微软雅黑" panose="020B0503020204020204" charset="-122"/>
            </a:endParaRPr>
          </a:p>
        </p:txBody>
      </p:sp>
      <p:sp>
        <p:nvSpPr>
          <p:cNvPr id="10" name="AutoShape 100"/>
          <p:cNvSpPr>
            <a:spLocks noChangeArrowheads="1"/>
          </p:cNvSpPr>
          <p:nvPr/>
        </p:nvSpPr>
        <p:spPr bwMode="auto">
          <a:xfrm>
            <a:off x="2501025" y="2316402"/>
            <a:ext cx="437593" cy="346629"/>
          </a:xfrm>
          <a:prstGeom prst="flowChartMagneticDisk">
            <a:avLst/>
          </a:prstGeom>
          <a:noFill/>
          <a:ln w="9525">
            <a:solidFill>
              <a:schemeClr val="bg1"/>
            </a:solidFill>
            <a:round/>
          </a:ln>
          <a:effectLst/>
        </p:spPr>
        <p:txBody>
          <a:bodyPr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11" name="AutoShape 101"/>
          <p:cNvSpPr>
            <a:spLocks noChangeArrowheads="1"/>
          </p:cNvSpPr>
          <p:nvPr/>
        </p:nvSpPr>
        <p:spPr bwMode="auto">
          <a:xfrm>
            <a:off x="3782236" y="2316402"/>
            <a:ext cx="437593" cy="346629"/>
          </a:xfrm>
          <a:prstGeom prst="flowChartMagneticDisk">
            <a:avLst/>
          </a:prstGeom>
          <a:noFill/>
          <a:ln w="9525">
            <a:solidFill>
              <a:schemeClr val="bg1"/>
            </a:solidFill>
            <a:round/>
          </a:ln>
          <a:effectLst/>
        </p:spPr>
        <p:txBody>
          <a:bodyPr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12" name="AutoShape 102"/>
          <p:cNvSpPr>
            <a:spLocks noChangeArrowheads="1"/>
          </p:cNvSpPr>
          <p:nvPr/>
        </p:nvSpPr>
        <p:spPr bwMode="auto">
          <a:xfrm>
            <a:off x="5095415" y="2316402"/>
            <a:ext cx="437593" cy="346629"/>
          </a:xfrm>
          <a:prstGeom prst="flowChartMagneticDisk">
            <a:avLst/>
          </a:prstGeom>
          <a:noFill/>
          <a:ln w="9525">
            <a:solidFill>
              <a:schemeClr val="bg1"/>
            </a:solidFill>
            <a:round/>
          </a:ln>
          <a:effectLst/>
        </p:spPr>
        <p:txBody>
          <a:bodyPr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13" name="AutoShape 103"/>
          <p:cNvSpPr>
            <a:spLocks noChangeArrowheads="1"/>
          </p:cNvSpPr>
          <p:nvPr/>
        </p:nvSpPr>
        <p:spPr bwMode="auto">
          <a:xfrm>
            <a:off x="6406130" y="2316402"/>
            <a:ext cx="437593" cy="346629"/>
          </a:xfrm>
          <a:prstGeom prst="flowChartMagneticDisk">
            <a:avLst/>
          </a:prstGeom>
          <a:noFill/>
          <a:ln w="9525">
            <a:solidFill>
              <a:schemeClr val="bg1"/>
            </a:solidFill>
            <a:round/>
          </a:ln>
          <a:effectLst/>
        </p:spPr>
        <p:txBody>
          <a:bodyPr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14" name="AutoShape 110"/>
          <p:cNvSpPr>
            <a:spLocks noChangeArrowheads="1"/>
          </p:cNvSpPr>
          <p:nvPr/>
        </p:nvSpPr>
        <p:spPr bwMode="auto">
          <a:xfrm>
            <a:off x="2459108" y="2549589"/>
            <a:ext cx="437593" cy="347429"/>
          </a:xfrm>
          <a:prstGeom prst="upDownArrow">
            <a:avLst>
              <a:gd name="adj1" fmla="val 50000"/>
              <a:gd name="adj2" fmla="val 33235"/>
            </a:avLst>
          </a:prstGeom>
          <a:noFill/>
          <a:ln w="9525">
            <a:solidFill>
              <a:schemeClr val="bg1"/>
            </a:solidFill>
            <a:miter lim="800000"/>
          </a:ln>
          <a:effectLst/>
        </p:spPr>
        <p:txBody>
          <a:bodyPr vert="eaVert"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15" name="AutoShape 111"/>
          <p:cNvSpPr>
            <a:spLocks noChangeArrowheads="1"/>
          </p:cNvSpPr>
          <p:nvPr/>
        </p:nvSpPr>
        <p:spPr bwMode="auto">
          <a:xfrm>
            <a:off x="3743537" y="2549589"/>
            <a:ext cx="437593" cy="347429"/>
          </a:xfrm>
          <a:prstGeom prst="upDownArrow">
            <a:avLst>
              <a:gd name="adj1" fmla="val 50000"/>
              <a:gd name="adj2" fmla="val 33235"/>
            </a:avLst>
          </a:prstGeom>
          <a:noFill/>
          <a:ln w="9525">
            <a:solidFill>
              <a:schemeClr val="bg1"/>
            </a:solidFill>
            <a:miter lim="800000"/>
          </a:ln>
          <a:effectLst/>
        </p:spPr>
        <p:txBody>
          <a:bodyPr vert="eaVert"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16" name="AutoShape 112"/>
          <p:cNvSpPr>
            <a:spLocks noChangeArrowheads="1"/>
          </p:cNvSpPr>
          <p:nvPr/>
        </p:nvSpPr>
        <p:spPr bwMode="auto">
          <a:xfrm>
            <a:off x="5056715" y="2549589"/>
            <a:ext cx="437593" cy="347429"/>
          </a:xfrm>
          <a:prstGeom prst="upDownArrow">
            <a:avLst>
              <a:gd name="adj1" fmla="val 50000"/>
              <a:gd name="adj2" fmla="val 33235"/>
            </a:avLst>
          </a:prstGeom>
          <a:noFill/>
          <a:ln w="9525">
            <a:solidFill>
              <a:schemeClr val="bg1"/>
            </a:solidFill>
            <a:miter lim="800000"/>
          </a:ln>
          <a:effectLst/>
        </p:spPr>
        <p:txBody>
          <a:bodyPr vert="eaVert"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17" name="AutoShape 113"/>
          <p:cNvSpPr>
            <a:spLocks noChangeArrowheads="1"/>
          </p:cNvSpPr>
          <p:nvPr/>
        </p:nvSpPr>
        <p:spPr bwMode="auto">
          <a:xfrm>
            <a:off x="6370646" y="2549589"/>
            <a:ext cx="437593" cy="347429"/>
          </a:xfrm>
          <a:prstGeom prst="upDownArrow">
            <a:avLst>
              <a:gd name="adj1" fmla="val 50000"/>
              <a:gd name="adj2" fmla="val 33235"/>
            </a:avLst>
          </a:prstGeom>
          <a:noFill/>
          <a:ln w="9525">
            <a:solidFill>
              <a:schemeClr val="bg1"/>
            </a:solidFill>
            <a:miter lim="800000"/>
          </a:ln>
          <a:effectLst/>
        </p:spPr>
        <p:txBody>
          <a:bodyPr vert="eaVert"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18" name="圆角矩形 17"/>
          <p:cNvSpPr/>
          <p:nvPr/>
        </p:nvSpPr>
        <p:spPr>
          <a:xfrm>
            <a:off x="1662861" y="3223053"/>
            <a:ext cx="1589195" cy="315292"/>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solidFill>
                  <a:schemeClr val="bg1"/>
                </a:solidFill>
                <a:latin typeface="微软雅黑" panose="020B0503020204020204" charset="-122"/>
                <a:ea typeface="微软雅黑" panose="020B0503020204020204" charset="-122"/>
              </a:rPr>
              <a:t>安全控制</a:t>
            </a:r>
            <a:endParaRPr lang="zh-CN" altLang="en-US" sz="1100" dirty="0">
              <a:solidFill>
                <a:schemeClr val="bg1"/>
              </a:solidFill>
              <a:latin typeface="微软雅黑" panose="020B0503020204020204" charset="-122"/>
              <a:ea typeface="微软雅黑" panose="020B0503020204020204" charset="-122"/>
            </a:endParaRPr>
          </a:p>
        </p:txBody>
      </p:sp>
      <p:sp>
        <p:nvSpPr>
          <p:cNvPr id="19" name="圆角矩形 18"/>
          <p:cNvSpPr/>
          <p:nvPr/>
        </p:nvSpPr>
        <p:spPr>
          <a:xfrm>
            <a:off x="1903980" y="3593981"/>
            <a:ext cx="1589195" cy="315292"/>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solidFill>
                  <a:schemeClr val="bg1"/>
                </a:solidFill>
                <a:latin typeface="微软雅黑" panose="020B0503020204020204" charset="-122"/>
                <a:ea typeface="微软雅黑" panose="020B0503020204020204" charset="-122"/>
              </a:rPr>
              <a:t>流量控制</a:t>
            </a:r>
            <a:endParaRPr lang="zh-CN" altLang="en-US" sz="1100" dirty="0">
              <a:solidFill>
                <a:schemeClr val="bg1"/>
              </a:solidFill>
              <a:latin typeface="微软雅黑" panose="020B0503020204020204" charset="-122"/>
              <a:ea typeface="微软雅黑" panose="020B0503020204020204" charset="-122"/>
            </a:endParaRPr>
          </a:p>
        </p:txBody>
      </p:sp>
      <p:sp>
        <p:nvSpPr>
          <p:cNvPr id="20" name="圆角矩形 19"/>
          <p:cNvSpPr/>
          <p:nvPr/>
        </p:nvSpPr>
        <p:spPr>
          <a:xfrm>
            <a:off x="2145100" y="3981263"/>
            <a:ext cx="1589195" cy="315292"/>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solidFill>
                  <a:schemeClr val="bg1"/>
                </a:solidFill>
                <a:latin typeface="微软雅黑" panose="020B0503020204020204" charset="-122"/>
                <a:ea typeface="微软雅黑" panose="020B0503020204020204" charset="-122"/>
              </a:rPr>
              <a:t>服务寻址</a:t>
            </a:r>
            <a:endParaRPr lang="zh-CN" altLang="en-US" sz="1100" dirty="0">
              <a:solidFill>
                <a:schemeClr val="bg1"/>
              </a:solidFill>
              <a:latin typeface="微软雅黑" panose="020B0503020204020204" charset="-122"/>
              <a:ea typeface="微软雅黑" panose="020B0503020204020204" charset="-122"/>
            </a:endParaRPr>
          </a:p>
        </p:txBody>
      </p:sp>
      <p:sp>
        <p:nvSpPr>
          <p:cNvPr id="21" name="圆角矩形 20"/>
          <p:cNvSpPr/>
          <p:nvPr/>
        </p:nvSpPr>
        <p:spPr>
          <a:xfrm>
            <a:off x="2392600" y="4362436"/>
            <a:ext cx="1589195" cy="315292"/>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solidFill>
                  <a:schemeClr val="bg1"/>
                </a:solidFill>
                <a:latin typeface="微软雅黑" panose="020B0503020204020204" charset="-122"/>
                <a:ea typeface="微软雅黑" panose="020B0503020204020204" charset="-122"/>
              </a:rPr>
              <a:t>动态路由</a:t>
            </a:r>
            <a:endParaRPr lang="zh-CN" altLang="en-US" sz="1100" dirty="0">
              <a:solidFill>
                <a:schemeClr val="bg1"/>
              </a:solidFill>
              <a:latin typeface="微软雅黑" panose="020B0503020204020204" charset="-122"/>
              <a:ea typeface="微软雅黑" panose="020B0503020204020204" charset="-122"/>
            </a:endParaRPr>
          </a:p>
        </p:txBody>
      </p:sp>
      <p:sp>
        <p:nvSpPr>
          <p:cNvPr id="22" name="圆角矩形 21"/>
          <p:cNvSpPr/>
          <p:nvPr/>
        </p:nvSpPr>
        <p:spPr>
          <a:xfrm>
            <a:off x="1618854" y="5098910"/>
            <a:ext cx="5837264" cy="304000"/>
          </a:xfrm>
          <a:prstGeom prst="round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100" dirty="0">
                <a:solidFill>
                  <a:schemeClr val="bg1"/>
                </a:solidFill>
                <a:latin typeface="微软雅黑" panose="020B0503020204020204" charset="-122"/>
                <a:ea typeface="微软雅黑" panose="020B0503020204020204" charset="-122"/>
              </a:rPr>
              <a:t>多协议接出（</a:t>
            </a:r>
            <a:r>
              <a:rPr lang="en-US" altLang="zh-CN" sz="1100" dirty="0">
                <a:solidFill>
                  <a:schemeClr val="bg1"/>
                </a:solidFill>
                <a:latin typeface="微软雅黑" panose="020B0503020204020204" charset="-122"/>
                <a:ea typeface="微软雅黑" panose="020B0503020204020204" charset="-122"/>
              </a:rPr>
              <a:t> HTTP</a:t>
            </a:r>
            <a:r>
              <a:rPr lang="zh-CN" altLang="en-US" sz="1100" dirty="0">
                <a:solidFill>
                  <a:schemeClr val="bg1"/>
                </a:solidFill>
                <a:latin typeface="微软雅黑" panose="020B0503020204020204" charset="-122"/>
                <a:ea typeface="微软雅黑" panose="020B0503020204020204" charset="-122"/>
              </a:rPr>
              <a:t>、 </a:t>
            </a:r>
            <a:r>
              <a:rPr lang="en-US" altLang="zh-CN" sz="1100" dirty="0">
                <a:solidFill>
                  <a:schemeClr val="bg1"/>
                </a:solidFill>
                <a:latin typeface="微软雅黑" panose="020B0503020204020204" charset="-122"/>
                <a:ea typeface="微软雅黑" panose="020B0503020204020204" charset="-122"/>
              </a:rPr>
              <a:t>HTTPS</a:t>
            </a:r>
            <a:r>
              <a:rPr lang="zh-CN" altLang="en-US" sz="1100" dirty="0">
                <a:solidFill>
                  <a:schemeClr val="bg1"/>
                </a:solidFill>
                <a:latin typeface="微软雅黑" panose="020B0503020204020204" charset="-122"/>
                <a:ea typeface="微软雅黑" panose="020B0503020204020204" charset="-122"/>
              </a:rPr>
              <a:t>、 </a:t>
            </a:r>
            <a:r>
              <a:rPr lang="en-US" altLang="zh-CN" sz="1100" dirty="0">
                <a:solidFill>
                  <a:schemeClr val="bg1"/>
                </a:solidFill>
                <a:latin typeface="微软雅黑" panose="020B0503020204020204" charset="-122"/>
                <a:ea typeface="微软雅黑" panose="020B0503020204020204" charset="-122"/>
              </a:rPr>
              <a:t>SOAP</a:t>
            </a:r>
            <a:r>
              <a:rPr lang="zh-CN" altLang="en-US" sz="1100" dirty="0">
                <a:solidFill>
                  <a:schemeClr val="bg1"/>
                </a:solidFill>
                <a:latin typeface="微软雅黑" panose="020B0503020204020204" charset="-122"/>
                <a:ea typeface="微软雅黑" panose="020B0503020204020204" charset="-122"/>
              </a:rPr>
              <a:t>、</a:t>
            </a:r>
            <a:r>
              <a:rPr lang="en-US" altLang="zh-CN" sz="1100" dirty="0">
                <a:solidFill>
                  <a:schemeClr val="bg1"/>
                </a:solidFill>
                <a:latin typeface="微软雅黑" panose="020B0503020204020204" charset="-122"/>
                <a:ea typeface="微软雅黑" panose="020B0503020204020204" charset="-122"/>
              </a:rPr>
              <a:t>JMS</a:t>
            </a:r>
            <a:r>
              <a:rPr lang="zh-CN" altLang="en-US" sz="1100" dirty="0">
                <a:solidFill>
                  <a:schemeClr val="bg1"/>
                </a:solidFill>
                <a:latin typeface="微软雅黑" panose="020B0503020204020204" charset="-122"/>
                <a:ea typeface="微软雅黑" panose="020B0503020204020204" charset="-122"/>
              </a:rPr>
              <a:t>、</a:t>
            </a:r>
            <a:r>
              <a:rPr lang="en-US" altLang="zh-CN" sz="1100" dirty="0">
                <a:solidFill>
                  <a:schemeClr val="bg1"/>
                </a:solidFill>
                <a:latin typeface="微软雅黑" panose="020B0503020204020204" charset="-122"/>
                <a:ea typeface="微软雅黑" panose="020B0503020204020204" charset="-122"/>
              </a:rPr>
              <a:t>TCP</a:t>
            </a:r>
            <a:r>
              <a:rPr lang="zh-CN" altLang="en-US" sz="1100" dirty="0">
                <a:solidFill>
                  <a:schemeClr val="bg1"/>
                </a:solidFill>
                <a:latin typeface="微软雅黑" panose="020B0503020204020204" charset="-122"/>
                <a:ea typeface="微软雅黑" panose="020B0503020204020204" charset="-122"/>
              </a:rPr>
              <a:t>、</a:t>
            </a:r>
            <a:r>
              <a:rPr lang="en-US" altLang="zh-CN" sz="1100" dirty="0">
                <a:solidFill>
                  <a:schemeClr val="bg1"/>
                </a:solidFill>
                <a:latin typeface="微软雅黑" panose="020B0503020204020204" charset="-122"/>
                <a:ea typeface="微软雅黑" panose="020B0503020204020204" charset="-122"/>
              </a:rPr>
              <a:t>UDP</a:t>
            </a:r>
            <a:r>
              <a:rPr lang="zh-CN" altLang="en-US" sz="1100" dirty="0">
                <a:solidFill>
                  <a:schemeClr val="bg1"/>
                </a:solidFill>
                <a:latin typeface="微软雅黑" panose="020B0503020204020204" charset="-122"/>
                <a:ea typeface="微软雅黑" panose="020B0503020204020204" charset="-122"/>
              </a:rPr>
              <a:t>、</a:t>
            </a:r>
            <a:r>
              <a:rPr lang="en-US" altLang="zh-CN" sz="1100" dirty="0">
                <a:solidFill>
                  <a:schemeClr val="bg1"/>
                </a:solidFill>
                <a:latin typeface="微软雅黑" panose="020B0503020204020204" charset="-122"/>
                <a:ea typeface="微软雅黑" panose="020B0503020204020204" charset="-122"/>
              </a:rPr>
              <a:t>FTP</a:t>
            </a:r>
            <a:r>
              <a:rPr lang="zh-CN" altLang="en-US" sz="1100" dirty="0">
                <a:solidFill>
                  <a:schemeClr val="bg1"/>
                </a:solidFill>
                <a:latin typeface="微软雅黑" panose="020B0503020204020204" charset="-122"/>
                <a:ea typeface="微软雅黑" panose="020B0503020204020204" charset="-122"/>
              </a:rPr>
              <a:t>、</a:t>
            </a:r>
            <a:r>
              <a:rPr lang="en-US" altLang="zh-CN" sz="1100" dirty="0">
                <a:solidFill>
                  <a:schemeClr val="bg1"/>
                </a:solidFill>
                <a:latin typeface="微软雅黑" panose="020B0503020204020204" charset="-122"/>
                <a:ea typeface="微软雅黑" panose="020B0503020204020204" charset="-122"/>
              </a:rPr>
              <a:t>Email </a:t>
            </a:r>
            <a:r>
              <a:rPr lang="zh-CN" altLang="en-US" sz="1100" dirty="0">
                <a:solidFill>
                  <a:schemeClr val="bg1"/>
                </a:solidFill>
                <a:latin typeface="微软雅黑" panose="020B0503020204020204" charset="-122"/>
                <a:ea typeface="微软雅黑" panose="020B0503020204020204" charset="-122"/>
              </a:rPr>
              <a:t>等）</a:t>
            </a:r>
            <a:endParaRPr lang="zh-CN" altLang="en-US" sz="1100" dirty="0">
              <a:solidFill>
                <a:schemeClr val="bg1"/>
              </a:solidFill>
              <a:latin typeface="微软雅黑" panose="020B0503020204020204" charset="-122"/>
              <a:ea typeface="微软雅黑" panose="020B0503020204020204" charset="-122"/>
            </a:endParaRPr>
          </a:p>
        </p:txBody>
      </p:sp>
      <p:sp>
        <p:nvSpPr>
          <p:cNvPr id="23" name="Rectangle 22"/>
          <p:cNvSpPr>
            <a:spLocks noChangeArrowheads="1"/>
          </p:cNvSpPr>
          <p:nvPr/>
        </p:nvSpPr>
        <p:spPr bwMode="auto">
          <a:xfrm>
            <a:off x="3437511" y="5703180"/>
            <a:ext cx="1094487" cy="653400"/>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tIns="91440" bIns="91440" anchor="ctr"/>
          <a:lstStyle/>
          <a:p>
            <a:pPr algn="ctr" eaLnBrk="0" hangingPunct="0">
              <a:spcBef>
                <a:spcPct val="50000"/>
              </a:spcBef>
              <a:buClr>
                <a:srgbClr val="FF3300"/>
              </a:buClr>
            </a:pPr>
            <a:r>
              <a:rPr lang="zh-CN" altLang="en-US" sz="1100" kern="0">
                <a:solidFill>
                  <a:schemeClr val="bg1"/>
                </a:solidFill>
                <a:latin typeface="微软雅黑" panose="020B0503020204020204" charset="-122"/>
                <a:ea typeface="微软雅黑" panose="020B0503020204020204" charset="-122"/>
              </a:rPr>
              <a:t>物资配送系统</a:t>
            </a:r>
            <a:endParaRPr lang="zh-CN" altLang="en-US" sz="1100" kern="0">
              <a:solidFill>
                <a:schemeClr val="bg1"/>
              </a:solidFill>
              <a:latin typeface="微软雅黑" panose="020B0503020204020204" charset="-122"/>
              <a:ea typeface="微软雅黑" panose="020B0503020204020204" charset="-122"/>
            </a:endParaRPr>
          </a:p>
        </p:txBody>
      </p:sp>
      <p:sp>
        <p:nvSpPr>
          <p:cNvPr id="24" name="Rectangle 23"/>
          <p:cNvSpPr>
            <a:spLocks noChangeArrowheads="1"/>
          </p:cNvSpPr>
          <p:nvPr/>
        </p:nvSpPr>
        <p:spPr bwMode="auto">
          <a:xfrm>
            <a:off x="4749381" y="5703180"/>
            <a:ext cx="1094487" cy="653400"/>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tIns="91440" bIns="91440" anchor="ctr"/>
          <a:lstStyle/>
          <a:p>
            <a:pPr algn="ctr" eaLnBrk="0" hangingPunct="0">
              <a:spcBef>
                <a:spcPct val="50000"/>
              </a:spcBef>
              <a:buClr>
                <a:srgbClr val="FF3300"/>
              </a:buClr>
            </a:pPr>
            <a:r>
              <a:rPr lang="zh-CN" altLang="en-US" sz="1100" kern="0">
                <a:solidFill>
                  <a:schemeClr val="bg1"/>
                </a:solidFill>
                <a:latin typeface="微软雅黑" panose="020B0503020204020204" charset="-122"/>
                <a:ea typeface="微软雅黑" panose="020B0503020204020204" charset="-122"/>
              </a:rPr>
              <a:t>终端维修系统</a:t>
            </a:r>
            <a:endParaRPr lang="zh-CN" altLang="en-US" sz="1100" kern="0" dirty="0">
              <a:solidFill>
                <a:schemeClr val="bg1"/>
              </a:solidFill>
              <a:latin typeface="微软雅黑" panose="020B0503020204020204" charset="-122"/>
              <a:ea typeface="微软雅黑" panose="020B0503020204020204" charset="-122"/>
            </a:endParaRPr>
          </a:p>
        </p:txBody>
      </p:sp>
      <p:sp>
        <p:nvSpPr>
          <p:cNvPr id="25" name="Rectangle 24"/>
          <p:cNvSpPr>
            <a:spLocks noChangeArrowheads="1"/>
          </p:cNvSpPr>
          <p:nvPr/>
        </p:nvSpPr>
        <p:spPr bwMode="auto">
          <a:xfrm>
            <a:off x="6207201" y="5703180"/>
            <a:ext cx="1094487" cy="653400"/>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tIns="91440" bIns="91440" anchor="ctr"/>
          <a:lstStyle/>
          <a:p>
            <a:pPr algn="ctr" eaLnBrk="0" hangingPunct="0">
              <a:spcBef>
                <a:spcPct val="50000"/>
              </a:spcBef>
              <a:buClr>
                <a:srgbClr val="FF3300"/>
              </a:buClr>
            </a:pPr>
            <a:r>
              <a:rPr lang="en-US" altLang="zh-CN" sz="1100" b="1" kern="0">
                <a:solidFill>
                  <a:schemeClr val="bg1"/>
                </a:solidFill>
                <a:latin typeface="微软雅黑" panose="020B0503020204020204" charset="-122"/>
                <a:ea typeface="微软雅黑" panose="020B0503020204020204" charset="-122"/>
              </a:rPr>
              <a:t>…</a:t>
            </a:r>
            <a:endParaRPr lang="en-US" altLang="zh-CN" sz="1100" b="1" kern="0">
              <a:solidFill>
                <a:schemeClr val="bg1"/>
              </a:solidFill>
              <a:latin typeface="微软雅黑" panose="020B0503020204020204" charset="-122"/>
              <a:ea typeface="微软雅黑" panose="020B0503020204020204" charset="-122"/>
            </a:endParaRPr>
          </a:p>
          <a:p>
            <a:pPr algn="ctr" eaLnBrk="0" hangingPunct="0">
              <a:spcBef>
                <a:spcPct val="50000"/>
              </a:spcBef>
              <a:buClr>
                <a:srgbClr val="FF3300"/>
              </a:buClr>
            </a:pPr>
            <a:r>
              <a:rPr lang="en-US" altLang="zh-CN" sz="1100" b="1" kern="0">
                <a:solidFill>
                  <a:schemeClr val="bg1"/>
                </a:solidFill>
                <a:latin typeface="微软雅黑" panose="020B0503020204020204" charset="-122"/>
                <a:ea typeface="微软雅黑" panose="020B0503020204020204" charset="-122"/>
              </a:rPr>
              <a:t>…</a:t>
            </a:r>
            <a:endParaRPr lang="en-US" altLang="zh-CN" sz="1100" b="1" kern="0">
              <a:solidFill>
                <a:schemeClr val="bg1"/>
              </a:solidFill>
              <a:latin typeface="微软雅黑" panose="020B0503020204020204" charset="-122"/>
              <a:ea typeface="微软雅黑" panose="020B0503020204020204" charset="-122"/>
            </a:endParaRPr>
          </a:p>
        </p:txBody>
      </p:sp>
      <p:sp>
        <p:nvSpPr>
          <p:cNvPr id="26" name="AutoShape 85"/>
          <p:cNvSpPr>
            <a:spLocks noChangeArrowheads="1"/>
          </p:cNvSpPr>
          <p:nvPr/>
        </p:nvSpPr>
        <p:spPr bwMode="auto">
          <a:xfrm>
            <a:off x="2464526" y="5359510"/>
            <a:ext cx="437593" cy="347429"/>
          </a:xfrm>
          <a:prstGeom prst="upDownArrow">
            <a:avLst>
              <a:gd name="adj1" fmla="val 50000"/>
              <a:gd name="adj2" fmla="val 33235"/>
            </a:avLst>
          </a:prstGeom>
          <a:noFill/>
          <a:ln w="9525">
            <a:solidFill>
              <a:schemeClr val="bg1"/>
            </a:solidFill>
            <a:miter lim="800000"/>
          </a:ln>
          <a:effectLst/>
        </p:spPr>
        <p:txBody>
          <a:bodyPr vert="eaVert"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27" name="AutoShape 86"/>
          <p:cNvSpPr>
            <a:spLocks noChangeArrowheads="1"/>
          </p:cNvSpPr>
          <p:nvPr/>
        </p:nvSpPr>
        <p:spPr bwMode="auto">
          <a:xfrm>
            <a:off x="3875044" y="5359510"/>
            <a:ext cx="437593" cy="347429"/>
          </a:xfrm>
          <a:prstGeom prst="upDownArrow">
            <a:avLst>
              <a:gd name="adj1" fmla="val 50000"/>
              <a:gd name="adj2" fmla="val 33235"/>
            </a:avLst>
          </a:prstGeom>
          <a:noFill/>
          <a:ln w="9525">
            <a:solidFill>
              <a:schemeClr val="bg1"/>
            </a:solidFill>
            <a:miter lim="800000"/>
          </a:ln>
          <a:effectLst/>
        </p:spPr>
        <p:txBody>
          <a:bodyPr vert="eaVert"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28" name="AutoShape 87"/>
          <p:cNvSpPr>
            <a:spLocks noChangeArrowheads="1"/>
          </p:cNvSpPr>
          <p:nvPr/>
        </p:nvSpPr>
        <p:spPr bwMode="auto">
          <a:xfrm>
            <a:off x="5186914" y="5359510"/>
            <a:ext cx="437593" cy="347429"/>
          </a:xfrm>
          <a:prstGeom prst="upDownArrow">
            <a:avLst>
              <a:gd name="adj1" fmla="val 50000"/>
              <a:gd name="adj2" fmla="val 33235"/>
            </a:avLst>
          </a:prstGeom>
          <a:noFill/>
          <a:ln w="9525">
            <a:solidFill>
              <a:schemeClr val="bg1"/>
            </a:solidFill>
            <a:miter lim="800000"/>
          </a:ln>
          <a:effectLst/>
        </p:spPr>
        <p:txBody>
          <a:bodyPr vert="eaVert"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29" name="AutoShape 88"/>
          <p:cNvSpPr>
            <a:spLocks noChangeArrowheads="1"/>
          </p:cNvSpPr>
          <p:nvPr/>
        </p:nvSpPr>
        <p:spPr bwMode="auto">
          <a:xfrm>
            <a:off x="6647951" y="5359510"/>
            <a:ext cx="437593" cy="347429"/>
          </a:xfrm>
          <a:prstGeom prst="upDownArrow">
            <a:avLst>
              <a:gd name="adj1" fmla="val 50000"/>
              <a:gd name="adj2" fmla="val 33235"/>
            </a:avLst>
          </a:prstGeom>
          <a:noFill/>
          <a:ln w="9525">
            <a:solidFill>
              <a:schemeClr val="bg1"/>
            </a:solidFill>
            <a:miter lim="800000"/>
          </a:ln>
          <a:effectLst/>
        </p:spPr>
        <p:txBody>
          <a:bodyPr vert="eaVert" wrap="none" anchor="ctr"/>
          <a:lstStyle/>
          <a:p>
            <a:endParaRPr lang="zh-CN" altLang="en-US">
              <a:solidFill>
                <a:schemeClr val="bg1"/>
              </a:solidFill>
              <a:latin typeface="微软雅黑" panose="020B0503020204020204" charset="-122"/>
              <a:ea typeface="微软雅黑" panose="020B0503020204020204" charset="-122"/>
            </a:endParaRPr>
          </a:p>
        </p:txBody>
      </p:sp>
      <p:sp>
        <p:nvSpPr>
          <p:cNvPr id="30" name="圆角矩形 29"/>
          <p:cNvSpPr/>
          <p:nvPr/>
        </p:nvSpPr>
        <p:spPr>
          <a:xfrm>
            <a:off x="5047501" y="3175741"/>
            <a:ext cx="2379561" cy="1129269"/>
          </a:xfrm>
          <a:prstGeom prst="roundRect">
            <a:avLst>
              <a:gd name="adj" fmla="val 10258"/>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zh-CN" altLang="en-US" sz="1050" dirty="0">
                <a:solidFill>
                  <a:schemeClr val="bg1"/>
                </a:solidFill>
                <a:latin typeface="微软雅黑" panose="020B0503020204020204" charset="-122"/>
                <a:ea typeface="微软雅黑" panose="020B0503020204020204" charset="-122"/>
              </a:rPr>
              <a:t>消息</a:t>
            </a:r>
            <a:r>
              <a:rPr lang="zh-CN" altLang="en-US" sz="1100" dirty="0">
                <a:solidFill>
                  <a:schemeClr val="bg1"/>
                </a:solidFill>
                <a:latin typeface="微软雅黑" panose="020B0503020204020204" charset="-122"/>
                <a:ea typeface="微软雅黑" panose="020B0503020204020204" charset="-122"/>
              </a:rPr>
              <a:t>机制</a:t>
            </a:r>
            <a:r>
              <a:rPr lang="en-US" altLang="zh-CN" sz="1050" dirty="0">
                <a:solidFill>
                  <a:schemeClr val="bg1"/>
                </a:solidFill>
                <a:latin typeface="微软雅黑" panose="020B0503020204020204" charset="-122"/>
                <a:ea typeface="微软雅黑" panose="020B0503020204020204" charset="-122"/>
              </a:rPr>
              <a:t>MOM</a:t>
            </a:r>
            <a:endParaRPr lang="zh-CN" altLang="en-US" sz="1050" dirty="0">
              <a:solidFill>
                <a:schemeClr val="bg1"/>
              </a:solidFill>
              <a:latin typeface="微软雅黑" panose="020B0503020204020204" charset="-122"/>
              <a:ea typeface="微软雅黑" panose="020B0503020204020204" charset="-122"/>
            </a:endParaRPr>
          </a:p>
        </p:txBody>
      </p:sp>
      <p:sp>
        <p:nvSpPr>
          <p:cNvPr id="31" name="圆角矩形 30"/>
          <p:cNvSpPr/>
          <p:nvPr/>
        </p:nvSpPr>
        <p:spPr>
          <a:xfrm>
            <a:off x="5047501" y="4346545"/>
            <a:ext cx="2379561" cy="707033"/>
          </a:xfrm>
          <a:prstGeom prst="roundRect">
            <a:avLst>
              <a:gd name="adj" fmla="val 10258"/>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zh-CN" altLang="en-US" sz="1050" dirty="0">
                <a:solidFill>
                  <a:schemeClr val="bg1"/>
                </a:solidFill>
                <a:latin typeface="微软雅黑" panose="020B0503020204020204" charset="-122"/>
                <a:ea typeface="微软雅黑" panose="020B0503020204020204" charset="-122"/>
              </a:rPr>
              <a:t>系统</a:t>
            </a:r>
            <a:r>
              <a:rPr lang="zh-CN" altLang="en-US" sz="1100" dirty="0">
                <a:solidFill>
                  <a:schemeClr val="bg1"/>
                </a:solidFill>
                <a:latin typeface="微软雅黑" panose="020B0503020204020204" charset="-122"/>
                <a:ea typeface="微软雅黑" panose="020B0503020204020204" charset="-122"/>
              </a:rPr>
              <a:t>日志</a:t>
            </a:r>
            <a:r>
              <a:rPr lang="zh-CN" altLang="en-US" sz="1050" dirty="0">
                <a:solidFill>
                  <a:schemeClr val="bg1"/>
                </a:solidFill>
                <a:latin typeface="微软雅黑" panose="020B0503020204020204" charset="-122"/>
                <a:ea typeface="微软雅黑" panose="020B0503020204020204" charset="-122"/>
              </a:rPr>
              <a:t>管理</a:t>
            </a:r>
            <a:endParaRPr lang="zh-CN" altLang="en-US" sz="1050" dirty="0">
              <a:solidFill>
                <a:schemeClr val="bg1"/>
              </a:solidFill>
              <a:latin typeface="微软雅黑" panose="020B0503020204020204" charset="-122"/>
              <a:ea typeface="微软雅黑" panose="020B0503020204020204" charset="-122"/>
            </a:endParaRPr>
          </a:p>
        </p:txBody>
      </p:sp>
      <p:grpSp>
        <p:nvGrpSpPr>
          <p:cNvPr id="32" name="组合 84"/>
          <p:cNvGrpSpPr/>
          <p:nvPr/>
        </p:nvGrpSpPr>
        <p:grpSpPr>
          <a:xfrm>
            <a:off x="5091896" y="3447654"/>
            <a:ext cx="729739" cy="694935"/>
            <a:chOff x="4355976" y="5229200"/>
            <a:chExt cx="360040" cy="792088"/>
          </a:xfrm>
          <a:noFill/>
        </p:grpSpPr>
        <p:sp>
          <p:nvSpPr>
            <p:cNvPr id="33" name="矩形 32"/>
            <p:cNvSpPr/>
            <p:nvPr/>
          </p:nvSpPr>
          <p:spPr>
            <a:xfrm>
              <a:off x="4355976" y="5229200"/>
              <a:ext cx="360040" cy="792088"/>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34" name="矩形 33"/>
            <p:cNvSpPr/>
            <p:nvPr/>
          </p:nvSpPr>
          <p:spPr>
            <a:xfrm>
              <a:off x="4427984" y="5301208"/>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35" name="矩形 34"/>
            <p:cNvSpPr/>
            <p:nvPr/>
          </p:nvSpPr>
          <p:spPr>
            <a:xfrm>
              <a:off x="4427984" y="5468706"/>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36" name="矩形 35"/>
            <p:cNvSpPr/>
            <p:nvPr/>
          </p:nvSpPr>
          <p:spPr>
            <a:xfrm>
              <a:off x="4427984" y="5636204"/>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37" name="矩形 36"/>
            <p:cNvSpPr/>
            <p:nvPr/>
          </p:nvSpPr>
          <p:spPr>
            <a:xfrm>
              <a:off x="4427984" y="5803702"/>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grpSp>
      <p:grpSp>
        <p:nvGrpSpPr>
          <p:cNvPr id="38" name="组合 85"/>
          <p:cNvGrpSpPr/>
          <p:nvPr/>
        </p:nvGrpSpPr>
        <p:grpSpPr>
          <a:xfrm>
            <a:off x="5821636" y="3534521"/>
            <a:ext cx="729739" cy="694935"/>
            <a:chOff x="4355976" y="5229200"/>
            <a:chExt cx="360040" cy="792088"/>
          </a:xfrm>
          <a:noFill/>
        </p:grpSpPr>
        <p:sp>
          <p:nvSpPr>
            <p:cNvPr id="39" name="矩形 38"/>
            <p:cNvSpPr/>
            <p:nvPr/>
          </p:nvSpPr>
          <p:spPr>
            <a:xfrm>
              <a:off x="4355976" y="5229200"/>
              <a:ext cx="360040" cy="792088"/>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40" name="矩形 39"/>
            <p:cNvSpPr/>
            <p:nvPr/>
          </p:nvSpPr>
          <p:spPr>
            <a:xfrm>
              <a:off x="4427984" y="5301208"/>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41" name="矩形 40"/>
            <p:cNvSpPr/>
            <p:nvPr/>
          </p:nvSpPr>
          <p:spPr>
            <a:xfrm>
              <a:off x="4427984" y="5468706"/>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42" name="矩形 41"/>
            <p:cNvSpPr/>
            <p:nvPr/>
          </p:nvSpPr>
          <p:spPr>
            <a:xfrm>
              <a:off x="4427984" y="5636204"/>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43" name="矩形 42"/>
            <p:cNvSpPr/>
            <p:nvPr/>
          </p:nvSpPr>
          <p:spPr>
            <a:xfrm>
              <a:off x="4427984" y="5803702"/>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grpSp>
      <p:grpSp>
        <p:nvGrpSpPr>
          <p:cNvPr id="44" name="组合 91"/>
          <p:cNvGrpSpPr/>
          <p:nvPr/>
        </p:nvGrpSpPr>
        <p:grpSpPr>
          <a:xfrm>
            <a:off x="6551375" y="3621388"/>
            <a:ext cx="729739" cy="694935"/>
            <a:chOff x="4355976" y="5229200"/>
            <a:chExt cx="360040" cy="792088"/>
          </a:xfrm>
          <a:noFill/>
        </p:grpSpPr>
        <p:sp>
          <p:nvSpPr>
            <p:cNvPr id="45" name="矩形 44"/>
            <p:cNvSpPr/>
            <p:nvPr/>
          </p:nvSpPr>
          <p:spPr>
            <a:xfrm>
              <a:off x="4355976" y="5229200"/>
              <a:ext cx="360040" cy="792088"/>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46" name="矩形 45"/>
            <p:cNvSpPr/>
            <p:nvPr/>
          </p:nvSpPr>
          <p:spPr>
            <a:xfrm>
              <a:off x="4427984" y="5301208"/>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47" name="矩形 46"/>
            <p:cNvSpPr/>
            <p:nvPr/>
          </p:nvSpPr>
          <p:spPr>
            <a:xfrm>
              <a:off x="4427984" y="5468706"/>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48" name="矩形 47"/>
            <p:cNvSpPr/>
            <p:nvPr/>
          </p:nvSpPr>
          <p:spPr>
            <a:xfrm>
              <a:off x="4427984" y="5636204"/>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49" name="矩形 48"/>
            <p:cNvSpPr/>
            <p:nvPr/>
          </p:nvSpPr>
          <p:spPr>
            <a:xfrm>
              <a:off x="4427984" y="5803702"/>
              <a:ext cx="216000" cy="108000"/>
            </a:xfrm>
            <a:prstGeom prst="rect">
              <a:avLst/>
            </a:prstGeom>
            <a:grp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grpSp>
      <p:sp>
        <p:nvSpPr>
          <p:cNvPr id="50" name="流程图: 多文档 49"/>
          <p:cNvSpPr/>
          <p:nvPr/>
        </p:nvSpPr>
        <p:spPr>
          <a:xfrm>
            <a:off x="5339396" y="4675889"/>
            <a:ext cx="1751374" cy="347467"/>
          </a:xfrm>
          <a:prstGeom prst="flowChartMultidocument">
            <a:avLst/>
          </a:prstGeom>
          <a:no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600">
              <a:solidFill>
                <a:schemeClr val="bg1"/>
              </a:solidFill>
              <a:latin typeface="微软雅黑" panose="020B0503020204020204" charset="-122"/>
              <a:ea typeface="微软雅黑" panose="020B0503020204020204" charset="-122"/>
            </a:endParaRPr>
          </a:p>
        </p:txBody>
      </p:sp>
      <p:sp>
        <p:nvSpPr>
          <p:cNvPr id="51" name="圆角矩形 50"/>
          <p:cNvSpPr/>
          <p:nvPr/>
        </p:nvSpPr>
        <p:spPr>
          <a:xfrm>
            <a:off x="4362158" y="3205962"/>
            <a:ext cx="583726" cy="1824001"/>
          </a:xfrm>
          <a:prstGeom prst="round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100" dirty="0">
                <a:solidFill>
                  <a:schemeClr val="bg1"/>
                </a:solidFill>
                <a:latin typeface="微软雅黑" panose="020B0503020204020204" charset="-122"/>
                <a:ea typeface="微软雅黑" panose="020B0503020204020204" charset="-122"/>
              </a:rPr>
              <a:t>异常处理机制</a:t>
            </a:r>
            <a:endParaRPr lang="zh-CN" altLang="en-US" sz="1100" dirty="0">
              <a:solidFill>
                <a:schemeClr val="bg1"/>
              </a:solidFill>
              <a:latin typeface="微软雅黑" panose="020B0503020204020204" charset="-122"/>
              <a:ea typeface="微软雅黑" panose="020B0503020204020204" charset="-122"/>
            </a:endParaRPr>
          </a:p>
        </p:txBody>
      </p:sp>
      <p:sp>
        <p:nvSpPr>
          <p:cNvPr id="52" name="圆角矩形 51"/>
          <p:cNvSpPr/>
          <p:nvPr/>
        </p:nvSpPr>
        <p:spPr>
          <a:xfrm>
            <a:off x="2701488" y="4738286"/>
            <a:ext cx="1589195" cy="315292"/>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solidFill>
                  <a:schemeClr val="bg1"/>
                </a:solidFill>
                <a:latin typeface="微软雅黑" panose="020B0503020204020204" charset="-122"/>
                <a:ea typeface="微软雅黑" panose="020B0503020204020204" charset="-122"/>
              </a:rPr>
              <a:t>服务编排</a:t>
            </a:r>
            <a:endParaRPr lang="zh-CN" altLang="en-US" sz="1100" dirty="0">
              <a:solidFill>
                <a:schemeClr val="bg1"/>
              </a:solidFill>
              <a:latin typeface="微软雅黑" panose="020B0503020204020204" charset="-122"/>
              <a:ea typeface="微软雅黑" panose="020B0503020204020204" charset="-122"/>
            </a:endParaRPr>
          </a:p>
        </p:txBody>
      </p:sp>
      <p:sp>
        <p:nvSpPr>
          <p:cNvPr id="53" name="AutoShape 111"/>
          <p:cNvSpPr>
            <a:spLocks noChangeArrowheads="1"/>
          </p:cNvSpPr>
          <p:nvPr/>
        </p:nvSpPr>
        <p:spPr bwMode="auto">
          <a:xfrm>
            <a:off x="1685827" y="3173934"/>
            <a:ext cx="2189217" cy="1824001"/>
          </a:xfrm>
          <a:prstGeom prst="upDownArrow">
            <a:avLst>
              <a:gd name="adj1" fmla="val 50000"/>
              <a:gd name="adj2" fmla="val 33235"/>
            </a:avLst>
          </a:prstGeom>
          <a:noFill/>
          <a:ln w="3175">
            <a:solidFill>
              <a:schemeClr val="bg1"/>
            </a:solidFill>
            <a:miter lim="800000"/>
          </a:ln>
          <a:effectLst/>
        </p:spPr>
        <p:txBody>
          <a:bodyPr vert="eaVert" wrap="none" anchor="ctr"/>
          <a:lstStyle/>
          <a:p>
            <a:endParaRPr lang="zh-CN" altLang="en-US" sz="600">
              <a:solidFill>
                <a:schemeClr val="bg1"/>
              </a:solidFill>
              <a:latin typeface="微软雅黑" panose="020B0503020204020204" charset="-122"/>
              <a:ea typeface="微软雅黑" panose="020B0503020204020204" charset="-122"/>
            </a:endParaRPr>
          </a:p>
        </p:txBody>
      </p:sp>
      <p:sp>
        <p:nvSpPr>
          <p:cNvPr id="54" name="矩形 53"/>
          <p:cNvSpPr/>
          <p:nvPr/>
        </p:nvSpPr>
        <p:spPr>
          <a:xfrm>
            <a:off x="2200025" y="5706939"/>
            <a:ext cx="966595" cy="649641"/>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tIns="91440" bIns="91440" anchor="ctr"/>
          <a:lstStyle/>
          <a:p>
            <a:pPr algn="ctr" eaLnBrk="0" hangingPunct="0">
              <a:spcBef>
                <a:spcPct val="50000"/>
              </a:spcBef>
              <a:buClr>
                <a:srgbClr val="FF3300"/>
              </a:buClr>
            </a:pPr>
            <a:r>
              <a:rPr lang="zh-CN" altLang="en-US" sz="1100" kern="0">
                <a:solidFill>
                  <a:schemeClr val="bg1"/>
                </a:solidFill>
                <a:latin typeface="微软雅黑" panose="020B0503020204020204" charset="-122"/>
                <a:ea typeface="微软雅黑" panose="020B0503020204020204" charset="-122"/>
              </a:rPr>
              <a:t>密码管理系统</a:t>
            </a:r>
            <a:endParaRPr lang="zh-CN" altLang="en-US" sz="1100" kern="0">
              <a:solidFill>
                <a:schemeClr val="bg1"/>
              </a:solidFill>
              <a:latin typeface="微软雅黑" panose="020B0503020204020204" charset="-122"/>
              <a:ea typeface="微软雅黑" panose="020B0503020204020204" charset="-122"/>
            </a:endParaRPr>
          </a:p>
        </p:txBody>
      </p:sp>
      <p:sp>
        <p:nvSpPr>
          <p:cNvPr id="55" name="内容占位符 2"/>
          <p:cNvSpPr txBox="1"/>
          <p:nvPr/>
        </p:nvSpPr>
        <p:spPr>
          <a:xfrm>
            <a:off x="443979" y="912986"/>
            <a:ext cx="11542207" cy="93186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800" dirty="0">
                <a:solidFill>
                  <a:schemeClr val="bg1"/>
                </a:solidFill>
                <a:latin typeface="微软雅黑" panose="020B0503020204020204" charset="-122"/>
                <a:ea typeface="微软雅黑" panose="020B0503020204020204" charset="-122"/>
              </a:rPr>
              <a:t>轻量级服务交换设计，不依赖</a:t>
            </a:r>
            <a:r>
              <a:rPr lang="en-US" altLang="zh-CN" sz="1800" dirty="0" err="1">
                <a:solidFill>
                  <a:schemeClr val="bg1"/>
                </a:solidFill>
                <a:latin typeface="微软雅黑" panose="020B0503020204020204" charset="-122"/>
                <a:ea typeface="微软雅黑" panose="020B0503020204020204" charset="-122"/>
              </a:rPr>
              <a:t>JavaEE</a:t>
            </a:r>
            <a:r>
              <a:rPr lang="zh-CN" altLang="en-US" sz="1800" dirty="0">
                <a:solidFill>
                  <a:schemeClr val="bg1"/>
                </a:solidFill>
                <a:latin typeface="微软雅黑" panose="020B0503020204020204" charset="-122"/>
                <a:ea typeface="微软雅黑" panose="020B0503020204020204" charset="-122"/>
              </a:rPr>
              <a:t>容器，提供安全控制、流量控制、组件扩展、异常处理等核心服务，为服务运行提供可靠、高效的运行环境，方便的扩展机制，为快速融入企业</a:t>
            </a:r>
            <a:r>
              <a:rPr lang="en-US" altLang="zh-CN" sz="1800" dirty="0">
                <a:solidFill>
                  <a:schemeClr val="bg1"/>
                </a:solidFill>
                <a:latin typeface="微软雅黑" panose="020B0503020204020204" charset="-122"/>
                <a:ea typeface="微软雅黑" panose="020B0503020204020204" charset="-122"/>
              </a:rPr>
              <a:t>IT</a:t>
            </a:r>
            <a:r>
              <a:rPr lang="zh-CN" altLang="en-US" sz="1800" dirty="0">
                <a:solidFill>
                  <a:schemeClr val="bg1"/>
                </a:solidFill>
                <a:latin typeface="微软雅黑" panose="020B0503020204020204" charset="-122"/>
                <a:ea typeface="微软雅黑" panose="020B0503020204020204" charset="-122"/>
              </a:rPr>
              <a:t>环境提供有效支撑及管控手段。</a:t>
            </a:r>
            <a:endParaRPr lang="zh-CN" altLang="en-US" sz="1800" dirty="0">
              <a:solidFill>
                <a:schemeClr val="bg1"/>
              </a:solidFill>
              <a:latin typeface="微软雅黑" panose="020B0503020204020204" charset="-122"/>
              <a:ea typeface="微软雅黑" panose="020B0503020204020204" charset="-122"/>
            </a:endParaRPr>
          </a:p>
        </p:txBody>
      </p:sp>
      <p:sp>
        <p:nvSpPr>
          <p:cNvPr id="56" name="内容占位符 2"/>
          <p:cNvSpPr txBox="1"/>
          <p:nvPr/>
        </p:nvSpPr>
        <p:spPr bwMode="auto">
          <a:xfrm>
            <a:off x="8420520" y="2676049"/>
            <a:ext cx="3426486" cy="3096678"/>
          </a:xfrm>
          <a:prstGeom prst="rect">
            <a:avLst/>
          </a:prstGeom>
          <a:noFill/>
          <a:ln w="9525">
            <a:solidFill>
              <a:schemeClr val="bg1"/>
            </a:solidFill>
            <a:miter lim="800000"/>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a:lstStyle>
          <a:p>
            <a:r>
              <a:rPr lang="zh-CN" altLang="en-US" sz="1800" dirty="0">
                <a:solidFill>
                  <a:schemeClr val="bg1"/>
                </a:solidFill>
                <a:latin typeface="微软雅黑" panose="020B0503020204020204" charset="-122"/>
                <a:ea typeface="微软雅黑" panose="020B0503020204020204" charset="-122"/>
              </a:rPr>
              <a:t>安全控制</a:t>
            </a:r>
            <a:endParaRPr lang="en-US" altLang="zh-CN" sz="1800" dirty="0">
              <a:solidFill>
                <a:schemeClr val="bg1"/>
              </a:solidFill>
              <a:latin typeface="微软雅黑" panose="020B0503020204020204" charset="-122"/>
              <a:ea typeface="微软雅黑" panose="020B0503020204020204" charset="-122"/>
            </a:endParaRPr>
          </a:p>
          <a:p>
            <a:r>
              <a:rPr lang="zh-CN" altLang="en-US" sz="1800" dirty="0">
                <a:solidFill>
                  <a:schemeClr val="bg1"/>
                </a:solidFill>
                <a:latin typeface="微软雅黑" panose="020B0503020204020204" charset="-122"/>
                <a:ea typeface="微软雅黑" panose="020B0503020204020204" charset="-122"/>
              </a:rPr>
              <a:t>流量控制</a:t>
            </a:r>
            <a:endParaRPr lang="en-US" altLang="zh-CN" sz="1800" dirty="0">
              <a:solidFill>
                <a:schemeClr val="bg1"/>
              </a:solidFill>
              <a:latin typeface="微软雅黑" panose="020B0503020204020204" charset="-122"/>
              <a:ea typeface="微软雅黑" panose="020B0503020204020204" charset="-122"/>
            </a:endParaRPr>
          </a:p>
          <a:p>
            <a:r>
              <a:rPr lang="zh-CN" altLang="en-US" sz="1800" dirty="0">
                <a:solidFill>
                  <a:schemeClr val="bg1"/>
                </a:solidFill>
                <a:latin typeface="微软雅黑" panose="020B0503020204020204" charset="-122"/>
                <a:ea typeface="微软雅黑" panose="020B0503020204020204" charset="-122"/>
              </a:rPr>
              <a:t>服务寻址</a:t>
            </a:r>
            <a:endParaRPr lang="en-US" altLang="zh-CN" sz="1800" dirty="0">
              <a:solidFill>
                <a:schemeClr val="bg1"/>
              </a:solidFill>
              <a:latin typeface="微软雅黑" panose="020B0503020204020204" charset="-122"/>
              <a:ea typeface="微软雅黑" panose="020B0503020204020204" charset="-122"/>
            </a:endParaRPr>
          </a:p>
          <a:p>
            <a:r>
              <a:rPr lang="zh-CN" altLang="en-US" sz="1800" dirty="0">
                <a:solidFill>
                  <a:schemeClr val="bg1"/>
                </a:solidFill>
                <a:latin typeface="微软雅黑" panose="020B0503020204020204" charset="-122"/>
                <a:ea typeface="微软雅黑" panose="020B0503020204020204" charset="-122"/>
              </a:rPr>
              <a:t>服务穿透</a:t>
            </a:r>
            <a:endParaRPr lang="en-US" altLang="zh-CN" sz="1800" dirty="0">
              <a:solidFill>
                <a:schemeClr val="bg1"/>
              </a:solidFill>
              <a:latin typeface="微软雅黑" panose="020B0503020204020204" charset="-122"/>
              <a:ea typeface="微软雅黑" panose="020B0503020204020204" charset="-122"/>
            </a:endParaRPr>
          </a:p>
          <a:p>
            <a:r>
              <a:rPr lang="zh-CN" altLang="en-US" sz="1800" dirty="0">
                <a:solidFill>
                  <a:schemeClr val="bg1"/>
                </a:solidFill>
                <a:latin typeface="微软雅黑" panose="020B0503020204020204" charset="-122"/>
                <a:ea typeface="微软雅黑" panose="020B0503020204020204" charset="-122"/>
              </a:rPr>
              <a:t>消息路由</a:t>
            </a:r>
            <a:endParaRPr lang="en-US" altLang="zh-CN" sz="1800" dirty="0">
              <a:solidFill>
                <a:schemeClr val="bg1"/>
              </a:solidFill>
              <a:latin typeface="微软雅黑" panose="020B0503020204020204" charset="-122"/>
              <a:ea typeface="微软雅黑" panose="020B0503020204020204" charset="-122"/>
            </a:endParaRPr>
          </a:p>
          <a:p>
            <a:r>
              <a:rPr lang="zh-CN" altLang="en-US" sz="1800" dirty="0">
                <a:solidFill>
                  <a:schemeClr val="bg1"/>
                </a:solidFill>
                <a:latin typeface="微软雅黑" panose="020B0503020204020204" charset="-122"/>
                <a:ea typeface="微软雅黑" panose="020B0503020204020204" charset="-122"/>
              </a:rPr>
              <a:t>消息转换</a:t>
            </a:r>
            <a:endParaRPr lang="en-US" altLang="zh-CN" sz="1800" dirty="0">
              <a:solidFill>
                <a:schemeClr val="bg1"/>
              </a:solidFill>
              <a:latin typeface="微软雅黑" panose="020B0503020204020204" charset="-122"/>
              <a:ea typeface="微软雅黑" panose="020B0503020204020204" charset="-122"/>
            </a:endParaRPr>
          </a:p>
          <a:p>
            <a:r>
              <a:rPr lang="zh-CN" altLang="en-US" sz="1800" dirty="0">
                <a:solidFill>
                  <a:schemeClr val="bg1"/>
                </a:solidFill>
                <a:latin typeface="微软雅黑" panose="020B0503020204020204" charset="-122"/>
                <a:ea typeface="微软雅黑" panose="020B0503020204020204" charset="-122"/>
              </a:rPr>
              <a:t>消息机制</a:t>
            </a:r>
            <a:r>
              <a:rPr lang="en-US" altLang="zh-CN" sz="1800" dirty="0">
                <a:solidFill>
                  <a:schemeClr val="bg1"/>
                </a:solidFill>
                <a:latin typeface="微软雅黑" panose="020B0503020204020204" charset="-122"/>
                <a:ea typeface="微软雅黑" panose="020B0503020204020204" charset="-122"/>
              </a:rPr>
              <a:t>MOM</a:t>
            </a:r>
            <a:endParaRPr lang="en-US" altLang="zh-CN" sz="1800" dirty="0">
              <a:solidFill>
                <a:schemeClr val="bg1"/>
              </a:solidFill>
              <a:latin typeface="微软雅黑" panose="020B0503020204020204" charset="-122"/>
              <a:ea typeface="微软雅黑" panose="020B0503020204020204" charset="-122"/>
            </a:endParaRPr>
          </a:p>
          <a:p>
            <a:r>
              <a:rPr lang="zh-CN" altLang="en-US" sz="1800" dirty="0">
                <a:solidFill>
                  <a:schemeClr val="bg1"/>
                </a:solidFill>
                <a:latin typeface="微软雅黑" panose="020B0503020204020204" charset="-122"/>
                <a:ea typeface="微软雅黑" panose="020B0503020204020204" charset="-122"/>
              </a:rPr>
              <a:t>异常处理机制（如：故障隔离、消息重试、超时）</a:t>
            </a:r>
            <a:endParaRPr lang="en-US" altLang="zh-CN" sz="18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支持多种协议类型，快速实现服务接入接出</a:t>
            </a:r>
            <a:endParaRPr lang="zh-CN" altLang="en-US" dirty="0"/>
          </a:p>
        </p:txBody>
      </p:sp>
      <p:sp>
        <p:nvSpPr>
          <p:cNvPr id="4" name="矩形 3"/>
          <p:cNvSpPr/>
          <p:nvPr/>
        </p:nvSpPr>
        <p:spPr>
          <a:xfrm>
            <a:off x="3938908" y="1979100"/>
            <a:ext cx="3885284" cy="453650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solidFill>
                  <a:schemeClr val="bg1"/>
                </a:solidFill>
                <a:latin typeface="微软雅黑" panose="020B0503020204020204" charset="-122"/>
                <a:ea typeface="微软雅黑" panose="020B0503020204020204" charset="-122"/>
              </a:rPr>
              <a:t>Primeton ESB</a:t>
            </a:r>
            <a:endParaRPr lang="zh-CN" altLang="en-US" dirty="0">
              <a:solidFill>
                <a:schemeClr val="bg1"/>
              </a:solidFill>
              <a:latin typeface="微软雅黑" panose="020B0503020204020204" charset="-122"/>
              <a:ea typeface="微软雅黑" panose="020B0503020204020204" charset="-122"/>
            </a:endParaRPr>
          </a:p>
        </p:txBody>
      </p:sp>
      <p:grpSp>
        <p:nvGrpSpPr>
          <p:cNvPr id="5" name="组合 52"/>
          <p:cNvGrpSpPr/>
          <p:nvPr/>
        </p:nvGrpSpPr>
        <p:grpSpPr>
          <a:xfrm>
            <a:off x="3019411" y="2627124"/>
            <a:ext cx="1019705" cy="466985"/>
            <a:chOff x="1845074" y="2708920"/>
            <a:chExt cx="807762" cy="432000"/>
          </a:xfrm>
        </p:grpSpPr>
        <p:sp>
          <p:nvSpPr>
            <p:cNvPr id="6" name="矩形 5"/>
            <p:cNvSpPr/>
            <p:nvPr/>
          </p:nvSpPr>
          <p:spPr>
            <a:xfrm>
              <a:off x="1845074" y="2827884"/>
              <a:ext cx="612000"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http</a:t>
              </a:r>
              <a:endParaRPr lang="zh-CN" altLang="en-US" sz="1400" dirty="0">
                <a:solidFill>
                  <a:srgbClr val="002060"/>
                </a:solidFill>
                <a:latin typeface="微软雅黑" panose="020B0503020204020204" charset="-122"/>
                <a:ea typeface="微软雅黑" panose="020B0503020204020204" charset="-122"/>
              </a:endParaRPr>
            </a:p>
          </p:txBody>
        </p:sp>
        <p:sp>
          <p:nvSpPr>
            <p:cNvPr id="7" name="矩形 6"/>
            <p:cNvSpPr/>
            <p:nvPr/>
          </p:nvSpPr>
          <p:spPr>
            <a:xfrm>
              <a:off x="2436812" y="270892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a:solidFill>
                  <a:srgbClr val="002060"/>
                </a:solidFill>
                <a:latin typeface="微软雅黑" panose="020B0503020204020204" charset="-122"/>
                <a:ea typeface="微软雅黑" panose="020B0503020204020204" charset="-122"/>
              </a:endParaRPr>
            </a:p>
          </p:txBody>
        </p:sp>
      </p:grpSp>
      <p:grpSp>
        <p:nvGrpSpPr>
          <p:cNvPr id="8" name="组合 55"/>
          <p:cNvGrpSpPr/>
          <p:nvPr/>
        </p:nvGrpSpPr>
        <p:grpSpPr>
          <a:xfrm>
            <a:off x="3019411" y="3491220"/>
            <a:ext cx="1019705" cy="466985"/>
            <a:chOff x="1848222" y="3213024"/>
            <a:chExt cx="807762" cy="432000"/>
          </a:xfrm>
        </p:grpSpPr>
        <p:sp>
          <p:nvSpPr>
            <p:cNvPr id="9" name="矩形 8"/>
            <p:cNvSpPr/>
            <p:nvPr/>
          </p:nvSpPr>
          <p:spPr>
            <a:xfrm>
              <a:off x="1848222" y="3331988"/>
              <a:ext cx="612000"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jms</a:t>
              </a:r>
              <a:endParaRPr lang="zh-CN" altLang="en-US" sz="1400" dirty="0">
                <a:solidFill>
                  <a:srgbClr val="002060"/>
                </a:solidFill>
                <a:latin typeface="微软雅黑" panose="020B0503020204020204" charset="-122"/>
                <a:ea typeface="微软雅黑" panose="020B0503020204020204" charset="-122"/>
              </a:endParaRPr>
            </a:p>
          </p:txBody>
        </p:sp>
        <p:sp>
          <p:nvSpPr>
            <p:cNvPr id="10" name="矩形 9"/>
            <p:cNvSpPr/>
            <p:nvPr/>
          </p:nvSpPr>
          <p:spPr>
            <a:xfrm>
              <a:off x="2439960" y="3213024"/>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a:solidFill>
                  <a:srgbClr val="002060"/>
                </a:solidFill>
                <a:latin typeface="微软雅黑" panose="020B0503020204020204" charset="-122"/>
                <a:ea typeface="微软雅黑" panose="020B0503020204020204" charset="-122"/>
              </a:endParaRPr>
            </a:p>
          </p:txBody>
        </p:sp>
      </p:grpSp>
      <p:grpSp>
        <p:nvGrpSpPr>
          <p:cNvPr id="11" name="组合 58"/>
          <p:cNvGrpSpPr/>
          <p:nvPr/>
        </p:nvGrpSpPr>
        <p:grpSpPr>
          <a:xfrm>
            <a:off x="3019411" y="3779252"/>
            <a:ext cx="1019705" cy="466985"/>
            <a:chOff x="1810644" y="3789040"/>
            <a:chExt cx="807762" cy="432000"/>
          </a:xfrm>
        </p:grpSpPr>
        <p:sp>
          <p:nvSpPr>
            <p:cNvPr id="12" name="矩形 11"/>
            <p:cNvSpPr/>
            <p:nvPr/>
          </p:nvSpPr>
          <p:spPr>
            <a:xfrm>
              <a:off x="1810644" y="3908004"/>
              <a:ext cx="612000"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TCP</a:t>
              </a:r>
              <a:endParaRPr lang="zh-CN" altLang="en-US" sz="1400" dirty="0">
                <a:solidFill>
                  <a:srgbClr val="002060"/>
                </a:solidFill>
                <a:latin typeface="微软雅黑" panose="020B0503020204020204" charset="-122"/>
                <a:ea typeface="微软雅黑" panose="020B0503020204020204" charset="-122"/>
              </a:endParaRPr>
            </a:p>
          </p:txBody>
        </p:sp>
        <p:sp>
          <p:nvSpPr>
            <p:cNvPr id="13" name="矩形 12"/>
            <p:cNvSpPr/>
            <p:nvPr/>
          </p:nvSpPr>
          <p:spPr>
            <a:xfrm>
              <a:off x="2402382" y="378904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a:solidFill>
                  <a:srgbClr val="002060"/>
                </a:solidFill>
                <a:latin typeface="微软雅黑" panose="020B0503020204020204" charset="-122"/>
                <a:ea typeface="微软雅黑" panose="020B0503020204020204" charset="-122"/>
              </a:endParaRPr>
            </a:p>
          </p:txBody>
        </p:sp>
      </p:grpSp>
      <p:grpSp>
        <p:nvGrpSpPr>
          <p:cNvPr id="14" name="组合 61"/>
          <p:cNvGrpSpPr/>
          <p:nvPr/>
        </p:nvGrpSpPr>
        <p:grpSpPr>
          <a:xfrm>
            <a:off x="3019411" y="5507492"/>
            <a:ext cx="1019705" cy="466985"/>
            <a:chOff x="1810644" y="3789040"/>
            <a:chExt cx="807762" cy="432000"/>
          </a:xfrm>
        </p:grpSpPr>
        <p:sp>
          <p:nvSpPr>
            <p:cNvPr id="15" name="矩形 14"/>
            <p:cNvSpPr/>
            <p:nvPr/>
          </p:nvSpPr>
          <p:spPr>
            <a:xfrm>
              <a:off x="1810644" y="3908004"/>
              <a:ext cx="612000"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400" dirty="0">
                  <a:solidFill>
                    <a:srgbClr val="002060"/>
                  </a:solidFill>
                  <a:latin typeface="微软雅黑" panose="020B0503020204020204" charset="-122"/>
                  <a:ea typeface="微软雅黑" panose="020B0503020204020204" charset="-122"/>
                </a:rPr>
                <a:t>其他</a:t>
              </a:r>
              <a:endParaRPr lang="zh-CN" altLang="en-US" sz="1400" dirty="0">
                <a:solidFill>
                  <a:srgbClr val="002060"/>
                </a:solidFill>
                <a:latin typeface="微软雅黑" panose="020B0503020204020204" charset="-122"/>
                <a:ea typeface="微软雅黑" panose="020B0503020204020204" charset="-122"/>
              </a:endParaRPr>
            </a:p>
          </p:txBody>
        </p:sp>
        <p:sp>
          <p:nvSpPr>
            <p:cNvPr id="16" name="矩形 15"/>
            <p:cNvSpPr/>
            <p:nvPr/>
          </p:nvSpPr>
          <p:spPr>
            <a:xfrm>
              <a:off x="2402382" y="378904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a:solidFill>
                  <a:srgbClr val="002060"/>
                </a:solidFill>
                <a:latin typeface="微软雅黑" panose="020B0503020204020204" charset="-122"/>
                <a:ea typeface="微软雅黑" panose="020B0503020204020204" charset="-122"/>
              </a:endParaRPr>
            </a:p>
          </p:txBody>
        </p:sp>
      </p:grpSp>
      <p:sp>
        <p:nvSpPr>
          <p:cNvPr id="17" name="矩形 16"/>
          <p:cNvSpPr/>
          <p:nvPr/>
        </p:nvSpPr>
        <p:spPr>
          <a:xfrm>
            <a:off x="4129880" y="3277320"/>
            <a:ext cx="847008" cy="213948"/>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SOAP</a:t>
            </a:r>
            <a:endParaRPr lang="zh-CN" altLang="en-US" sz="1400" dirty="0">
              <a:solidFill>
                <a:srgbClr val="002060"/>
              </a:solidFill>
              <a:latin typeface="微软雅黑" panose="020B0503020204020204" charset="-122"/>
              <a:ea typeface="微软雅黑" panose="020B0503020204020204" charset="-122"/>
            </a:endParaRPr>
          </a:p>
        </p:txBody>
      </p:sp>
      <p:sp>
        <p:nvSpPr>
          <p:cNvPr id="18" name="矩形 17"/>
          <p:cNvSpPr/>
          <p:nvPr/>
        </p:nvSpPr>
        <p:spPr>
          <a:xfrm>
            <a:off x="4129880" y="3565352"/>
            <a:ext cx="847008" cy="213948"/>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JSON</a:t>
            </a:r>
            <a:endParaRPr lang="zh-CN" altLang="en-US" sz="1400" dirty="0">
              <a:solidFill>
                <a:srgbClr val="002060"/>
              </a:solidFill>
              <a:latin typeface="微软雅黑" panose="020B0503020204020204" charset="-122"/>
              <a:ea typeface="微软雅黑" panose="020B0503020204020204" charset="-122"/>
            </a:endParaRPr>
          </a:p>
        </p:txBody>
      </p:sp>
      <p:sp>
        <p:nvSpPr>
          <p:cNvPr id="19" name="矩形 18"/>
          <p:cNvSpPr/>
          <p:nvPr/>
        </p:nvSpPr>
        <p:spPr>
          <a:xfrm>
            <a:off x="4129880" y="3853384"/>
            <a:ext cx="847008" cy="213948"/>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XML</a:t>
            </a:r>
            <a:endParaRPr lang="zh-CN" altLang="en-US" sz="1400" dirty="0">
              <a:solidFill>
                <a:srgbClr val="002060"/>
              </a:solidFill>
              <a:latin typeface="微软雅黑" panose="020B0503020204020204" charset="-122"/>
              <a:ea typeface="微软雅黑" panose="020B0503020204020204" charset="-122"/>
            </a:endParaRPr>
          </a:p>
        </p:txBody>
      </p:sp>
      <p:sp>
        <p:nvSpPr>
          <p:cNvPr id="20" name="矩形 19"/>
          <p:cNvSpPr/>
          <p:nvPr/>
        </p:nvSpPr>
        <p:spPr>
          <a:xfrm>
            <a:off x="4129880" y="4141416"/>
            <a:ext cx="847008" cy="213948"/>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txt</a:t>
            </a:r>
            <a:endParaRPr lang="zh-CN" altLang="en-US" sz="1400" dirty="0">
              <a:solidFill>
                <a:srgbClr val="002060"/>
              </a:solidFill>
              <a:latin typeface="微软雅黑" panose="020B0503020204020204" charset="-122"/>
              <a:ea typeface="微软雅黑" panose="020B0503020204020204" charset="-122"/>
            </a:endParaRPr>
          </a:p>
        </p:txBody>
      </p:sp>
      <p:sp>
        <p:nvSpPr>
          <p:cNvPr id="21" name="矩形 20"/>
          <p:cNvSpPr/>
          <p:nvPr/>
        </p:nvSpPr>
        <p:spPr>
          <a:xfrm>
            <a:off x="4129880" y="4429448"/>
            <a:ext cx="847008" cy="213948"/>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Burlap</a:t>
            </a:r>
            <a:endParaRPr lang="zh-CN" altLang="en-US" sz="1400" dirty="0">
              <a:solidFill>
                <a:srgbClr val="002060"/>
              </a:solidFill>
              <a:latin typeface="微软雅黑" panose="020B0503020204020204" charset="-122"/>
              <a:ea typeface="微软雅黑" panose="020B0503020204020204" charset="-122"/>
            </a:endParaRPr>
          </a:p>
        </p:txBody>
      </p:sp>
      <p:sp>
        <p:nvSpPr>
          <p:cNvPr id="22" name="矩形 21"/>
          <p:cNvSpPr/>
          <p:nvPr/>
        </p:nvSpPr>
        <p:spPr>
          <a:xfrm>
            <a:off x="4129880" y="4717480"/>
            <a:ext cx="847008" cy="213948"/>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Hessian</a:t>
            </a:r>
            <a:endParaRPr lang="zh-CN" altLang="en-US" sz="1400" dirty="0">
              <a:solidFill>
                <a:srgbClr val="002060"/>
              </a:solidFill>
              <a:latin typeface="微软雅黑" panose="020B0503020204020204" charset="-122"/>
              <a:ea typeface="微软雅黑" panose="020B0503020204020204" charset="-122"/>
            </a:endParaRPr>
          </a:p>
        </p:txBody>
      </p:sp>
      <p:sp>
        <p:nvSpPr>
          <p:cNvPr id="23" name="矩形 22"/>
          <p:cNvSpPr/>
          <p:nvPr/>
        </p:nvSpPr>
        <p:spPr>
          <a:xfrm>
            <a:off x="4129880" y="5005512"/>
            <a:ext cx="847008" cy="213948"/>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HL7</a:t>
            </a:r>
            <a:endParaRPr lang="zh-CN" altLang="en-US" sz="1400" dirty="0">
              <a:solidFill>
                <a:srgbClr val="002060"/>
              </a:solidFill>
              <a:latin typeface="微软雅黑" panose="020B0503020204020204" charset="-122"/>
              <a:ea typeface="微软雅黑" panose="020B0503020204020204" charset="-122"/>
            </a:endParaRPr>
          </a:p>
        </p:txBody>
      </p:sp>
      <p:sp>
        <p:nvSpPr>
          <p:cNvPr id="24" name="矩形 23"/>
          <p:cNvSpPr/>
          <p:nvPr/>
        </p:nvSpPr>
        <p:spPr>
          <a:xfrm>
            <a:off x="4129880" y="5293544"/>
            <a:ext cx="847008" cy="213948"/>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8583</a:t>
            </a:r>
            <a:endParaRPr lang="zh-CN" altLang="en-US" sz="1400" dirty="0">
              <a:solidFill>
                <a:srgbClr val="002060"/>
              </a:solidFill>
              <a:latin typeface="微软雅黑" panose="020B0503020204020204" charset="-122"/>
              <a:ea typeface="微软雅黑" panose="020B0503020204020204" charset="-122"/>
            </a:endParaRPr>
          </a:p>
        </p:txBody>
      </p:sp>
      <p:sp>
        <p:nvSpPr>
          <p:cNvPr id="25" name="矩形 24"/>
          <p:cNvSpPr/>
          <p:nvPr/>
        </p:nvSpPr>
        <p:spPr>
          <a:xfrm>
            <a:off x="4129880" y="5581576"/>
            <a:ext cx="847008" cy="213948"/>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400" dirty="0">
                <a:solidFill>
                  <a:srgbClr val="002060"/>
                </a:solidFill>
                <a:latin typeface="微软雅黑" panose="020B0503020204020204" charset="-122"/>
                <a:ea typeface="微软雅黑" panose="020B0503020204020204" charset="-122"/>
              </a:rPr>
              <a:t>其他</a:t>
            </a:r>
            <a:endParaRPr lang="zh-CN" altLang="en-US" sz="1400" dirty="0">
              <a:solidFill>
                <a:srgbClr val="002060"/>
              </a:solidFill>
              <a:latin typeface="微软雅黑" panose="020B0503020204020204" charset="-122"/>
              <a:ea typeface="微软雅黑" panose="020B0503020204020204" charset="-122"/>
            </a:endParaRPr>
          </a:p>
        </p:txBody>
      </p:sp>
      <p:sp>
        <p:nvSpPr>
          <p:cNvPr id="26" name="矩形 25"/>
          <p:cNvSpPr/>
          <p:nvPr/>
        </p:nvSpPr>
        <p:spPr>
          <a:xfrm>
            <a:off x="6831229" y="3275244"/>
            <a:ext cx="772657"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SOAP</a:t>
            </a:r>
            <a:endParaRPr lang="zh-CN" altLang="en-US" sz="1400" dirty="0">
              <a:solidFill>
                <a:srgbClr val="002060"/>
              </a:solidFill>
              <a:latin typeface="微软雅黑" panose="020B0503020204020204" charset="-122"/>
              <a:ea typeface="微软雅黑" panose="020B0503020204020204" charset="-122"/>
            </a:endParaRPr>
          </a:p>
        </p:txBody>
      </p:sp>
      <p:sp>
        <p:nvSpPr>
          <p:cNvPr id="27" name="矩形 26"/>
          <p:cNvSpPr/>
          <p:nvPr/>
        </p:nvSpPr>
        <p:spPr>
          <a:xfrm>
            <a:off x="6831229" y="3563276"/>
            <a:ext cx="772657"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JSON</a:t>
            </a:r>
            <a:endParaRPr lang="zh-CN" altLang="en-US" sz="1400" dirty="0">
              <a:solidFill>
                <a:srgbClr val="002060"/>
              </a:solidFill>
              <a:latin typeface="微软雅黑" panose="020B0503020204020204" charset="-122"/>
              <a:ea typeface="微软雅黑" panose="020B0503020204020204" charset="-122"/>
            </a:endParaRPr>
          </a:p>
        </p:txBody>
      </p:sp>
      <p:sp>
        <p:nvSpPr>
          <p:cNvPr id="28" name="矩形 27"/>
          <p:cNvSpPr/>
          <p:nvPr/>
        </p:nvSpPr>
        <p:spPr>
          <a:xfrm>
            <a:off x="6831229" y="3851308"/>
            <a:ext cx="772657"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XML</a:t>
            </a:r>
            <a:endParaRPr lang="zh-CN" altLang="en-US" sz="1400" dirty="0">
              <a:solidFill>
                <a:srgbClr val="002060"/>
              </a:solidFill>
              <a:latin typeface="微软雅黑" panose="020B0503020204020204" charset="-122"/>
              <a:ea typeface="微软雅黑" panose="020B0503020204020204" charset="-122"/>
            </a:endParaRPr>
          </a:p>
        </p:txBody>
      </p:sp>
      <p:sp>
        <p:nvSpPr>
          <p:cNvPr id="29" name="矩形 28"/>
          <p:cNvSpPr/>
          <p:nvPr/>
        </p:nvSpPr>
        <p:spPr>
          <a:xfrm>
            <a:off x="6831229" y="4139340"/>
            <a:ext cx="772657"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txt</a:t>
            </a:r>
            <a:endParaRPr lang="zh-CN" altLang="en-US" sz="1400" dirty="0">
              <a:solidFill>
                <a:srgbClr val="002060"/>
              </a:solidFill>
              <a:latin typeface="微软雅黑" panose="020B0503020204020204" charset="-122"/>
              <a:ea typeface="微软雅黑" panose="020B0503020204020204" charset="-122"/>
            </a:endParaRPr>
          </a:p>
        </p:txBody>
      </p:sp>
      <p:sp>
        <p:nvSpPr>
          <p:cNvPr id="30" name="矩形 29"/>
          <p:cNvSpPr/>
          <p:nvPr/>
        </p:nvSpPr>
        <p:spPr>
          <a:xfrm>
            <a:off x="6831229" y="4427372"/>
            <a:ext cx="772657"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Burlap</a:t>
            </a:r>
            <a:endParaRPr lang="zh-CN" altLang="en-US" sz="1400" dirty="0">
              <a:solidFill>
                <a:srgbClr val="002060"/>
              </a:solidFill>
              <a:latin typeface="微软雅黑" panose="020B0503020204020204" charset="-122"/>
              <a:ea typeface="微软雅黑" panose="020B0503020204020204" charset="-122"/>
            </a:endParaRPr>
          </a:p>
        </p:txBody>
      </p:sp>
      <p:sp>
        <p:nvSpPr>
          <p:cNvPr id="31" name="矩形 30"/>
          <p:cNvSpPr/>
          <p:nvPr/>
        </p:nvSpPr>
        <p:spPr>
          <a:xfrm>
            <a:off x="6831229" y="4715404"/>
            <a:ext cx="772657"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Hessian</a:t>
            </a:r>
            <a:endParaRPr lang="zh-CN" altLang="en-US" sz="1400" dirty="0">
              <a:solidFill>
                <a:srgbClr val="002060"/>
              </a:solidFill>
              <a:latin typeface="微软雅黑" panose="020B0503020204020204" charset="-122"/>
              <a:ea typeface="微软雅黑" panose="020B0503020204020204" charset="-122"/>
            </a:endParaRPr>
          </a:p>
        </p:txBody>
      </p:sp>
      <p:sp>
        <p:nvSpPr>
          <p:cNvPr id="32" name="矩形 31"/>
          <p:cNvSpPr/>
          <p:nvPr/>
        </p:nvSpPr>
        <p:spPr>
          <a:xfrm>
            <a:off x="6831229" y="5003436"/>
            <a:ext cx="772657"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HL7</a:t>
            </a:r>
            <a:endParaRPr lang="zh-CN" altLang="en-US" sz="1400" dirty="0">
              <a:solidFill>
                <a:srgbClr val="002060"/>
              </a:solidFill>
              <a:latin typeface="微软雅黑" panose="020B0503020204020204" charset="-122"/>
              <a:ea typeface="微软雅黑" panose="020B0503020204020204" charset="-122"/>
            </a:endParaRPr>
          </a:p>
        </p:txBody>
      </p:sp>
      <p:sp>
        <p:nvSpPr>
          <p:cNvPr id="33" name="矩形 32"/>
          <p:cNvSpPr/>
          <p:nvPr/>
        </p:nvSpPr>
        <p:spPr>
          <a:xfrm>
            <a:off x="6831229" y="5291468"/>
            <a:ext cx="772657"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8583</a:t>
            </a:r>
            <a:endParaRPr lang="zh-CN" altLang="en-US" sz="1400" dirty="0">
              <a:solidFill>
                <a:srgbClr val="002060"/>
              </a:solidFill>
              <a:latin typeface="微软雅黑" panose="020B0503020204020204" charset="-122"/>
              <a:ea typeface="微软雅黑" panose="020B0503020204020204" charset="-122"/>
            </a:endParaRPr>
          </a:p>
        </p:txBody>
      </p:sp>
      <p:sp>
        <p:nvSpPr>
          <p:cNvPr id="34" name="矩形 33"/>
          <p:cNvSpPr/>
          <p:nvPr/>
        </p:nvSpPr>
        <p:spPr>
          <a:xfrm>
            <a:off x="6831229" y="5579500"/>
            <a:ext cx="772657"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400" dirty="0">
                <a:solidFill>
                  <a:srgbClr val="002060"/>
                </a:solidFill>
                <a:latin typeface="微软雅黑" panose="020B0503020204020204" charset="-122"/>
                <a:ea typeface="微软雅黑" panose="020B0503020204020204" charset="-122"/>
              </a:rPr>
              <a:t>其他</a:t>
            </a:r>
            <a:endParaRPr lang="zh-CN" altLang="en-US" sz="1400" dirty="0">
              <a:solidFill>
                <a:srgbClr val="002060"/>
              </a:solidFill>
              <a:latin typeface="微软雅黑" panose="020B0503020204020204" charset="-122"/>
              <a:ea typeface="微软雅黑" panose="020B0503020204020204" charset="-122"/>
            </a:endParaRPr>
          </a:p>
        </p:txBody>
      </p:sp>
      <p:sp>
        <p:nvSpPr>
          <p:cNvPr id="35" name="右箭头 34"/>
          <p:cNvSpPr/>
          <p:nvPr/>
        </p:nvSpPr>
        <p:spPr>
          <a:xfrm>
            <a:off x="1046400" y="4149224"/>
            <a:ext cx="1388624" cy="638187"/>
          </a:xfrm>
          <a:prstGeom prst="rightArrow">
            <a:avLst/>
          </a:prstGeom>
          <a:solidFill>
            <a:schemeClr val="bg1">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36" name="TextBox 93"/>
          <p:cNvSpPr txBox="1"/>
          <p:nvPr/>
        </p:nvSpPr>
        <p:spPr>
          <a:xfrm>
            <a:off x="1258673" y="3911332"/>
            <a:ext cx="798032" cy="369332"/>
          </a:xfrm>
          <a:prstGeom prst="rect">
            <a:avLst/>
          </a:prstGeom>
          <a:noFill/>
        </p:spPr>
        <p:txBody>
          <a:bodyPr wrap="square" rtlCol="0">
            <a:spAutoFit/>
          </a:bodyPr>
          <a:lstStyle/>
          <a:p>
            <a:r>
              <a:rPr lang="zh-CN" altLang="en-US" dirty="0">
                <a:solidFill>
                  <a:schemeClr val="bg1"/>
                </a:solidFill>
                <a:latin typeface="微软雅黑" panose="020B0503020204020204" charset="-122"/>
                <a:ea typeface="微软雅黑" panose="020B0503020204020204" charset="-122"/>
              </a:rPr>
              <a:t>请求</a:t>
            </a:r>
            <a:endParaRPr lang="zh-CN" altLang="en-US" dirty="0">
              <a:solidFill>
                <a:schemeClr val="bg1"/>
              </a:solidFill>
              <a:latin typeface="微软雅黑" panose="020B0503020204020204" charset="-122"/>
              <a:ea typeface="微软雅黑" panose="020B0503020204020204" charset="-122"/>
            </a:endParaRPr>
          </a:p>
        </p:txBody>
      </p:sp>
      <p:sp>
        <p:nvSpPr>
          <p:cNvPr id="37" name="TextBox 95"/>
          <p:cNvSpPr txBox="1"/>
          <p:nvPr/>
        </p:nvSpPr>
        <p:spPr>
          <a:xfrm>
            <a:off x="838200" y="1000186"/>
            <a:ext cx="10580756" cy="1200329"/>
          </a:xfrm>
          <a:prstGeom prst="rect">
            <a:avLst/>
          </a:prstGeom>
          <a:noFill/>
        </p:spPr>
        <p:txBody>
          <a:bodyPr wrap="square" rtlCol="0">
            <a:spAutoFit/>
          </a:bodyPr>
          <a:lstStyle/>
          <a:p>
            <a:pPr marL="0" lvl="1"/>
            <a:r>
              <a:rPr lang="zh-CN" altLang="en-US" dirty="0">
                <a:solidFill>
                  <a:schemeClr val="bg1"/>
                </a:solidFill>
                <a:latin typeface="微软雅黑" panose="020B0503020204020204" charset="-122"/>
                <a:ea typeface="微软雅黑" panose="020B0503020204020204" charset="-122"/>
              </a:rPr>
              <a:t>平台支持如</a:t>
            </a:r>
            <a:r>
              <a:rPr lang="en-US" altLang="zh-CN" dirty="0">
                <a:solidFill>
                  <a:schemeClr val="bg1"/>
                </a:solidFill>
                <a:latin typeface="微软雅黑" panose="020B0503020204020204" charset="-122"/>
                <a:ea typeface="微软雅黑" panose="020B0503020204020204" charset="-122"/>
              </a:rPr>
              <a:t>HTTP</a:t>
            </a:r>
            <a:r>
              <a:rPr lang="zh-CN" altLang="en-US" dirty="0">
                <a:solidFill>
                  <a:schemeClr val="bg1"/>
                </a:solidFill>
                <a:latin typeface="微软雅黑" panose="020B0503020204020204" charset="-122"/>
                <a:ea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rPr>
              <a:t>HTTPS</a:t>
            </a:r>
            <a:r>
              <a:rPr lang="zh-CN" altLang="en-US" dirty="0">
                <a:solidFill>
                  <a:schemeClr val="bg1"/>
                </a:solidFill>
                <a:latin typeface="微软雅黑" panose="020B0503020204020204" charset="-122"/>
                <a:ea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rPr>
              <a:t>SOAP</a:t>
            </a:r>
            <a:r>
              <a:rPr lang="zh-CN" altLang="en-US" dirty="0">
                <a:solidFill>
                  <a:schemeClr val="bg1"/>
                </a:solidFill>
                <a:latin typeface="微软雅黑" panose="020B0503020204020204" charset="-122"/>
                <a:ea typeface="微软雅黑" panose="020B0503020204020204" charset="-122"/>
              </a:rPr>
              <a:t>、</a:t>
            </a:r>
            <a:r>
              <a:rPr lang="en-US" altLang="zh-CN" dirty="0">
                <a:solidFill>
                  <a:schemeClr val="bg1"/>
                </a:solidFill>
                <a:latin typeface="微软雅黑" panose="020B0503020204020204" charset="-122"/>
                <a:ea typeface="微软雅黑" panose="020B0503020204020204" charset="-122"/>
              </a:rPr>
              <a:t>JMS</a:t>
            </a:r>
            <a:r>
              <a:rPr lang="zh-CN" altLang="en-US" dirty="0">
                <a:solidFill>
                  <a:schemeClr val="bg1"/>
                </a:solidFill>
                <a:latin typeface="微软雅黑" panose="020B0503020204020204" charset="-122"/>
                <a:ea typeface="微软雅黑" panose="020B0503020204020204" charset="-122"/>
              </a:rPr>
              <a:t>、</a:t>
            </a:r>
            <a:r>
              <a:rPr lang="en-US" altLang="zh-CN" dirty="0">
                <a:solidFill>
                  <a:schemeClr val="bg1"/>
                </a:solidFill>
                <a:latin typeface="微软雅黑" panose="020B0503020204020204" charset="-122"/>
                <a:ea typeface="微软雅黑" panose="020B0503020204020204" charset="-122"/>
              </a:rPr>
              <a:t>TCP</a:t>
            </a:r>
            <a:r>
              <a:rPr lang="zh-CN" altLang="en-US" dirty="0">
                <a:solidFill>
                  <a:schemeClr val="bg1"/>
                </a:solidFill>
                <a:latin typeface="微软雅黑" panose="020B0503020204020204" charset="-122"/>
                <a:ea typeface="微软雅黑" panose="020B0503020204020204" charset="-122"/>
              </a:rPr>
              <a:t>、</a:t>
            </a:r>
            <a:r>
              <a:rPr lang="en-US" altLang="zh-CN" dirty="0">
                <a:solidFill>
                  <a:schemeClr val="bg1"/>
                </a:solidFill>
                <a:latin typeface="微软雅黑" panose="020B0503020204020204" charset="-122"/>
                <a:ea typeface="微软雅黑" panose="020B0503020204020204" charset="-122"/>
              </a:rPr>
              <a:t>UDP</a:t>
            </a:r>
            <a:r>
              <a:rPr lang="zh-CN" altLang="en-US" dirty="0">
                <a:solidFill>
                  <a:schemeClr val="bg1"/>
                </a:solidFill>
                <a:latin typeface="微软雅黑" panose="020B0503020204020204" charset="-122"/>
                <a:ea typeface="微软雅黑" panose="020B0503020204020204" charset="-122"/>
              </a:rPr>
              <a:t>、</a:t>
            </a:r>
            <a:r>
              <a:rPr lang="en-US" altLang="zh-CN" dirty="0">
                <a:solidFill>
                  <a:schemeClr val="bg1"/>
                </a:solidFill>
                <a:latin typeface="微软雅黑" panose="020B0503020204020204" charset="-122"/>
                <a:ea typeface="微软雅黑" panose="020B0503020204020204" charset="-122"/>
              </a:rPr>
              <a:t>FTP</a:t>
            </a:r>
            <a:r>
              <a:rPr lang="zh-CN" altLang="en-US" dirty="0">
                <a:solidFill>
                  <a:schemeClr val="bg1"/>
                </a:solidFill>
                <a:latin typeface="微软雅黑" panose="020B0503020204020204" charset="-122"/>
                <a:ea typeface="微软雅黑" panose="020B0503020204020204" charset="-122"/>
              </a:rPr>
              <a:t>、</a:t>
            </a:r>
            <a:r>
              <a:rPr lang="en-US" altLang="zh-CN" dirty="0">
                <a:solidFill>
                  <a:schemeClr val="bg1"/>
                </a:solidFill>
                <a:latin typeface="微软雅黑" panose="020B0503020204020204" charset="-122"/>
                <a:ea typeface="微软雅黑" panose="020B0503020204020204" charset="-122"/>
              </a:rPr>
              <a:t>Email</a:t>
            </a:r>
            <a:r>
              <a:rPr lang="zh-CN" altLang="en-US" dirty="0">
                <a:solidFill>
                  <a:schemeClr val="bg1"/>
                </a:solidFill>
                <a:latin typeface="微软雅黑" panose="020B0503020204020204" charset="-122"/>
                <a:ea typeface="微软雅黑" panose="020B0503020204020204" charset="-122"/>
              </a:rPr>
              <a:t>、</a:t>
            </a:r>
            <a:r>
              <a:rPr lang="en-US" altLang="zh-CN" dirty="0">
                <a:solidFill>
                  <a:schemeClr val="bg1"/>
                </a:solidFill>
                <a:latin typeface="微软雅黑" panose="020B0503020204020204" charset="-122"/>
                <a:ea typeface="微软雅黑" panose="020B0503020204020204" charset="-122"/>
              </a:rPr>
              <a:t>EJB</a:t>
            </a:r>
            <a:r>
              <a:rPr lang="zh-CN" altLang="en-US" dirty="0">
                <a:solidFill>
                  <a:schemeClr val="bg1"/>
                </a:solidFill>
                <a:latin typeface="微软雅黑" panose="020B0503020204020204" charset="-122"/>
                <a:ea typeface="微软雅黑" panose="020B0503020204020204" charset="-122"/>
              </a:rPr>
              <a:t>等主流通讯协议，接入端支持集成平台进行四段式消息处理，接出端支撑负载均衡，支持轮询、权重、按消息头或消息体自定义的负载策略</a:t>
            </a:r>
            <a:endParaRPr lang="zh-CN" altLang="en-US" dirty="0">
              <a:solidFill>
                <a:schemeClr val="bg1"/>
              </a:solidFill>
              <a:latin typeface="微软雅黑" panose="020B0503020204020204" charset="-122"/>
              <a:ea typeface="微软雅黑" panose="020B0503020204020204" charset="-122"/>
            </a:endParaRPr>
          </a:p>
          <a:p>
            <a:pPr marL="0" lvl="1"/>
            <a:endParaRPr lang="en-US" altLang="zh-CN" dirty="0">
              <a:solidFill>
                <a:schemeClr val="bg1"/>
              </a:solidFill>
              <a:latin typeface="微软雅黑" panose="020B0503020204020204" charset="-122"/>
              <a:ea typeface="微软雅黑" panose="020B0503020204020204" charset="-122"/>
            </a:endParaRPr>
          </a:p>
        </p:txBody>
      </p:sp>
      <p:grpSp>
        <p:nvGrpSpPr>
          <p:cNvPr id="38" name="组合 52"/>
          <p:cNvGrpSpPr/>
          <p:nvPr/>
        </p:nvGrpSpPr>
        <p:grpSpPr>
          <a:xfrm>
            <a:off x="3013387" y="2916197"/>
            <a:ext cx="1019705" cy="466985"/>
            <a:chOff x="1845074" y="2708920"/>
            <a:chExt cx="807762" cy="432000"/>
          </a:xfrm>
        </p:grpSpPr>
        <p:sp>
          <p:nvSpPr>
            <p:cNvPr id="39" name="矩形 38"/>
            <p:cNvSpPr/>
            <p:nvPr/>
          </p:nvSpPr>
          <p:spPr>
            <a:xfrm>
              <a:off x="1845074" y="2827884"/>
              <a:ext cx="612000"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https</a:t>
              </a:r>
              <a:endParaRPr lang="zh-CN" altLang="en-US" sz="1400" dirty="0">
                <a:solidFill>
                  <a:srgbClr val="002060"/>
                </a:solidFill>
                <a:latin typeface="微软雅黑" panose="020B0503020204020204" charset="-122"/>
                <a:ea typeface="微软雅黑" panose="020B0503020204020204" charset="-122"/>
              </a:endParaRPr>
            </a:p>
          </p:txBody>
        </p:sp>
        <p:sp>
          <p:nvSpPr>
            <p:cNvPr id="40" name="矩形 39"/>
            <p:cNvSpPr/>
            <p:nvPr/>
          </p:nvSpPr>
          <p:spPr>
            <a:xfrm>
              <a:off x="2436812" y="270892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a:solidFill>
                  <a:srgbClr val="002060"/>
                </a:solidFill>
                <a:latin typeface="微软雅黑" panose="020B0503020204020204" charset="-122"/>
                <a:ea typeface="微软雅黑" panose="020B0503020204020204" charset="-122"/>
              </a:endParaRPr>
            </a:p>
          </p:txBody>
        </p:sp>
      </p:grpSp>
      <p:grpSp>
        <p:nvGrpSpPr>
          <p:cNvPr id="41" name="组合 52"/>
          <p:cNvGrpSpPr/>
          <p:nvPr/>
        </p:nvGrpSpPr>
        <p:grpSpPr>
          <a:xfrm>
            <a:off x="3013387" y="3203188"/>
            <a:ext cx="1019705" cy="466985"/>
            <a:chOff x="1845074" y="2708920"/>
            <a:chExt cx="807762" cy="432000"/>
          </a:xfrm>
        </p:grpSpPr>
        <p:sp>
          <p:nvSpPr>
            <p:cNvPr id="42" name="矩形 41"/>
            <p:cNvSpPr/>
            <p:nvPr/>
          </p:nvSpPr>
          <p:spPr>
            <a:xfrm>
              <a:off x="1845074" y="2827884"/>
              <a:ext cx="612000"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soap</a:t>
              </a:r>
              <a:endParaRPr lang="zh-CN" altLang="en-US" sz="1400" dirty="0">
                <a:solidFill>
                  <a:srgbClr val="002060"/>
                </a:solidFill>
                <a:latin typeface="微软雅黑" panose="020B0503020204020204" charset="-122"/>
                <a:ea typeface="微软雅黑" panose="020B0503020204020204" charset="-122"/>
              </a:endParaRPr>
            </a:p>
          </p:txBody>
        </p:sp>
        <p:sp>
          <p:nvSpPr>
            <p:cNvPr id="43" name="矩形 42"/>
            <p:cNvSpPr/>
            <p:nvPr/>
          </p:nvSpPr>
          <p:spPr>
            <a:xfrm>
              <a:off x="2436812" y="270892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a:solidFill>
                  <a:srgbClr val="002060"/>
                </a:solidFill>
                <a:latin typeface="微软雅黑" panose="020B0503020204020204" charset="-122"/>
                <a:ea typeface="微软雅黑" panose="020B0503020204020204" charset="-122"/>
              </a:endParaRPr>
            </a:p>
          </p:txBody>
        </p:sp>
      </p:grpSp>
      <p:grpSp>
        <p:nvGrpSpPr>
          <p:cNvPr id="44" name="组合 58"/>
          <p:cNvGrpSpPr/>
          <p:nvPr/>
        </p:nvGrpSpPr>
        <p:grpSpPr>
          <a:xfrm>
            <a:off x="3021461" y="4067332"/>
            <a:ext cx="1019705" cy="466985"/>
            <a:chOff x="1810644" y="3789040"/>
            <a:chExt cx="807762" cy="432000"/>
          </a:xfrm>
        </p:grpSpPr>
        <p:sp>
          <p:nvSpPr>
            <p:cNvPr id="45" name="矩形 44"/>
            <p:cNvSpPr/>
            <p:nvPr/>
          </p:nvSpPr>
          <p:spPr>
            <a:xfrm>
              <a:off x="1810644" y="3908004"/>
              <a:ext cx="612000"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UDP</a:t>
              </a:r>
              <a:endParaRPr lang="zh-CN" altLang="en-US" sz="1400" dirty="0">
                <a:solidFill>
                  <a:srgbClr val="002060"/>
                </a:solidFill>
                <a:latin typeface="微软雅黑" panose="020B0503020204020204" charset="-122"/>
                <a:ea typeface="微软雅黑" panose="020B0503020204020204" charset="-122"/>
              </a:endParaRPr>
            </a:p>
          </p:txBody>
        </p:sp>
        <p:sp>
          <p:nvSpPr>
            <p:cNvPr id="46" name="矩形 45"/>
            <p:cNvSpPr/>
            <p:nvPr/>
          </p:nvSpPr>
          <p:spPr>
            <a:xfrm>
              <a:off x="2402382" y="378904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a:solidFill>
                  <a:srgbClr val="002060"/>
                </a:solidFill>
                <a:latin typeface="微软雅黑" panose="020B0503020204020204" charset="-122"/>
                <a:ea typeface="微软雅黑" panose="020B0503020204020204" charset="-122"/>
              </a:endParaRPr>
            </a:p>
          </p:txBody>
        </p:sp>
      </p:grpSp>
      <p:grpSp>
        <p:nvGrpSpPr>
          <p:cNvPr id="47" name="组合 58"/>
          <p:cNvGrpSpPr/>
          <p:nvPr/>
        </p:nvGrpSpPr>
        <p:grpSpPr>
          <a:xfrm>
            <a:off x="3025744" y="4355364"/>
            <a:ext cx="1019705" cy="466985"/>
            <a:chOff x="1810644" y="3789040"/>
            <a:chExt cx="807762" cy="432000"/>
          </a:xfrm>
        </p:grpSpPr>
        <p:sp>
          <p:nvSpPr>
            <p:cNvPr id="48" name="矩形 47"/>
            <p:cNvSpPr/>
            <p:nvPr/>
          </p:nvSpPr>
          <p:spPr>
            <a:xfrm>
              <a:off x="1810644" y="3908004"/>
              <a:ext cx="612000"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FTP</a:t>
              </a:r>
              <a:endParaRPr lang="zh-CN" altLang="en-US" sz="1400" dirty="0">
                <a:solidFill>
                  <a:srgbClr val="002060"/>
                </a:solidFill>
                <a:latin typeface="微软雅黑" panose="020B0503020204020204" charset="-122"/>
                <a:ea typeface="微软雅黑" panose="020B0503020204020204" charset="-122"/>
              </a:endParaRPr>
            </a:p>
          </p:txBody>
        </p:sp>
        <p:sp>
          <p:nvSpPr>
            <p:cNvPr id="49" name="矩形 48"/>
            <p:cNvSpPr/>
            <p:nvPr/>
          </p:nvSpPr>
          <p:spPr>
            <a:xfrm>
              <a:off x="2402382" y="378904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a:solidFill>
                  <a:srgbClr val="002060"/>
                </a:solidFill>
                <a:latin typeface="微软雅黑" panose="020B0503020204020204" charset="-122"/>
                <a:ea typeface="微软雅黑" panose="020B0503020204020204" charset="-122"/>
              </a:endParaRPr>
            </a:p>
          </p:txBody>
        </p:sp>
      </p:grpSp>
      <p:grpSp>
        <p:nvGrpSpPr>
          <p:cNvPr id="50" name="组合 58"/>
          <p:cNvGrpSpPr/>
          <p:nvPr/>
        </p:nvGrpSpPr>
        <p:grpSpPr>
          <a:xfrm>
            <a:off x="3018838" y="4643348"/>
            <a:ext cx="1019705" cy="466985"/>
            <a:chOff x="1810644" y="3789040"/>
            <a:chExt cx="807762" cy="432000"/>
          </a:xfrm>
        </p:grpSpPr>
        <p:sp>
          <p:nvSpPr>
            <p:cNvPr id="51" name="矩形 50"/>
            <p:cNvSpPr/>
            <p:nvPr/>
          </p:nvSpPr>
          <p:spPr>
            <a:xfrm>
              <a:off x="1810644" y="3908004"/>
              <a:ext cx="612000"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email</a:t>
              </a:r>
              <a:endParaRPr lang="zh-CN" altLang="en-US" sz="1400" dirty="0">
                <a:solidFill>
                  <a:srgbClr val="002060"/>
                </a:solidFill>
                <a:latin typeface="微软雅黑" panose="020B0503020204020204" charset="-122"/>
                <a:ea typeface="微软雅黑" panose="020B0503020204020204" charset="-122"/>
              </a:endParaRPr>
            </a:p>
          </p:txBody>
        </p:sp>
        <p:sp>
          <p:nvSpPr>
            <p:cNvPr id="52" name="矩形 51"/>
            <p:cNvSpPr/>
            <p:nvPr/>
          </p:nvSpPr>
          <p:spPr>
            <a:xfrm>
              <a:off x="2402382" y="378904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a:solidFill>
                  <a:srgbClr val="002060"/>
                </a:solidFill>
                <a:latin typeface="微软雅黑" panose="020B0503020204020204" charset="-122"/>
                <a:ea typeface="微软雅黑" panose="020B0503020204020204" charset="-122"/>
              </a:endParaRPr>
            </a:p>
          </p:txBody>
        </p:sp>
      </p:grpSp>
      <p:grpSp>
        <p:nvGrpSpPr>
          <p:cNvPr id="53" name="组合 58"/>
          <p:cNvGrpSpPr/>
          <p:nvPr/>
        </p:nvGrpSpPr>
        <p:grpSpPr>
          <a:xfrm>
            <a:off x="3021461" y="4919444"/>
            <a:ext cx="1019705" cy="466985"/>
            <a:chOff x="1810644" y="3789040"/>
            <a:chExt cx="807762" cy="432000"/>
          </a:xfrm>
        </p:grpSpPr>
        <p:sp>
          <p:nvSpPr>
            <p:cNvPr id="54" name="矩形 53"/>
            <p:cNvSpPr/>
            <p:nvPr/>
          </p:nvSpPr>
          <p:spPr>
            <a:xfrm>
              <a:off x="1810644" y="3908004"/>
              <a:ext cx="612000"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err="1">
                  <a:solidFill>
                    <a:srgbClr val="002060"/>
                  </a:solidFill>
                  <a:latin typeface="微软雅黑" panose="020B0503020204020204" charset="-122"/>
                  <a:ea typeface="微软雅黑" panose="020B0503020204020204" charset="-122"/>
                </a:rPr>
                <a:t>ejb</a:t>
              </a:r>
              <a:endParaRPr lang="zh-CN" altLang="en-US" sz="1400" dirty="0">
                <a:solidFill>
                  <a:srgbClr val="002060"/>
                </a:solidFill>
                <a:latin typeface="微软雅黑" panose="020B0503020204020204" charset="-122"/>
                <a:ea typeface="微软雅黑" panose="020B0503020204020204" charset="-122"/>
              </a:endParaRPr>
            </a:p>
          </p:txBody>
        </p:sp>
        <p:sp>
          <p:nvSpPr>
            <p:cNvPr id="55" name="矩形 54"/>
            <p:cNvSpPr/>
            <p:nvPr/>
          </p:nvSpPr>
          <p:spPr>
            <a:xfrm>
              <a:off x="2402382" y="378904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a:solidFill>
                  <a:srgbClr val="002060"/>
                </a:solidFill>
                <a:latin typeface="微软雅黑" panose="020B0503020204020204" charset="-122"/>
                <a:ea typeface="微软雅黑" panose="020B0503020204020204" charset="-122"/>
              </a:endParaRPr>
            </a:p>
          </p:txBody>
        </p:sp>
      </p:grpSp>
      <p:grpSp>
        <p:nvGrpSpPr>
          <p:cNvPr id="56" name="组合 58"/>
          <p:cNvGrpSpPr/>
          <p:nvPr/>
        </p:nvGrpSpPr>
        <p:grpSpPr>
          <a:xfrm>
            <a:off x="3014689" y="5219412"/>
            <a:ext cx="1019705" cy="466985"/>
            <a:chOff x="1810644" y="3789040"/>
            <a:chExt cx="807762" cy="432000"/>
          </a:xfrm>
        </p:grpSpPr>
        <p:sp>
          <p:nvSpPr>
            <p:cNvPr id="57" name="矩形 56"/>
            <p:cNvSpPr/>
            <p:nvPr/>
          </p:nvSpPr>
          <p:spPr>
            <a:xfrm>
              <a:off x="1810644" y="3908004"/>
              <a:ext cx="612000" cy="216024"/>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400" dirty="0">
                  <a:solidFill>
                    <a:srgbClr val="002060"/>
                  </a:solidFill>
                  <a:latin typeface="微软雅黑" panose="020B0503020204020204" charset="-122"/>
                  <a:ea typeface="微软雅黑" panose="020B0503020204020204" charset="-122"/>
                </a:rPr>
                <a:t>tuxedo</a:t>
              </a:r>
              <a:endParaRPr lang="zh-CN" altLang="en-US" sz="1400" dirty="0">
                <a:solidFill>
                  <a:srgbClr val="002060"/>
                </a:solidFill>
                <a:latin typeface="微软雅黑" panose="020B0503020204020204" charset="-122"/>
                <a:ea typeface="微软雅黑" panose="020B0503020204020204" charset="-122"/>
              </a:endParaRPr>
            </a:p>
          </p:txBody>
        </p:sp>
        <p:sp>
          <p:nvSpPr>
            <p:cNvPr id="58" name="矩形 57"/>
            <p:cNvSpPr/>
            <p:nvPr/>
          </p:nvSpPr>
          <p:spPr>
            <a:xfrm>
              <a:off x="2402382" y="378904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a:solidFill>
                  <a:srgbClr val="002060"/>
                </a:solidFill>
                <a:latin typeface="微软雅黑" panose="020B0503020204020204" charset="-122"/>
                <a:ea typeface="微软雅黑" panose="020B0503020204020204" charset="-122"/>
              </a:endParaRPr>
            </a:p>
          </p:txBody>
        </p:sp>
      </p:grpSp>
      <p:sp>
        <p:nvSpPr>
          <p:cNvPr id="59" name="矩形 58"/>
          <p:cNvSpPr/>
          <p:nvPr/>
        </p:nvSpPr>
        <p:spPr>
          <a:xfrm>
            <a:off x="7849648" y="2806029"/>
            <a:ext cx="760299" cy="228139"/>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400" dirty="0">
                <a:solidFill>
                  <a:srgbClr val="002060"/>
                </a:solidFill>
                <a:latin typeface="微软雅黑" panose="020B0503020204020204" charset="-122"/>
                <a:ea typeface="微软雅黑" panose="020B0503020204020204" charset="-122"/>
              </a:rPr>
              <a:t>http</a:t>
            </a:r>
            <a:endParaRPr lang="zh-CN" altLang="en-US" sz="1400" dirty="0">
              <a:solidFill>
                <a:srgbClr val="002060"/>
              </a:solidFill>
              <a:latin typeface="微软雅黑" panose="020B0503020204020204" charset="-122"/>
              <a:ea typeface="微软雅黑" panose="020B0503020204020204" charset="-122"/>
            </a:endParaRPr>
          </a:p>
        </p:txBody>
      </p:sp>
      <p:sp>
        <p:nvSpPr>
          <p:cNvPr id="60" name="矩形 59"/>
          <p:cNvSpPr/>
          <p:nvPr/>
        </p:nvSpPr>
        <p:spPr>
          <a:xfrm>
            <a:off x="7693276" y="269918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rgbClr val="002060"/>
              </a:solidFill>
              <a:latin typeface="微软雅黑" panose="020B0503020204020204" charset="-122"/>
              <a:ea typeface="微软雅黑" panose="020B0503020204020204" charset="-122"/>
            </a:endParaRPr>
          </a:p>
        </p:txBody>
      </p:sp>
      <p:sp>
        <p:nvSpPr>
          <p:cNvPr id="61" name="矩形 60"/>
          <p:cNvSpPr/>
          <p:nvPr/>
        </p:nvSpPr>
        <p:spPr>
          <a:xfrm>
            <a:off x="7849648" y="3670125"/>
            <a:ext cx="760299" cy="228139"/>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400" dirty="0">
                <a:solidFill>
                  <a:srgbClr val="002060"/>
                </a:solidFill>
                <a:latin typeface="微软雅黑" panose="020B0503020204020204" charset="-122"/>
                <a:ea typeface="微软雅黑" panose="020B0503020204020204" charset="-122"/>
              </a:rPr>
              <a:t>jms</a:t>
            </a:r>
            <a:endParaRPr lang="zh-CN" altLang="en-US" sz="1400" dirty="0">
              <a:solidFill>
                <a:srgbClr val="002060"/>
              </a:solidFill>
              <a:latin typeface="微软雅黑" panose="020B0503020204020204" charset="-122"/>
              <a:ea typeface="微软雅黑" panose="020B0503020204020204" charset="-122"/>
            </a:endParaRPr>
          </a:p>
        </p:txBody>
      </p:sp>
      <p:sp>
        <p:nvSpPr>
          <p:cNvPr id="62" name="矩形 61"/>
          <p:cNvSpPr/>
          <p:nvPr/>
        </p:nvSpPr>
        <p:spPr>
          <a:xfrm>
            <a:off x="7693276" y="3563276"/>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rgbClr val="002060"/>
              </a:solidFill>
              <a:latin typeface="微软雅黑" panose="020B0503020204020204" charset="-122"/>
              <a:ea typeface="微软雅黑" panose="020B0503020204020204" charset="-122"/>
            </a:endParaRPr>
          </a:p>
        </p:txBody>
      </p:sp>
      <p:sp>
        <p:nvSpPr>
          <p:cNvPr id="63" name="矩形 62"/>
          <p:cNvSpPr/>
          <p:nvPr/>
        </p:nvSpPr>
        <p:spPr>
          <a:xfrm>
            <a:off x="7849648" y="3958157"/>
            <a:ext cx="760299" cy="228139"/>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400" dirty="0">
                <a:solidFill>
                  <a:srgbClr val="002060"/>
                </a:solidFill>
                <a:latin typeface="微软雅黑" panose="020B0503020204020204" charset="-122"/>
                <a:ea typeface="微软雅黑" panose="020B0503020204020204" charset="-122"/>
              </a:rPr>
              <a:t>TCP</a:t>
            </a:r>
            <a:endParaRPr lang="zh-CN" altLang="en-US" sz="1400" dirty="0">
              <a:solidFill>
                <a:srgbClr val="002060"/>
              </a:solidFill>
              <a:latin typeface="微软雅黑" panose="020B0503020204020204" charset="-122"/>
              <a:ea typeface="微软雅黑" panose="020B0503020204020204" charset="-122"/>
            </a:endParaRPr>
          </a:p>
        </p:txBody>
      </p:sp>
      <p:sp>
        <p:nvSpPr>
          <p:cNvPr id="64" name="矩形 63"/>
          <p:cNvSpPr/>
          <p:nvPr/>
        </p:nvSpPr>
        <p:spPr>
          <a:xfrm>
            <a:off x="7693276" y="3851308"/>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rgbClr val="002060"/>
              </a:solidFill>
              <a:latin typeface="微软雅黑" panose="020B0503020204020204" charset="-122"/>
              <a:ea typeface="微软雅黑" panose="020B0503020204020204" charset="-122"/>
            </a:endParaRPr>
          </a:p>
        </p:txBody>
      </p:sp>
      <p:sp>
        <p:nvSpPr>
          <p:cNvPr id="65" name="矩形 64"/>
          <p:cNvSpPr/>
          <p:nvPr/>
        </p:nvSpPr>
        <p:spPr>
          <a:xfrm>
            <a:off x="7849648" y="5686397"/>
            <a:ext cx="760299" cy="228139"/>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r"/>
            <a:r>
              <a:rPr lang="zh-CN" altLang="en-US" sz="1400" dirty="0">
                <a:solidFill>
                  <a:srgbClr val="002060"/>
                </a:solidFill>
                <a:latin typeface="微软雅黑" panose="020B0503020204020204" charset="-122"/>
                <a:ea typeface="微软雅黑" panose="020B0503020204020204" charset="-122"/>
              </a:rPr>
              <a:t>其他</a:t>
            </a:r>
            <a:endParaRPr lang="zh-CN" altLang="en-US" sz="1400" dirty="0">
              <a:solidFill>
                <a:srgbClr val="002060"/>
              </a:solidFill>
              <a:latin typeface="微软雅黑" panose="020B0503020204020204" charset="-122"/>
              <a:ea typeface="微软雅黑" panose="020B0503020204020204" charset="-122"/>
            </a:endParaRPr>
          </a:p>
        </p:txBody>
      </p:sp>
      <p:sp>
        <p:nvSpPr>
          <p:cNvPr id="66" name="矩形 65"/>
          <p:cNvSpPr/>
          <p:nvPr/>
        </p:nvSpPr>
        <p:spPr>
          <a:xfrm>
            <a:off x="7693276" y="5579548"/>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rgbClr val="002060"/>
              </a:solidFill>
              <a:latin typeface="微软雅黑" panose="020B0503020204020204" charset="-122"/>
              <a:ea typeface="微软雅黑" panose="020B0503020204020204" charset="-122"/>
            </a:endParaRPr>
          </a:p>
        </p:txBody>
      </p:sp>
      <p:sp>
        <p:nvSpPr>
          <p:cNvPr id="67" name="矩形 66"/>
          <p:cNvSpPr/>
          <p:nvPr/>
        </p:nvSpPr>
        <p:spPr>
          <a:xfrm>
            <a:off x="7843624" y="3095102"/>
            <a:ext cx="760299" cy="228139"/>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400" dirty="0">
                <a:solidFill>
                  <a:srgbClr val="002060"/>
                </a:solidFill>
                <a:latin typeface="微软雅黑" panose="020B0503020204020204" charset="-122"/>
                <a:ea typeface="微软雅黑" panose="020B0503020204020204" charset="-122"/>
              </a:rPr>
              <a:t>https</a:t>
            </a:r>
            <a:endParaRPr lang="zh-CN" altLang="en-US" sz="1400" dirty="0">
              <a:solidFill>
                <a:srgbClr val="002060"/>
              </a:solidFill>
              <a:latin typeface="微软雅黑" panose="020B0503020204020204" charset="-122"/>
              <a:ea typeface="微软雅黑" panose="020B0503020204020204" charset="-122"/>
            </a:endParaRPr>
          </a:p>
        </p:txBody>
      </p:sp>
      <p:sp>
        <p:nvSpPr>
          <p:cNvPr id="68" name="矩形 67"/>
          <p:cNvSpPr/>
          <p:nvPr/>
        </p:nvSpPr>
        <p:spPr>
          <a:xfrm>
            <a:off x="7687252" y="2988253"/>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rgbClr val="002060"/>
              </a:solidFill>
              <a:latin typeface="微软雅黑" panose="020B0503020204020204" charset="-122"/>
              <a:ea typeface="微软雅黑" panose="020B0503020204020204" charset="-122"/>
            </a:endParaRPr>
          </a:p>
        </p:txBody>
      </p:sp>
      <p:sp>
        <p:nvSpPr>
          <p:cNvPr id="69" name="矩形 68"/>
          <p:cNvSpPr/>
          <p:nvPr/>
        </p:nvSpPr>
        <p:spPr>
          <a:xfrm>
            <a:off x="7843624" y="3382093"/>
            <a:ext cx="760299" cy="228139"/>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400" dirty="0">
                <a:solidFill>
                  <a:srgbClr val="002060"/>
                </a:solidFill>
                <a:latin typeface="微软雅黑" panose="020B0503020204020204" charset="-122"/>
                <a:ea typeface="微软雅黑" panose="020B0503020204020204" charset="-122"/>
              </a:rPr>
              <a:t>soap</a:t>
            </a:r>
            <a:endParaRPr lang="zh-CN" altLang="en-US" sz="1400" dirty="0">
              <a:solidFill>
                <a:srgbClr val="002060"/>
              </a:solidFill>
              <a:latin typeface="微软雅黑" panose="020B0503020204020204" charset="-122"/>
              <a:ea typeface="微软雅黑" panose="020B0503020204020204" charset="-122"/>
            </a:endParaRPr>
          </a:p>
        </p:txBody>
      </p:sp>
      <p:sp>
        <p:nvSpPr>
          <p:cNvPr id="70" name="矩形 69"/>
          <p:cNvSpPr/>
          <p:nvPr/>
        </p:nvSpPr>
        <p:spPr>
          <a:xfrm>
            <a:off x="7687252" y="3275244"/>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rgbClr val="002060"/>
              </a:solidFill>
              <a:latin typeface="微软雅黑" panose="020B0503020204020204" charset="-122"/>
              <a:ea typeface="微软雅黑" panose="020B0503020204020204" charset="-122"/>
            </a:endParaRPr>
          </a:p>
        </p:txBody>
      </p:sp>
      <p:sp>
        <p:nvSpPr>
          <p:cNvPr id="71" name="矩形 70"/>
          <p:cNvSpPr/>
          <p:nvPr/>
        </p:nvSpPr>
        <p:spPr>
          <a:xfrm>
            <a:off x="7851698" y="4246237"/>
            <a:ext cx="760299" cy="228139"/>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400" dirty="0">
                <a:solidFill>
                  <a:srgbClr val="002060"/>
                </a:solidFill>
                <a:latin typeface="微软雅黑" panose="020B0503020204020204" charset="-122"/>
                <a:ea typeface="微软雅黑" panose="020B0503020204020204" charset="-122"/>
              </a:rPr>
              <a:t>UDP</a:t>
            </a:r>
            <a:endParaRPr lang="zh-CN" altLang="en-US" sz="1400" dirty="0">
              <a:solidFill>
                <a:srgbClr val="002060"/>
              </a:solidFill>
              <a:latin typeface="微软雅黑" panose="020B0503020204020204" charset="-122"/>
              <a:ea typeface="微软雅黑" panose="020B0503020204020204" charset="-122"/>
            </a:endParaRPr>
          </a:p>
        </p:txBody>
      </p:sp>
      <p:sp>
        <p:nvSpPr>
          <p:cNvPr id="72" name="矩形 71"/>
          <p:cNvSpPr/>
          <p:nvPr/>
        </p:nvSpPr>
        <p:spPr>
          <a:xfrm>
            <a:off x="7695326" y="4139388"/>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rgbClr val="002060"/>
              </a:solidFill>
              <a:latin typeface="微软雅黑" panose="020B0503020204020204" charset="-122"/>
              <a:ea typeface="微软雅黑" panose="020B0503020204020204" charset="-122"/>
            </a:endParaRPr>
          </a:p>
        </p:txBody>
      </p:sp>
      <p:sp>
        <p:nvSpPr>
          <p:cNvPr id="73" name="矩形 72"/>
          <p:cNvSpPr/>
          <p:nvPr/>
        </p:nvSpPr>
        <p:spPr>
          <a:xfrm>
            <a:off x="7855981" y="4534269"/>
            <a:ext cx="760299" cy="228139"/>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400" dirty="0">
                <a:solidFill>
                  <a:srgbClr val="002060"/>
                </a:solidFill>
                <a:latin typeface="微软雅黑" panose="020B0503020204020204" charset="-122"/>
                <a:ea typeface="微软雅黑" panose="020B0503020204020204" charset="-122"/>
              </a:rPr>
              <a:t>FTP</a:t>
            </a:r>
            <a:endParaRPr lang="zh-CN" altLang="en-US" sz="1400" dirty="0">
              <a:solidFill>
                <a:srgbClr val="002060"/>
              </a:solidFill>
              <a:latin typeface="微软雅黑" panose="020B0503020204020204" charset="-122"/>
              <a:ea typeface="微软雅黑" panose="020B0503020204020204" charset="-122"/>
            </a:endParaRPr>
          </a:p>
        </p:txBody>
      </p:sp>
      <p:sp>
        <p:nvSpPr>
          <p:cNvPr id="74" name="矩形 73"/>
          <p:cNvSpPr/>
          <p:nvPr/>
        </p:nvSpPr>
        <p:spPr>
          <a:xfrm>
            <a:off x="7699609" y="442742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rgbClr val="002060"/>
              </a:solidFill>
              <a:latin typeface="微软雅黑" panose="020B0503020204020204" charset="-122"/>
              <a:ea typeface="微软雅黑" panose="020B0503020204020204" charset="-122"/>
            </a:endParaRPr>
          </a:p>
        </p:txBody>
      </p:sp>
      <p:sp>
        <p:nvSpPr>
          <p:cNvPr id="75" name="矩形 74"/>
          <p:cNvSpPr/>
          <p:nvPr/>
        </p:nvSpPr>
        <p:spPr>
          <a:xfrm>
            <a:off x="7849075" y="4822253"/>
            <a:ext cx="760299" cy="228139"/>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400" dirty="0">
                <a:solidFill>
                  <a:srgbClr val="002060"/>
                </a:solidFill>
                <a:latin typeface="微软雅黑" panose="020B0503020204020204" charset="-122"/>
                <a:ea typeface="微软雅黑" panose="020B0503020204020204" charset="-122"/>
              </a:rPr>
              <a:t>email</a:t>
            </a:r>
            <a:endParaRPr lang="zh-CN" altLang="en-US" sz="1400" dirty="0">
              <a:solidFill>
                <a:srgbClr val="002060"/>
              </a:solidFill>
              <a:latin typeface="微软雅黑" panose="020B0503020204020204" charset="-122"/>
              <a:ea typeface="微软雅黑" panose="020B0503020204020204" charset="-122"/>
            </a:endParaRPr>
          </a:p>
        </p:txBody>
      </p:sp>
      <p:sp>
        <p:nvSpPr>
          <p:cNvPr id="76" name="矩形 75"/>
          <p:cNvSpPr/>
          <p:nvPr/>
        </p:nvSpPr>
        <p:spPr>
          <a:xfrm>
            <a:off x="7692703" y="4715404"/>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rgbClr val="002060"/>
              </a:solidFill>
              <a:latin typeface="微软雅黑" panose="020B0503020204020204" charset="-122"/>
              <a:ea typeface="微软雅黑" panose="020B0503020204020204" charset="-122"/>
            </a:endParaRPr>
          </a:p>
        </p:txBody>
      </p:sp>
      <p:sp>
        <p:nvSpPr>
          <p:cNvPr id="77" name="矩形 76"/>
          <p:cNvSpPr/>
          <p:nvPr/>
        </p:nvSpPr>
        <p:spPr>
          <a:xfrm>
            <a:off x="7851698" y="5098349"/>
            <a:ext cx="760299" cy="228139"/>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400" dirty="0" err="1">
                <a:solidFill>
                  <a:srgbClr val="002060"/>
                </a:solidFill>
                <a:latin typeface="微软雅黑" panose="020B0503020204020204" charset="-122"/>
                <a:ea typeface="微软雅黑" panose="020B0503020204020204" charset="-122"/>
              </a:rPr>
              <a:t>ejb</a:t>
            </a:r>
            <a:endParaRPr lang="zh-CN" altLang="en-US" sz="1400" dirty="0">
              <a:solidFill>
                <a:srgbClr val="002060"/>
              </a:solidFill>
              <a:latin typeface="微软雅黑" panose="020B0503020204020204" charset="-122"/>
              <a:ea typeface="微软雅黑" panose="020B0503020204020204" charset="-122"/>
            </a:endParaRPr>
          </a:p>
        </p:txBody>
      </p:sp>
      <p:sp>
        <p:nvSpPr>
          <p:cNvPr id="78" name="矩形 77"/>
          <p:cNvSpPr/>
          <p:nvPr/>
        </p:nvSpPr>
        <p:spPr>
          <a:xfrm>
            <a:off x="7695326" y="4991500"/>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rgbClr val="002060"/>
              </a:solidFill>
              <a:latin typeface="微软雅黑" panose="020B0503020204020204" charset="-122"/>
              <a:ea typeface="微软雅黑" panose="020B0503020204020204" charset="-122"/>
            </a:endParaRPr>
          </a:p>
        </p:txBody>
      </p:sp>
      <p:sp>
        <p:nvSpPr>
          <p:cNvPr id="79" name="矩形 78"/>
          <p:cNvSpPr/>
          <p:nvPr/>
        </p:nvSpPr>
        <p:spPr>
          <a:xfrm>
            <a:off x="7844926" y="5398317"/>
            <a:ext cx="760299" cy="228139"/>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400" dirty="0">
                <a:solidFill>
                  <a:srgbClr val="002060"/>
                </a:solidFill>
                <a:latin typeface="微软雅黑" panose="020B0503020204020204" charset="-122"/>
                <a:ea typeface="微软雅黑" panose="020B0503020204020204" charset="-122"/>
              </a:rPr>
              <a:t>tuxedo</a:t>
            </a:r>
            <a:endParaRPr lang="zh-CN" altLang="en-US" sz="1400" dirty="0">
              <a:solidFill>
                <a:srgbClr val="002060"/>
              </a:solidFill>
              <a:latin typeface="微软雅黑" panose="020B0503020204020204" charset="-122"/>
              <a:ea typeface="微软雅黑" panose="020B0503020204020204" charset="-122"/>
            </a:endParaRPr>
          </a:p>
        </p:txBody>
      </p:sp>
      <p:sp>
        <p:nvSpPr>
          <p:cNvPr id="80" name="矩形 79"/>
          <p:cNvSpPr/>
          <p:nvPr/>
        </p:nvSpPr>
        <p:spPr>
          <a:xfrm>
            <a:off x="7688554" y="5291468"/>
            <a:ext cx="216024" cy="432000"/>
          </a:xfrm>
          <a:prstGeom prst="rect">
            <a:avLst/>
          </a:prstGeom>
          <a:solidFill>
            <a:srgbClr val="FFC000"/>
          </a:solidFill>
          <a:ln>
            <a:solidFill>
              <a:srgbClr val="FFDA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rgbClr val="002060"/>
              </a:solidFill>
              <a:latin typeface="微软雅黑" panose="020B0503020204020204" charset="-122"/>
              <a:ea typeface="微软雅黑" panose="020B0503020204020204" charset="-122"/>
            </a:endParaRPr>
          </a:p>
        </p:txBody>
      </p:sp>
      <p:sp>
        <p:nvSpPr>
          <p:cNvPr id="81" name="右箭头 80"/>
          <p:cNvSpPr/>
          <p:nvPr/>
        </p:nvSpPr>
        <p:spPr>
          <a:xfrm>
            <a:off x="9264352" y="4149225"/>
            <a:ext cx="1388624" cy="638187"/>
          </a:xfrm>
          <a:prstGeom prst="rightArrow">
            <a:avLst/>
          </a:prstGeom>
          <a:solidFill>
            <a:schemeClr val="bg1">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82" name="TextBox 93"/>
          <p:cNvSpPr txBox="1"/>
          <p:nvPr/>
        </p:nvSpPr>
        <p:spPr>
          <a:xfrm>
            <a:off x="9476625" y="3911333"/>
            <a:ext cx="798032" cy="369332"/>
          </a:xfrm>
          <a:prstGeom prst="rect">
            <a:avLst/>
          </a:prstGeom>
          <a:noFill/>
        </p:spPr>
        <p:txBody>
          <a:bodyPr wrap="square" rtlCol="0">
            <a:spAutoFit/>
          </a:bodyPr>
          <a:lstStyle/>
          <a:p>
            <a:r>
              <a:rPr lang="zh-CN" altLang="en-US" dirty="0">
                <a:solidFill>
                  <a:schemeClr val="bg1"/>
                </a:solidFill>
                <a:latin typeface="微软雅黑" panose="020B0503020204020204" charset="-122"/>
                <a:ea typeface="微软雅黑" panose="020B0503020204020204" charset="-122"/>
              </a:rPr>
              <a:t>请求</a:t>
            </a:r>
            <a:endParaRPr lang="zh-CN" altLang="en-US" dirty="0">
              <a:solidFill>
                <a:schemeClr val="bg1"/>
              </a:solidFill>
              <a:latin typeface="微软雅黑" panose="020B0503020204020204" charset="-122"/>
              <a:ea typeface="微软雅黑" panose="020B0503020204020204" charset="-122"/>
            </a:endParaRPr>
          </a:p>
        </p:txBody>
      </p:sp>
      <p:sp>
        <p:nvSpPr>
          <p:cNvPr id="83" name="右箭头 82"/>
          <p:cNvSpPr/>
          <p:nvPr/>
        </p:nvSpPr>
        <p:spPr>
          <a:xfrm>
            <a:off x="5211432" y="4159110"/>
            <a:ext cx="1388624" cy="638187"/>
          </a:xfrm>
          <a:prstGeom prst="rightArrow">
            <a:avLst/>
          </a:prstGeom>
          <a:solidFill>
            <a:schemeClr val="bg1">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84" name="TextBox 93"/>
          <p:cNvSpPr txBox="1"/>
          <p:nvPr/>
        </p:nvSpPr>
        <p:spPr>
          <a:xfrm>
            <a:off x="5188628" y="3563276"/>
            <a:ext cx="1325509" cy="646331"/>
          </a:xfrm>
          <a:prstGeom prst="rect">
            <a:avLst/>
          </a:prstGeom>
          <a:noFill/>
        </p:spPr>
        <p:txBody>
          <a:bodyPr wrap="square" rtlCol="0">
            <a:spAutoFit/>
          </a:bodyPr>
          <a:lstStyle/>
          <a:p>
            <a:r>
              <a:rPr lang="zh-CN" altLang="en-US" dirty="0">
                <a:solidFill>
                  <a:schemeClr val="bg1"/>
                </a:solidFill>
                <a:latin typeface="微软雅黑" panose="020B0503020204020204" charset="-122"/>
                <a:ea typeface="微软雅黑" panose="020B0503020204020204" charset="-122"/>
              </a:rPr>
              <a:t>协议转换</a:t>
            </a:r>
            <a:endParaRPr lang="en-US" altLang="zh-CN" dirty="0">
              <a:solidFill>
                <a:schemeClr val="bg1"/>
              </a:solidFill>
              <a:latin typeface="微软雅黑" panose="020B0503020204020204" charset="-122"/>
              <a:ea typeface="微软雅黑" panose="020B0503020204020204" charset="-122"/>
            </a:endParaRPr>
          </a:p>
          <a:p>
            <a:r>
              <a:rPr lang="zh-CN" altLang="en-US" dirty="0">
                <a:solidFill>
                  <a:schemeClr val="bg1"/>
                </a:solidFill>
                <a:latin typeface="微软雅黑" panose="020B0503020204020204" charset="-122"/>
                <a:ea typeface="微软雅黑" panose="020B0503020204020204" charset="-122"/>
              </a:rPr>
              <a:t>消息路由</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基于组件框架实现特殊协议快速接入</a:t>
            </a:r>
            <a:endParaRPr lang="zh-CN" altLang="en-US" dirty="0"/>
          </a:p>
        </p:txBody>
      </p:sp>
      <p:sp>
        <p:nvSpPr>
          <p:cNvPr id="4" name="圆角矩形 3"/>
          <p:cNvSpPr/>
          <p:nvPr/>
        </p:nvSpPr>
        <p:spPr bwMode="auto">
          <a:xfrm>
            <a:off x="838200" y="2450367"/>
            <a:ext cx="9680108" cy="2706916"/>
          </a:xfrm>
          <a:prstGeom prst="roundRect">
            <a:avLst/>
          </a:prstGeom>
          <a:noFill/>
          <a:ln>
            <a:solidFill>
              <a:srgbClr val="FFDA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3200" b="1" baseline="-25000" dirty="0">
                <a:solidFill>
                  <a:schemeClr val="bg1"/>
                </a:solidFill>
                <a:latin typeface="微软雅黑" panose="020B0503020204020204" charset="-122"/>
                <a:ea typeface="微软雅黑" panose="020B0503020204020204" charset="-122"/>
              </a:rPr>
              <a:t>Primeton ESB</a:t>
            </a:r>
            <a:endParaRPr kumimoji="0" lang="zh-CN" altLang="en-US" sz="3200" b="1" i="0" u="none" strike="noStrike" cap="none" normalizeH="0" baseline="-25000" dirty="0">
              <a:ln>
                <a:noFill/>
              </a:ln>
              <a:solidFill>
                <a:schemeClr val="bg1"/>
              </a:solidFill>
              <a:effectLst/>
              <a:latin typeface="微软雅黑" panose="020B0503020204020204" charset="-122"/>
              <a:ea typeface="微软雅黑" panose="020B0503020204020204" charset="-122"/>
            </a:endParaRPr>
          </a:p>
        </p:txBody>
      </p:sp>
      <p:sp>
        <p:nvSpPr>
          <p:cNvPr id="5" name="圆角矩形 4"/>
          <p:cNvSpPr/>
          <p:nvPr/>
        </p:nvSpPr>
        <p:spPr bwMode="auto">
          <a:xfrm>
            <a:off x="3666644" y="4251954"/>
            <a:ext cx="1604403" cy="792843"/>
          </a:xfrm>
          <a:prstGeom prst="roundRect">
            <a:avLst/>
          </a:prstGeom>
          <a:solidFill>
            <a:srgbClr val="92D050"/>
          </a:solidFill>
          <a:ln>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algn="ctr" fontAlgn="base">
              <a:spcBef>
                <a:spcPct val="0"/>
              </a:spcBef>
              <a:spcAft>
                <a:spcPct val="0"/>
              </a:spcAft>
            </a:pPr>
            <a:r>
              <a:rPr lang="en-US" altLang="zh-CN" sz="2400" b="1" baseline="-25000" dirty="0">
                <a:solidFill>
                  <a:schemeClr val="bg1"/>
                </a:solidFill>
                <a:latin typeface="微软雅黑" panose="020B0503020204020204" charset="-122"/>
                <a:ea typeface="微软雅黑" panose="020B0503020204020204" charset="-122"/>
              </a:rPr>
              <a:t>Custom</a:t>
            </a:r>
            <a:endParaRPr lang="en-US" altLang="zh-CN" sz="2400" b="1" baseline="-25000" dirty="0">
              <a:solidFill>
                <a:schemeClr val="bg1"/>
              </a:solidFill>
              <a:latin typeface="微软雅黑" panose="020B0503020204020204" charset="-122"/>
              <a:ea typeface="微软雅黑" panose="020B0503020204020204" charset="-122"/>
            </a:endParaRPr>
          </a:p>
          <a:p>
            <a:pPr algn="ctr" fontAlgn="base">
              <a:spcBef>
                <a:spcPct val="0"/>
              </a:spcBef>
              <a:spcAft>
                <a:spcPct val="0"/>
              </a:spcAft>
            </a:pPr>
            <a:r>
              <a:rPr lang="en-US" altLang="zh-CN" sz="2400" b="1" baseline="-25000" dirty="0" err="1">
                <a:solidFill>
                  <a:schemeClr val="bg1"/>
                </a:solidFill>
                <a:latin typeface="微软雅黑" panose="020B0503020204020204" charset="-122"/>
                <a:ea typeface="微软雅黑" panose="020B0503020204020204" charset="-122"/>
              </a:rPr>
              <a:t>Impl</a:t>
            </a:r>
            <a:endParaRPr lang="zh-CN" altLang="en-US" sz="2400" b="1" baseline="-25000" dirty="0">
              <a:solidFill>
                <a:schemeClr val="bg1"/>
              </a:solidFill>
              <a:latin typeface="微软雅黑" panose="020B0503020204020204" charset="-122"/>
              <a:ea typeface="微软雅黑" panose="020B0503020204020204" charset="-122"/>
            </a:endParaRPr>
          </a:p>
        </p:txBody>
      </p:sp>
      <p:sp>
        <p:nvSpPr>
          <p:cNvPr id="6" name="圆角矩形 5"/>
          <p:cNvSpPr/>
          <p:nvPr/>
        </p:nvSpPr>
        <p:spPr bwMode="auto">
          <a:xfrm>
            <a:off x="5972886" y="4251954"/>
            <a:ext cx="1604403" cy="792843"/>
          </a:xfrm>
          <a:prstGeom prst="roundRect">
            <a:avLst/>
          </a:prstGeom>
          <a:solidFill>
            <a:srgbClr val="92D050"/>
          </a:solidFill>
          <a:ln>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algn="ctr" fontAlgn="base">
              <a:spcBef>
                <a:spcPct val="0"/>
              </a:spcBef>
              <a:spcAft>
                <a:spcPct val="0"/>
              </a:spcAft>
            </a:pPr>
            <a:r>
              <a:rPr lang="en-US" altLang="zh-CN" sz="2400" b="1" baseline="-25000" dirty="0">
                <a:solidFill>
                  <a:schemeClr val="bg1"/>
                </a:solidFill>
                <a:latin typeface="微软雅黑" panose="020B0503020204020204" charset="-122"/>
                <a:ea typeface="微软雅黑" panose="020B0503020204020204" charset="-122"/>
              </a:rPr>
              <a:t>Custom</a:t>
            </a:r>
            <a:endParaRPr lang="en-US" altLang="zh-CN" sz="2400" b="1" baseline="-25000" dirty="0">
              <a:solidFill>
                <a:schemeClr val="bg1"/>
              </a:solidFill>
              <a:latin typeface="微软雅黑" panose="020B0503020204020204" charset="-122"/>
              <a:ea typeface="微软雅黑" panose="020B0503020204020204" charset="-122"/>
            </a:endParaRPr>
          </a:p>
          <a:p>
            <a:pPr algn="ctr" fontAlgn="base">
              <a:spcBef>
                <a:spcPct val="0"/>
              </a:spcBef>
              <a:spcAft>
                <a:spcPct val="0"/>
              </a:spcAft>
            </a:pPr>
            <a:r>
              <a:rPr lang="en-US" altLang="zh-CN" sz="2400" b="1" baseline="-25000" dirty="0" err="1">
                <a:solidFill>
                  <a:schemeClr val="bg1"/>
                </a:solidFill>
                <a:latin typeface="微软雅黑" panose="020B0503020204020204" charset="-122"/>
                <a:ea typeface="微软雅黑" panose="020B0503020204020204" charset="-122"/>
              </a:rPr>
              <a:t>Impl</a:t>
            </a:r>
            <a:endParaRPr lang="zh-CN" altLang="en-US" sz="2400" b="1" baseline="-25000" dirty="0">
              <a:solidFill>
                <a:schemeClr val="bg1"/>
              </a:solidFill>
              <a:latin typeface="微软雅黑" panose="020B0503020204020204" charset="-122"/>
              <a:ea typeface="微软雅黑" panose="020B0503020204020204" charset="-122"/>
            </a:endParaRPr>
          </a:p>
        </p:txBody>
      </p:sp>
      <p:sp>
        <p:nvSpPr>
          <p:cNvPr id="7" name="圆角矩形 6"/>
          <p:cNvSpPr/>
          <p:nvPr/>
        </p:nvSpPr>
        <p:spPr bwMode="auto">
          <a:xfrm>
            <a:off x="8258228" y="4251954"/>
            <a:ext cx="1604403" cy="792843"/>
          </a:xfrm>
          <a:prstGeom prst="roundRect">
            <a:avLst/>
          </a:prstGeom>
          <a:solidFill>
            <a:srgbClr val="92D050"/>
          </a:solidFill>
          <a:ln>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algn="ctr" fontAlgn="base">
              <a:spcBef>
                <a:spcPct val="0"/>
              </a:spcBef>
              <a:spcAft>
                <a:spcPct val="0"/>
              </a:spcAft>
            </a:pPr>
            <a:r>
              <a:rPr lang="en-US" altLang="zh-CN" sz="2400" b="1" baseline="-25000" dirty="0">
                <a:solidFill>
                  <a:schemeClr val="bg1"/>
                </a:solidFill>
                <a:latin typeface="微软雅黑" panose="020B0503020204020204" charset="-122"/>
                <a:ea typeface="微软雅黑" panose="020B0503020204020204" charset="-122"/>
              </a:rPr>
              <a:t>Custom</a:t>
            </a:r>
            <a:endParaRPr lang="en-US" altLang="zh-CN" sz="2400" b="1" baseline="-25000" dirty="0">
              <a:solidFill>
                <a:schemeClr val="bg1"/>
              </a:solidFill>
              <a:latin typeface="微软雅黑" panose="020B0503020204020204" charset="-122"/>
              <a:ea typeface="微软雅黑" panose="020B0503020204020204" charset="-122"/>
            </a:endParaRPr>
          </a:p>
          <a:p>
            <a:pPr algn="ctr" fontAlgn="base">
              <a:spcBef>
                <a:spcPct val="0"/>
              </a:spcBef>
              <a:spcAft>
                <a:spcPct val="0"/>
              </a:spcAft>
            </a:pPr>
            <a:r>
              <a:rPr lang="en-US" altLang="zh-CN" sz="2400" b="1" baseline="-25000" dirty="0" err="1">
                <a:solidFill>
                  <a:schemeClr val="bg1"/>
                </a:solidFill>
                <a:latin typeface="微软雅黑" panose="020B0503020204020204" charset="-122"/>
                <a:ea typeface="微软雅黑" panose="020B0503020204020204" charset="-122"/>
              </a:rPr>
              <a:t>Impl</a:t>
            </a:r>
            <a:endParaRPr lang="zh-CN" altLang="en-US" sz="2400" b="1" baseline="-25000" dirty="0">
              <a:solidFill>
                <a:schemeClr val="bg1"/>
              </a:solidFill>
              <a:latin typeface="微软雅黑" panose="020B0503020204020204" charset="-122"/>
              <a:ea typeface="微软雅黑" panose="020B0503020204020204" charset="-122"/>
            </a:endParaRPr>
          </a:p>
        </p:txBody>
      </p:sp>
      <p:sp>
        <p:nvSpPr>
          <p:cNvPr id="8" name="矩形 7"/>
          <p:cNvSpPr/>
          <p:nvPr/>
        </p:nvSpPr>
        <p:spPr bwMode="auto">
          <a:xfrm>
            <a:off x="1384648" y="3212367"/>
            <a:ext cx="1785031" cy="801915"/>
          </a:xfrm>
          <a:prstGeom prst="rect">
            <a:avLst/>
          </a:prstGeom>
          <a:solidFill>
            <a:schemeClr val="tx2">
              <a:lumMod val="60000"/>
              <a:lumOff val="40000"/>
            </a:schemeClr>
          </a:solid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25000" dirty="0">
                <a:ln>
                  <a:noFill/>
                </a:ln>
                <a:solidFill>
                  <a:schemeClr val="bg1"/>
                </a:solidFill>
                <a:effectLst/>
                <a:latin typeface="微软雅黑" panose="020B0503020204020204" charset="-122"/>
                <a:ea typeface="微软雅黑" panose="020B0503020204020204" charset="-122"/>
              </a:rPr>
              <a:t>Transport</a:t>
            </a:r>
            <a:endParaRPr kumimoji="0" lang="en-US" altLang="zh-CN" sz="2000" b="1" i="0" u="none" strike="noStrike" cap="none" normalizeH="0" baseline="-25000" dirty="0">
              <a:ln>
                <a:noFill/>
              </a:ln>
              <a:solidFill>
                <a:schemeClr val="bg1"/>
              </a:solidFill>
              <a:effectLst/>
              <a:latin typeface="微软雅黑" panose="020B0503020204020204" charset="-122"/>
              <a:ea typeface="微软雅黑" panose="020B0503020204020204" charset="-122"/>
            </a:endParaRPr>
          </a:p>
          <a:p>
            <a:pPr marL="0" marR="0" indent="0" algn="ctr" defTabSz="914400" rtl="0" eaLnBrk="1" fontAlgn="base" latinLnBrk="0" hangingPunct="1">
              <a:lnSpc>
                <a:spcPct val="100000"/>
              </a:lnSpc>
              <a:spcBef>
                <a:spcPct val="0"/>
              </a:spcBef>
              <a:spcAft>
                <a:spcPct val="0"/>
              </a:spcAft>
              <a:buClrTx/>
              <a:buSzTx/>
              <a:buFontTx/>
              <a:buNone/>
            </a:pPr>
            <a:r>
              <a:rPr lang="en-US" altLang="zh-CN" sz="2000" b="1" baseline="-25000" dirty="0">
                <a:solidFill>
                  <a:schemeClr val="bg1"/>
                </a:solidFill>
                <a:latin typeface="微软雅黑" panose="020B0503020204020204" charset="-122"/>
                <a:ea typeface="微软雅黑" panose="020B0503020204020204" charset="-122"/>
              </a:rPr>
              <a:t>Abstract</a:t>
            </a:r>
            <a:endParaRPr kumimoji="0" lang="zh-CN" altLang="en-US" sz="2000" b="1" i="0" u="none" strike="noStrike" cap="none" normalizeH="0" baseline="-25000" dirty="0">
              <a:ln>
                <a:noFill/>
              </a:ln>
              <a:solidFill>
                <a:schemeClr val="bg1"/>
              </a:solidFill>
              <a:effectLst/>
              <a:latin typeface="微软雅黑" panose="020B0503020204020204" charset="-122"/>
              <a:ea typeface="微软雅黑" panose="020B0503020204020204" charset="-122"/>
            </a:endParaRPr>
          </a:p>
        </p:txBody>
      </p:sp>
      <p:sp>
        <p:nvSpPr>
          <p:cNvPr id="9" name="矩形 8"/>
          <p:cNvSpPr/>
          <p:nvPr/>
        </p:nvSpPr>
        <p:spPr bwMode="auto">
          <a:xfrm>
            <a:off x="3576331" y="3212367"/>
            <a:ext cx="1785031" cy="801915"/>
          </a:xfrm>
          <a:prstGeom prst="rect">
            <a:avLst/>
          </a:prstGeom>
          <a:solidFill>
            <a:schemeClr val="tx2">
              <a:lumMod val="60000"/>
              <a:lumOff val="40000"/>
            </a:schemeClr>
          </a:solid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algn="ctr"/>
            <a:r>
              <a:rPr lang="en-US" altLang="zh-CN" sz="2000" b="1" baseline="-25000" dirty="0">
                <a:solidFill>
                  <a:schemeClr val="bg1"/>
                </a:solidFill>
                <a:latin typeface="微软雅黑" panose="020B0503020204020204" charset="-122"/>
                <a:ea typeface="微软雅黑" panose="020B0503020204020204" charset="-122"/>
              </a:rPr>
              <a:t>Proxy</a:t>
            </a:r>
            <a:endParaRPr lang="en-US" altLang="zh-CN" sz="2000" b="1" baseline="-25000" dirty="0">
              <a:solidFill>
                <a:schemeClr val="bg1"/>
              </a:solidFill>
              <a:latin typeface="微软雅黑" panose="020B0503020204020204" charset="-122"/>
              <a:ea typeface="微软雅黑" panose="020B0503020204020204" charset="-122"/>
            </a:endParaRPr>
          </a:p>
          <a:p>
            <a:pPr algn="ctr"/>
            <a:r>
              <a:rPr lang="en-US" altLang="zh-CN" sz="2000" b="1" baseline="-25000" dirty="0">
                <a:solidFill>
                  <a:schemeClr val="bg1"/>
                </a:solidFill>
                <a:latin typeface="微软雅黑" panose="020B0503020204020204" charset="-122"/>
                <a:ea typeface="微软雅黑" panose="020B0503020204020204" charset="-122"/>
              </a:rPr>
              <a:t>Abstract</a:t>
            </a:r>
            <a:endParaRPr lang="zh-CN" altLang="en-US" sz="2000" b="1" baseline="-25000" dirty="0">
              <a:solidFill>
                <a:schemeClr val="bg1"/>
              </a:solidFill>
              <a:latin typeface="微软雅黑" panose="020B0503020204020204" charset="-122"/>
              <a:ea typeface="微软雅黑" panose="020B0503020204020204" charset="-122"/>
            </a:endParaRPr>
          </a:p>
        </p:txBody>
      </p:sp>
      <p:sp>
        <p:nvSpPr>
          <p:cNvPr id="10" name="矩形 9"/>
          <p:cNvSpPr/>
          <p:nvPr/>
        </p:nvSpPr>
        <p:spPr bwMode="auto">
          <a:xfrm>
            <a:off x="5882573" y="3212367"/>
            <a:ext cx="1785031" cy="801915"/>
          </a:xfrm>
          <a:prstGeom prst="rect">
            <a:avLst/>
          </a:prstGeom>
          <a:solidFill>
            <a:schemeClr val="tx2">
              <a:lumMod val="60000"/>
              <a:lumOff val="40000"/>
            </a:schemeClr>
          </a:solid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algn="ctr"/>
            <a:r>
              <a:rPr lang="en-US" altLang="zh-CN" sz="2000" b="1" baseline="-25000" dirty="0">
                <a:solidFill>
                  <a:schemeClr val="bg1"/>
                </a:solidFill>
                <a:latin typeface="微软雅黑" panose="020B0503020204020204" charset="-122"/>
                <a:ea typeface="微软雅黑" panose="020B0503020204020204" charset="-122"/>
              </a:rPr>
              <a:t>Business</a:t>
            </a:r>
            <a:endParaRPr lang="en-US" altLang="zh-CN" sz="2000" b="1" baseline="-25000" dirty="0">
              <a:solidFill>
                <a:schemeClr val="bg1"/>
              </a:solidFill>
              <a:latin typeface="微软雅黑" panose="020B0503020204020204" charset="-122"/>
              <a:ea typeface="微软雅黑" panose="020B0503020204020204" charset="-122"/>
            </a:endParaRPr>
          </a:p>
          <a:p>
            <a:pPr algn="ctr"/>
            <a:r>
              <a:rPr lang="en-US" altLang="zh-CN" sz="2000" b="1" baseline="-25000" dirty="0">
                <a:solidFill>
                  <a:schemeClr val="bg1"/>
                </a:solidFill>
                <a:latin typeface="微软雅黑" panose="020B0503020204020204" charset="-122"/>
                <a:ea typeface="微软雅黑" panose="020B0503020204020204" charset="-122"/>
              </a:rPr>
              <a:t>Abstract</a:t>
            </a:r>
            <a:endParaRPr lang="zh-CN" altLang="en-US" sz="2000" b="1" baseline="-25000" dirty="0">
              <a:solidFill>
                <a:schemeClr val="bg1"/>
              </a:solidFill>
              <a:latin typeface="微软雅黑" panose="020B0503020204020204" charset="-122"/>
              <a:ea typeface="微软雅黑" panose="020B0503020204020204" charset="-122"/>
            </a:endParaRPr>
          </a:p>
        </p:txBody>
      </p:sp>
      <p:sp>
        <p:nvSpPr>
          <p:cNvPr id="11" name="矩形 10"/>
          <p:cNvSpPr/>
          <p:nvPr/>
        </p:nvSpPr>
        <p:spPr bwMode="auto">
          <a:xfrm>
            <a:off x="8153400" y="3212367"/>
            <a:ext cx="1785031" cy="801915"/>
          </a:xfrm>
          <a:prstGeom prst="rect">
            <a:avLst/>
          </a:prstGeom>
          <a:solidFill>
            <a:schemeClr val="tx2">
              <a:lumMod val="60000"/>
              <a:lumOff val="40000"/>
            </a:schemeClr>
          </a:solid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algn="ctr"/>
            <a:r>
              <a:rPr lang="en-US" altLang="zh-CN" sz="2000" b="1" baseline="-25000" dirty="0">
                <a:solidFill>
                  <a:schemeClr val="bg1"/>
                </a:solidFill>
                <a:latin typeface="微软雅黑" panose="020B0503020204020204" charset="-122"/>
                <a:ea typeface="微软雅黑" panose="020B0503020204020204" charset="-122"/>
              </a:rPr>
              <a:t>Endpoint</a:t>
            </a:r>
            <a:endParaRPr lang="en-US" altLang="zh-CN" sz="2000" b="1" baseline="-25000" dirty="0">
              <a:solidFill>
                <a:schemeClr val="bg1"/>
              </a:solidFill>
              <a:latin typeface="微软雅黑" panose="020B0503020204020204" charset="-122"/>
              <a:ea typeface="微软雅黑" panose="020B0503020204020204" charset="-122"/>
            </a:endParaRPr>
          </a:p>
          <a:p>
            <a:pPr algn="ctr"/>
            <a:r>
              <a:rPr lang="en-US" altLang="zh-CN" sz="2000" b="1" baseline="-25000" dirty="0">
                <a:solidFill>
                  <a:schemeClr val="bg1"/>
                </a:solidFill>
                <a:latin typeface="微软雅黑" panose="020B0503020204020204" charset="-122"/>
                <a:ea typeface="微软雅黑" panose="020B0503020204020204" charset="-122"/>
              </a:rPr>
              <a:t>Abstract</a:t>
            </a:r>
            <a:endParaRPr lang="zh-CN" altLang="en-US" sz="2000" b="1" baseline="-25000" dirty="0">
              <a:solidFill>
                <a:schemeClr val="bg1"/>
              </a:solidFill>
              <a:latin typeface="微软雅黑" panose="020B0503020204020204" charset="-122"/>
              <a:ea typeface="微软雅黑" panose="020B0503020204020204" charset="-122"/>
            </a:endParaRPr>
          </a:p>
        </p:txBody>
      </p:sp>
      <p:sp>
        <p:nvSpPr>
          <p:cNvPr id="12" name="圆角矩形 11"/>
          <p:cNvSpPr/>
          <p:nvPr/>
        </p:nvSpPr>
        <p:spPr bwMode="auto">
          <a:xfrm>
            <a:off x="1413275" y="4251954"/>
            <a:ext cx="1604403" cy="792843"/>
          </a:xfrm>
          <a:prstGeom prst="roundRect">
            <a:avLst/>
          </a:prstGeom>
          <a:solidFill>
            <a:srgbClr val="92D050"/>
          </a:solidFill>
          <a:ln>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algn="ctr" fontAlgn="base">
              <a:spcBef>
                <a:spcPct val="0"/>
              </a:spcBef>
              <a:spcAft>
                <a:spcPct val="0"/>
              </a:spcAft>
            </a:pPr>
            <a:r>
              <a:rPr lang="en-US" altLang="zh-CN" sz="2400" b="1" baseline="-25000" dirty="0">
                <a:solidFill>
                  <a:schemeClr val="bg1"/>
                </a:solidFill>
                <a:latin typeface="微软雅黑" panose="020B0503020204020204" charset="-122"/>
                <a:ea typeface="微软雅黑" panose="020B0503020204020204" charset="-122"/>
              </a:rPr>
              <a:t>Custom</a:t>
            </a:r>
            <a:endParaRPr lang="en-US" altLang="zh-CN" sz="2400" b="1" baseline="-25000" dirty="0">
              <a:solidFill>
                <a:schemeClr val="bg1"/>
              </a:solidFill>
              <a:latin typeface="微软雅黑" panose="020B0503020204020204" charset="-122"/>
              <a:ea typeface="微软雅黑" panose="020B0503020204020204" charset="-122"/>
            </a:endParaRPr>
          </a:p>
          <a:p>
            <a:pPr algn="ctr" fontAlgn="base">
              <a:spcBef>
                <a:spcPct val="0"/>
              </a:spcBef>
              <a:spcAft>
                <a:spcPct val="0"/>
              </a:spcAft>
            </a:pPr>
            <a:r>
              <a:rPr lang="en-US" altLang="zh-CN" sz="2400" b="1" baseline="-25000" dirty="0" err="1">
                <a:solidFill>
                  <a:schemeClr val="bg1"/>
                </a:solidFill>
                <a:latin typeface="微软雅黑" panose="020B0503020204020204" charset="-122"/>
                <a:ea typeface="微软雅黑" panose="020B0503020204020204" charset="-122"/>
              </a:rPr>
              <a:t>Impl</a:t>
            </a:r>
            <a:endParaRPr lang="zh-CN" altLang="en-US" sz="2400" b="1" baseline="-25000" dirty="0">
              <a:solidFill>
                <a:schemeClr val="bg1"/>
              </a:solidFill>
              <a:latin typeface="微软雅黑" panose="020B0503020204020204" charset="-122"/>
              <a:ea typeface="微软雅黑" panose="020B0503020204020204" charset="-122"/>
            </a:endParaRPr>
          </a:p>
        </p:txBody>
      </p:sp>
      <p:cxnSp>
        <p:nvCxnSpPr>
          <p:cNvPr id="13" name="直接箭头连接符 23"/>
          <p:cNvCxnSpPr/>
          <p:nvPr/>
        </p:nvCxnSpPr>
        <p:spPr bwMode="auto">
          <a:xfrm>
            <a:off x="2048563" y="3861882"/>
            <a:ext cx="0" cy="518886"/>
          </a:xfrm>
          <a:prstGeom prst="straightConnector1">
            <a:avLst/>
          </a:prstGeom>
          <a:ln>
            <a:solidFill>
              <a:schemeClr val="bg1"/>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直接箭头连接符 24"/>
          <p:cNvCxnSpPr/>
          <p:nvPr/>
        </p:nvCxnSpPr>
        <p:spPr bwMode="auto">
          <a:xfrm>
            <a:off x="2353363" y="3861882"/>
            <a:ext cx="0" cy="518886"/>
          </a:xfrm>
          <a:prstGeom prst="straightConnector1">
            <a:avLst/>
          </a:prstGeom>
          <a:ln>
            <a:solidFill>
              <a:schemeClr val="bg1"/>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25"/>
          <p:cNvCxnSpPr/>
          <p:nvPr/>
        </p:nvCxnSpPr>
        <p:spPr bwMode="auto">
          <a:xfrm>
            <a:off x="4316446" y="3876396"/>
            <a:ext cx="0" cy="518886"/>
          </a:xfrm>
          <a:prstGeom prst="straightConnector1">
            <a:avLst/>
          </a:prstGeom>
          <a:ln>
            <a:solidFill>
              <a:schemeClr val="bg1"/>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箭头连接符 26"/>
          <p:cNvCxnSpPr/>
          <p:nvPr/>
        </p:nvCxnSpPr>
        <p:spPr bwMode="auto">
          <a:xfrm>
            <a:off x="4621246" y="3876396"/>
            <a:ext cx="0" cy="518886"/>
          </a:xfrm>
          <a:prstGeom prst="straightConnector1">
            <a:avLst/>
          </a:prstGeom>
          <a:ln>
            <a:solidFill>
              <a:schemeClr val="bg1"/>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直接箭头连接符 27"/>
          <p:cNvCxnSpPr/>
          <p:nvPr/>
        </p:nvCxnSpPr>
        <p:spPr bwMode="auto">
          <a:xfrm>
            <a:off x="6665037" y="3861882"/>
            <a:ext cx="0" cy="518886"/>
          </a:xfrm>
          <a:prstGeom prst="straightConnector1">
            <a:avLst/>
          </a:prstGeom>
          <a:ln>
            <a:solidFill>
              <a:schemeClr val="bg1"/>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箭头连接符 28"/>
          <p:cNvCxnSpPr/>
          <p:nvPr/>
        </p:nvCxnSpPr>
        <p:spPr bwMode="auto">
          <a:xfrm>
            <a:off x="6969837" y="3861882"/>
            <a:ext cx="0" cy="518886"/>
          </a:xfrm>
          <a:prstGeom prst="straightConnector1">
            <a:avLst/>
          </a:prstGeom>
          <a:ln>
            <a:solidFill>
              <a:schemeClr val="bg1"/>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直接箭头连接符 29"/>
          <p:cNvCxnSpPr/>
          <p:nvPr/>
        </p:nvCxnSpPr>
        <p:spPr bwMode="auto">
          <a:xfrm>
            <a:off x="8893515" y="3861882"/>
            <a:ext cx="0" cy="518886"/>
          </a:xfrm>
          <a:prstGeom prst="straightConnector1">
            <a:avLst/>
          </a:prstGeom>
          <a:ln>
            <a:solidFill>
              <a:schemeClr val="bg1"/>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直接箭头连接符 30"/>
          <p:cNvCxnSpPr/>
          <p:nvPr/>
        </p:nvCxnSpPr>
        <p:spPr bwMode="auto">
          <a:xfrm>
            <a:off x="9169287" y="3861882"/>
            <a:ext cx="0" cy="518886"/>
          </a:xfrm>
          <a:prstGeom prst="straightConnector1">
            <a:avLst/>
          </a:prstGeom>
          <a:ln>
            <a:solidFill>
              <a:schemeClr val="bg1"/>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cxnSp>
      <p:sp>
        <p:nvSpPr>
          <p:cNvPr id="21" name="上箭头标注 20"/>
          <p:cNvSpPr/>
          <p:nvPr/>
        </p:nvSpPr>
        <p:spPr bwMode="auto">
          <a:xfrm>
            <a:off x="1546091" y="5068551"/>
            <a:ext cx="1338773" cy="838200"/>
          </a:xfrm>
          <a:prstGeom prst="upArrowCallou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25000" dirty="0">
                <a:ln>
                  <a:noFill/>
                </a:ln>
                <a:solidFill>
                  <a:schemeClr val="bg1"/>
                </a:solidFill>
                <a:effectLst/>
                <a:latin typeface="微软雅黑" panose="020B0503020204020204" charset="-122"/>
                <a:ea typeface="微软雅黑" panose="020B0503020204020204" charset="-122"/>
              </a:rPr>
              <a:t>Adapter</a:t>
            </a:r>
            <a:endParaRPr kumimoji="0" lang="zh-CN" altLang="en-US" sz="2400" b="1" i="0" u="none" strike="noStrike" cap="none" normalizeH="0" baseline="-25000" dirty="0">
              <a:ln>
                <a:noFill/>
              </a:ln>
              <a:solidFill>
                <a:schemeClr val="bg1"/>
              </a:solidFill>
              <a:effectLst/>
              <a:latin typeface="微软雅黑" panose="020B0503020204020204" charset="-122"/>
              <a:ea typeface="微软雅黑" panose="020B0503020204020204" charset="-122"/>
            </a:endParaRPr>
          </a:p>
        </p:txBody>
      </p:sp>
      <p:sp>
        <p:nvSpPr>
          <p:cNvPr id="22" name="上箭头标注 21"/>
          <p:cNvSpPr/>
          <p:nvPr/>
        </p:nvSpPr>
        <p:spPr bwMode="auto">
          <a:xfrm>
            <a:off x="8405558" y="5042655"/>
            <a:ext cx="1338773" cy="838200"/>
          </a:xfrm>
          <a:prstGeom prst="upArrowCallou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algn="ctr" fontAlgn="base">
              <a:spcBef>
                <a:spcPct val="0"/>
              </a:spcBef>
              <a:spcAft>
                <a:spcPct val="0"/>
              </a:spcAft>
            </a:pPr>
            <a:r>
              <a:rPr lang="en-US" altLang="zh-CN" sz="2400" b="1" baseline="-25000" dirty="0">
                <a:solidFill>
                  <a:schemeClr val="bg1"/>
                </a:solidFill>
                <a:latin typeface="微软雅黑" panose="020B0503020204020204" charset="-122"/>
                <a:ea typeface="微软雅黑" panose="020B0503020204020204" charset="-122"/>
              </a:rPr>
              <a:t>Adapter</a:t>
            </a:r>
            <a:endParaRPr lang="zh-CN" altLang="en-US" sz="2400" b="1" baseline="-25000" dirty="0">
              <a:solidFill>
                <a:schemeClr val="bg1"/>
              </a:solidFill>
              <a:latin typeface="微软雅黑" panose="020B0503020204020204" charset="-122"/>
              <a:ea typeface="微软雅黑" panose="020B0503020204020204" charset="-122"/>
            </a:endParaRPr>
          </a:p>
        </p:txBody>
      </p:sp>
      <p:sp>
        <p:nvSpPr>
          <p:cNvPr id="23" name="Rectangle 12"/>
          <p:cNvSpPr/>
          <p:nvPr/>
        </p:nvSpPr>
        <p:spPr>
          <a:xfrm>
            <a:off x="705983" y="781332"/>
            <a:ext cx="10447570" cy="118313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lvl="1">
              <a:lnSpc>
                <a:spcPct val="150000"/>
              </a:lnSpc>
            </a:pPr>
            <a:r>
              <a:rPr lang="en-US" altLang="zh-CN" dirty="0">
                <a:solidFill>
                  <a:schemeClr val="bg1"/>
                </a:solidFill>
                <a:latin typeface="微软雅黑" panose="020B0503020204020204" charset="-122"/>
                <a:ea typeface="微软雅黑" panose="020B0503020204020204" charset="-122"/>
              </a:rPr>
              <a:t>ESB</a:t>
            </a:r>
            <a:r>
              <a:rPr lang="zh-CN" altLang="en-US" dirty="0">
                <a:solidFill>
                  <a:schemeClr val="bg1"/>
                </a:solidFill>
                <a:latin typeface="微软雅黑" panose="020B0503020204020204" charset="-122"/>
                <a:ea typeface="微软雅黑" panose="020B0503020204020204" charset="-122"/>
              </a:rPr>
              <a:t>的组件开发完全采用</a:t>
            </a:r>
            <a:r>
              <a:rPr lang="en-US" altLang="zh-CN" dirty="0">
                <a:solidFill>
                  <a:schemeClr val="bg1"/>
                </a:solidFill>
                <a:latin typeface="微软雅黑" panose="020B0503020204020204" charset="-122"/>
                <a:ea typeface="微软雅黑" panose="020B0503020204020204" charset="-122"/>
              </a:rPr>
              <a:t>Adapter</a:t>
            </a:r>
            <a:r>
              <a:rPr lang="zh-CN" altLang="en-US" dirty="0">
                <a:solidFill>
                  <a:schemeClr val="bg1"/>
                </a:solidFill>
                <a:latin typeface="微软雅黑" panose="020B0503020204020204" charset="-122"/>
                <a:ea typeface="微软雅黑" panose="020B0503020204020204" charset="-122"/>
              </a:rPr>
              <a:t>的架构思想，满足客户多样化的协议要求，在实现某种类型的协议（如</a:t>
            </a:r>
            <a:r>
              <a:rPr lang="en-US" altLang="zh-CN" dirty="0">
                <a:solidFill>
                  <a:schemeClr val="bg1"/>
                </a:solidFill>
                <a:latin typeface="微软雅黑" panose="020B0503020204020204" charset="-122"/>
                <a:ea typeface="微软雅黑" panose="020B0503020204020204" charset="-122"/>
              </a:rPr>
              <a:t>Tuxedo</a:t>
            </a:r>
            <a:r>
              <a:rPr lang="zh-CN" altLang="en-US" dirty="0">
                <a:solidFill>
                  <a:schemeClr val="bg1"/>
                </a:solidFill>
                <a:latin typeface="微软雅黑" panose="020B0503020204020204" charset="-122"/>
                <a:ea typeface="微软雅黑" panose="020B0503020204020204" charset="-122"/>
              </a:rPr>
              <a:t>、</a:t>
            </a:r>
            <a:r>
              <a:rPr lang="en-US" altLang="zh-CN" dirty="0">
                <a:solidFill>
                  <a:schemeClr val="bg1"/>
                </a:solidFill>
                <a:latin typeface="微软雅黑" panose="020B0503020204020204" charset="-122"/>
                <a:ea typeface="微软雅黑" panose="020B0503020204020204" charset="-122"/>
              </a:rPr>
              <a:t>IBM MQ</a:t>
            </a:r>
            <a:r>
              <a:rPr lang="zh-CN" altLang="en-US" dirty="0">
                <a:solidFill>
                  <a:schemeClr val="bg1"/>
                </a:solidFill>
                <a:latin typeface="微软雅黑" panose="020B0503020204020204" charset="-122"/>
                <a:ea typeface="微软雅黑" panose="020B0503020204020204" charset="-122"/>
              </a:rPr>
              <a:t>等）时只需考虑协议本身的特性，而不必过多的关注</a:t>
            </a:r>
            <a:r>
              <a:rPr lang="en-US" altLang="zh-CN" dirty="0">
                <a:solidFill>
                  <a:schemeClr val="bg1"/>
                </a:solidFill>
                <a:latin typeface="微软雅黑" panose="020B0503020204020204" charset="-122"/>
                <a:ea typeface="微软雅黑" panose="020B0503020204020204" charset="-122"/>
              </a:rPr>
              <a:t>ESB</a:t>
            </a:r>
            <a:r>
              <a:rPr lang="zh-CN" altLang="en-US" dirty="0">
                <a:solidFill>
                  <a:schemeClr val="bg1"/>
                </a:solidFill>
                <a:latin typeface="微软雅黑" panose="020B0503020204020204" charset="-122"/>
                <a:ea typeface="微软雅黑" panose="020B0503020204020204" charset="-122"/>
              </a:rPr>
              <a:t>内部的架构</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基于消息拦截机制，提供更高的扩展性</a:t>
            </a:r>
            <a:endParaRPr lang="zh-CN" altLang="en-US" dirty="0"/>
          </a:p>
        </p:txBody>
      </p:sp>
      <p:sp>
        <p:nvSpPr>
          <p:cNvPr id="4" name="矩形 3"/>
          <p:cNvSpPr/>
          <p:nvPr/>
        </p:nvSpPr>
        <p:spPr>
          <a:xfrm>
            <a:off x="4017863" y="2198293"/>
            <a:ext cx="4022354" cy="33843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a:solidFill>
                  <a:schemeClr val="bg1"/>
                </a:solidFill>
                <a:latin typeface="微软雅黑" panose="020B0503020204020204" charset="-122"/>
                <a:ea typeface="微软雅黑" panose="020B0503020204020204" charset="-122"/>
              </a:rPr>
              <a:t>Primeton ESB</a:t>
            </a:r>
            <a:endParaRPr lang="zh-CN" altLang="en-US" b="1" dirty="0">
              <a:solidFill>
                <a:schemeClr val="bg1"/>
              </a:solidFill>
              <a:latin typeface="微软雅黑" panose="020B0503020204020204" charset="-122"/>
              <a:ea typeface="微软雅黑" panose="020B0503020204020204" charset="-122"/>
            </a:endParaRPr>
          </a:p>
        </p:txBody>
      </p:sp>
      <p:grpSp>
        <p:nvGrpSpPr>
          <p:cNvPr id="5" name="组合 15"/>
          <p:cNvGrpSpPr/>
          <p:nvPr/>
        </p:nvGrpSpPr>
        <p:grpSpPr>
          <a:xfrm>
            <a:off x="2999656" y="2943425"/>
            <a:ext cx="1153820" cy="432000"/>
            <a:chOff x="1845074" y="2708920"/>
            <a:chExt cx="807762" cy="432000"/>
          </a:xfrm>
          <a:solidFill>
            <a:schemeClr val="bg1"/>
          </a:solidFill>
        </p:grpSpPr>
        <p:sp>
          <p:nvSpPr>
            <p:cNvPr id="6" name="矩形 6"/>
            <p:cNvSpPr/>
            <p:nvPr/>
          </p:nvSpPr>
          <p:spPr>
            <a:xfrm>
              <a:off x="1845074" y="2827884"/>
              <a:ext cx="612000" cy="216024"/>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600" dirty="0">
                  <a:solidFill>
                    <a:schemeClr val="tx1"/>
                  </a:solidFill>
                  <a:latin typeface="微软雅黑" panose="020B0503020204020204" charset="-122"/>
                  <a:ea typeface="微软雅黑" panose="020B0503020204020204" charset="-122"/>
                </a:rPr>
                <a:t>http</a:t>
              </a:r>
              <a:endParaRPr lang="zh-CN" altLang="en-US" sz="1600" dirty="0">
                <a:solidFill>
                  <a:schemeClr val="tx1"/>
                </a:solidFill>
                <a:latin typeface="微软雅黑" panose="020B0503020204020204" charset="-122"/>
                <a:ea typeface="微软雅黑" panose="020B0503020204020204" charset="-122"/>
              </a:endParaRPr>
            </a:p>
          </p:txBody>
        </p:sp>
        <p:sp>
          <p:nvSpPr>
            <p:cNvPr id="7" name="矩形 6"/>
            <p:cNvSpPr/>
            <p:nvPr/>
          </p:nvSpPr>
          <p:spPr>
            <a:xfrm>
              <a:off x="2436812" y="2708920"/>
              <a:ext cx="216024" cy="432000"/>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800">
                <a:latin typeface="微软雅黑" panose="020B0503020204020204" charset="-122"/>
                <a:ea typeface="微软雅黑" panose="020B0503020204020204" charset="-122"/>
              </a:endParaRPr>
            </a:p>
          </p:txBody>
        </p:sp>
      </p:grpSp>
      <p:grpSp>
        <p:nvGrpSpPr>
          <p:cNvPr id="8" name="组合 16"/>
          <p:cNvGrpSpPr/>
          <p:nvPr/>
        </p:nvGrpSpPr>
        <p:grpSpPr>
          <a:xfrm>
            <a:off x="2999656" y="3496011"/>
            <a:ext cx="1153820" cy="432000"/>
            <a:chOff x="1848222" y="3213024"/>
            <a:chExt cx="807762" cy="432000"/>
          </a:xfrm>
          <a:solidFill>
            <a:schemeClr val="bg1"/>
          </a:solidFill>
        </p:grpSpPr>
        <p:sp>
          <p:nvSpPr>
            <p:cNvPr id="9" name="矩形 8"/>
            <p:cNvSpPr/>
            <p:nvPr/>
          </p:nvSpPr>
          <p:spPr>
            <a:xfrm>
              <a:off x="1848222" y="3331988"/>
              <a:ext cx="612000" cy="216024"/>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600" dirty="0">
                  <a:solidFill>
                    <a:schemeClr val="tx1"/>
                  </a:solidFill>
                  <a:latin typeface="微软雅黑" panose="020B0503020204020204" charset="-122"/>
                  <a:ea typeface="微软雅黑" panose="020B0503020204020204" charset="-122"/>
                </a:rPr>
                <a:t>jms</a:t>
              </a:r>
              <a:endParaRPr lang="zh-CN" altLang="en-US" sz="1600" dirty="0">
                <a:solidFill>
                  <a:schemeClr val="tx1"/>
                </a:solidFill>
                <a:latin typeface="微软雅黑" panose="020B0503020204020204" charset="-122"/>
                <a:ea typeface="微软雅黑" panose="020B0503020204020204" charset="-122"/>
              </a:endParaRPr>
            </a:p>
          </p:txBody>
        </p:sp>
        <p:sp>
          <p:nvSpPr>
            <p:cNvPr id="10" name="矩形 9"/>
            <p:cNvSpPr/>
            <p:nvPr/>
          </p:nvSpPr>
          <p:spPr>
            <a:xfrm>
              <a:off x="2439960" y="3213024"/>
              <a:ext cx="216024" cy="432000"/>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800">
                <a:latin typeface="微软雅黑" panose="020B0503020204020204" charset="-122"/>
                <a:ea typeface="微软雅黑" panose="020B0503020204020204" charset="-122"/>
              </a:endParaRPr>
            </a:p>
          </p:txBody>
        </p:sp>
      </p:grpSp>
      <p:grpSp>
        <p:nvGrpSpPr>
          <p:cNvPr id="11" name="组合 17"/>
          <p:cNvGrpSpPr/>
          <p:nvPr/>
        </p:nvGrpSpPr>
        <p:grpSpPr>
          <a:xfrm>
            <a:off x="2999656" y="4061123"/>
            <a:ext cx="1153820" cy="432000"/>
            <a:chOff x="1810644" y="3789040"/>
            <a:chExt cx="807762" cy="432000"/>
          </a:xfrm>
          <a:solidFill>
            <a:schemeClr val="bg1"/>
          </a:solidFill>
        </p:grpSpPr>
        <p:sp>
          <p:nvSpPr>
            <p:cNvPr id="12" name="矩形 11"/>
            <p:cNvSpPr/>
            <p:nvPr/>
          </p:nvSpPr>
          <p:spPr>
            <a:xfrm>
              <a:off x="1810644" y="3908004"/>
              <a:ext cx="612000" cy="216024"/>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600" dirty="0">
                  <a:solidFill>
                    <a:schemeClr val="tx1"/>
                  </a:solidFill>
                  <a:latin typeface="微软雅黑" panose="020B0503020204020204" charset="-122"/>
                  <a:ea typeface="微软雅黑" panose="020B0503020204020204" charset="-122"/>
                </a:rPr>
                <a:t>socket</a:t>
              </a:r>
              <a:endParaRPr lang="zh-CN" altLang="en-US" sz="1600" dirty="0">
                <a:solidFill>
                  <a:schemeClr val="tx1"/>
                </a:solidFill>
                <a:latin typeface="微软雅黑" panose="020B0503020204020204" charset="-122"/>
                <a:ea typeface="微软雅黑" panose="020B0503020204020204" charset="-122"/>
              </a:endParaRPr>
            </a:p>
          </p:txBody>
        </p:sp>
        <p:sp>
          <p:nvSpPr>
            <p:cNvPr id="13" name="矩形 12"/>
            <p:cNvSpPr/>
            <p:nvPr/>
          </p:nvSpPr>
          <p:spPr>
            <a:xfrm>
              <a:off x="2402382" y="3789040"/>
              <a:ext cx="216024" cy="432000"/>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800">
                <a:latin typeface="微软雅黑" panose="020B0503020204020204" charset="-122"/>
                <a:ea typeface="微软雅黑" panose="020B0503020204020204" charset="-122"/>
              </a:endParaRPr>
            </a:p>
          </p:txBody>
        </p:sp>
      </p:grpSp>
      <p:grpSp>
        <p:nvGrpSpPr>
          <p:cNvPr id="14" name="组合 18"/>
          <p:cNvGrpSpPr/>
          <p:nvPr/>
        </p:nvGrpSpPr>
        <p:grpSpPr>
          <a:xfrm>
            <a:off x="2999656" y="4646613"/>
            <a:ext cx="1153820" cy="432000"/>
            <a:chOff x="1810644" y="3789040"/>
            <a:chExt cx="807762" cy="432000"/>
          </a:xfrm>
          <a:solidFill>
            <a:schemeClr val="bg1"/>
          </a:solidFill>
        </p:grpSpPr>
        <p:sp>
          <p:nvSpPr>
            <p:cNvPr id="15" name="矩形 14"/>
            <p:cNvSpPr/>
            <p:nvPr/>
          </p:nvSpPr>
          <p:spPr>
            <a:xfrm>
              <a:off x="1810644" y="3908004"/>
              <a:ext cx="612000" cy="216024"/>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600" dirty="0">
                  <a:solidFill>
                    <a:schemeClr val="tx1"/>
                  </a:solidFill>
                  <a:latin typeface="微软雅黑" panose="020B0503020204020204" charset="-122"/>
                  <a:ea typeface="微软雅黑" panose="020B0503020204020204" charset="-122"/>
                </a:rPr>
                <a:t>其他</a:t>
              </a:r>
              <a:endParaRPr lang="zh-CN" altLang="en-US" sz="1600" dirty="0">
                <a:solidFill>
                  <a:schemeClr val="tx1"/>
                </a:solidFill>
                <a:latin typeface="微软雅黑" panose="020B0503020204020204" charset="-122"/>
                <a:ea typeface="微软雅黑" panose="020B0503020204020204" charset="-122"/>
              </a:endParaRPr>
            </a:p>
          </p:txBody>
        </p:sp>
        <p:sp>
          <p:nvSpPr>
            <p:cNvPr id="16" name="矩形 15"/>
            <p:cNvSpPr/>
            <p:nvPr/>
          </p:nvSpPr>
          <p:spPr>
            <a:xfrm>
              <a:off x="2402382" y="3789040"/>
              <a:ext cx="216024" cy="432000"/>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800">
                <a:latin typeface="微软雅黑" panose="020B0503020204020204" charset="-122"/>
                <a:ea typeface="微软雅黑" panose="020B0503020204020204" charset="-122"/>
              </a:endParaRPr>
            </a:p>
          </p:txBody>
        </p:sp>
      </p:grpSp>
      <p:sp>
        <p:nvSpPr>
          <p:cNvPr id="17" name="矩形 16"/>
          <p:cNvSpPr/>
          <p:nvPr/>
        </p:nvSpPr>
        <p:spPr>
          <a:xfrm>
            <a:off x="8078393" y="3059241"/>
            <a:ext cx="867021" cy="219172"/>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600" dirty="0">
                <a:solidFill>
                  <a:schemeClr val="tx1"/>
                </a:solidFill>
                <a:latin typeface="微软雅黑" panose="020B0503020204020204" charset="-122"/>
                <a:ea typeface="微软雅黑" panose="020B0503020204020204" charset="-122"/>
              </a:rPr>
              <a:t>http</a:t>
            </a:r>
            <a:endParaRPr lang="zh-CN" altLang="en-US" sz="1600" dirty="0">
              <a:solidFill>
                <a:schemeClr val="tx1"/>
              </a:solidFill>
              <a:latin typeface="微软雅黑" panose="020B0503020204020204" charset="-122"/>
              <a:ea typeface="微软雅黑" panose="020B0503020204020204" charset="-122"/>
            </a:endParaRPr>
          </a:p>
        </p:txBody>
      </p:sp>
      <p:sp>
        <p:nvSpPr>
          <p:cNvPr id="18" name="矩形 17"/>
          <p:cNvSpPr/>
          <p:nvPr/>
        </p:nvSpPr>
        <p:spPr>
          <a:xfrm>
            <a:off x="7896200" y="2940276"/>
            <a:ext cx="306041" cy="438295"/>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800">
              <a:latin typeface="微软雅黑" panose="020B0503020204020204" charset="-122"/>
              <a:ea typeface="微软雅黑" panose="020B0503020204020204" charset="-122"/>
            </a:endParaRPr>
          </a:p>
        </p:txBody>
      </p:sp>
      <p:sp>
        <p:nvSpPr>
          <p:cNvPr id="19" name="矩形 18"/>
          <p:cNvSpPr/>
          <p:nvPr/>
        </p:nvSpPr>
        <p:spPr>
          <a:xfrm>
            <a:off x="8078393" y="3611827"/>
            <a:ext cx="867021" cy="219172"/>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600" dirty="0">
                <a:solidFill>
                  <a:schemeClr val="tx1"/>
                </a:solidFill>
                <a:latin typeface="微软雅黑" panose="020B0503020204020204" charset="-122"/>
                <a:ea typeface="微软雅黑" panose="020B0503020204020204" charset="-122"/>
              </a:rPr>
              <a:t>jms</a:t>
            </a:r>
            <a:endParaRPr lang="zh-CN" altLang="en-US" sz="1600" dirty="0">
              <a:solidFill>
                <a:schemeClr val="tx1"/>
              </a:solidFill>
              <a:latin typeface="微软雅黑" panose="020B0503020204020204" charset="-122"/>
              <a:ea typeface="微软雅黑" panose="020B0503020204020204" charset="-122"/>
            </a:endParaRPr>
          </a:p>
        </p:txBody>
      </p:sp>
      <p:sp>
        <p:nvSpPr>
          <p:cNvPr id="20" name="矩形 19"/>
          <p:cNvSpPr/>
          <p:nvPr/>
        </p:nvSpPr>
        <p:spPr>
          <a:xfrm>
            <a:off x="7896200" y="3492862"/>
            <a:ext cx="306041" cy="438295"/>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800">
              <a:latin typeface="微软雅黑" panose="020B0503020204020204" charset="-122"/>
              <a:ea typeface="微软雅黑" panose="020B0503020204020204" charset="-122"/>
            </a:endParaRPr>
          </a:p>
        </p:txBody>
      </p:sp>
      <p:sp>
        <p:nvSpPr>
          <p:cNvPr id="21" name="矩形 20"/>
          <p:cNvSpPr/>
          <p:nvPr/>
        </p:nvSpPr>
        <p:spPr>
          <a:xfrm>
            <a:off x="8078393" y="4176939"/>
            <a:ext cx="867021" cy="219172"/>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600" dirty="0">
                <a:solidFill>
                  <a:schemeClr val="tx1"/>
                </a:solidFill>
                <a:latin typeface="微软雅黑" panose="020B0503020204020204" charset="-122"/>
                <a:ea typeface="微软雅黑" panose="020B0503020204020204" charset="-122"/>
              </a:rPr>
              <a:t>socket</a:t>
            </a:r>
            <a:endParaRPr lang="zh-CN" altLang="en-US" sz="1600" dirty="0">
              <a:solidFill>
                <a:schemeClr val="tx1"/>
              </a:solidFill>
              <a:latin typeface="微软雅黑" panose="020B0503020204020204" charset="-122"/>
              <a:ea typeface="微软雅黑" panose="020B0503020204020204" charset="-122"/>
            </a:endParaRPr>
          </a:p>
        </p:txBody>
      </p:sp>
      <p:sp>
        <p:nvSpPr>
          <p:cNvPr id="22" name="矩形 21"/>
          <p:cNvSpPr/>
          <p:nvPr/>
        </p:nvSpPr>
        <p:spPr>
          <a:xfrm>
            <a:off x="7896200" y="4057974"/>
            <a:ext cx="306041" cy="438295"/>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800">
              <a:latin typeface="微软雅黑" panose="020B0503020204020204" charset="-122"/>
              <a:ea typeface="微软雅黑" panose="020B0503020204020204" charset="-122"/>
            </a:endParaRPr>
          </a:p>
        </p:txBody>
      </p:sp>
      <p:sp>
        <p:nvSpPr>
          <p:cNvPr id="23" name="矩形 22"/>
          <p:cNvSpPr/>
          <p:nvPr/>
        </p:nvSpPr>
        <p:spPr>
          <a:xfrm>
            <a:off x="8078393" y="4762429"/>
            <a:ext cx="867021" cy="219172"/>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zh-CN" altLang="en-US" sz="1600" dirty="0">
                <a:solidFill>
                  <a:schemeClr val="tx1"/>
                </a:solidFill>
                <a:latin typeface="微软雅黑" panose="020B0503020204020204" charset="-122"/>
                <a:ea typeface="微软雅黑" panose="020B0503020204020204" charset="-122"/>
              </a:rPr>
              <a:t>其他</a:t>
            </a:r>
            <a:endParaRPr lang="zh-CN" altLang="en-US" sz="1600" dirty="0">
              <a:solidFill>
                <a:schemeClr val="tx1"/>
              </a:solidFill>
              <a:latin typeface="微软雅黑" panose="020B0503020204020204" charset="-122"/>
              <a:ea typeface="微软雅黑" panose="020B0503020204020204" charset="-122"/>
            </a:endParaRPr>
          </a:p>
        </p:txBody>
      </p:sp>
      <p:sp>
        <p:nvSpPr>
          <p:cNvPr id="24" name="矩形 23"/>
          <p:cNvSpPr/>
          <p:nvPr/>
        </p:nvSpPr>
        <p:spPr>
          <a:xfrm>
            <a:off x="7896200" y="4643464"/>
            <a:ext cx="306041" cy="438295"/>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800">
              <a:latin typeface="微软雅黑" panose="020B0503020204020204" charset="-122"/>
              <a:ea typeface="微软雅黑" panose="020B0503020204020204" charset="-122"/>
            </a:endParaRPr>
          </a:p>
        </p:txBody>
      </p:sp>
      <p:sp>
        <p:nvSpPr>
          <p:cNvPr id="25" name="矩形 24"/>
          <p:cNvSpPr/>
          <p:nvPr/>
        </p:nvSpPr>
        <p:spPr>
          <a:xfrm>
            <a:off x="5584743" y="2858891"/>
            <a:ext cx="871297" cy="2376264"/>
          </a:xfrm>
          <a:prstGeom prst="rect">
            <a:avLst/>
          </a:prstGeom>
          <a:solidFill>
            <a:srgbClr val="FFAB3A"/>
          </a:solidFill>
          <a:ln>
            <a:solidFill>
              <a:srgbClr val="00B0F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800" b="1" dirty="0">
                <a:solidFill>
                  <a:schemeClr val="tx1"/>
                </a:solidFill>
                <a:latin typeface="微软雅黑" panose="020B0503020204020204" charset="-122"/>
                <a:ea typeface="微软雅黑" panose="020B0503020204020204" charset="-122"/>
              </a:rPr>
              <a:t>中介流</a:t>
            </a:r>
            <a:endParaRPr lang="zh-CN" altLang="en-US" sz="2800" b="1" dirty="0">
              <a:solidFill>
                <a:schemeClr val="tx1"/>
              </a:solidFill>
              <a:latin typeface="微软雅黑" panose="020B0503020204020204" charset="-122"/>
              <a:ea typeface="微软雅黑" panose="020B0503020204020204" charset="-122"/>
            </a:endParaRPr>
          </a:p>
        </p:txBody>
      </p:sp>
      <p:grpSp>
        <p:nvGrpSpPr>
          <p:cNvPr id="26" name="组合 87"/>
          <p:cNvGrpSpPr/>
          <p:nvPr/>
        </p:nvGrpSpPr>
        <p:grpSpPr>
          <a:xfrm>
            <a:off x="6758669" y="3037337"/>
            <a:ext cx="993515" cy="291180"/>
            <a:chOff x="3275856" y="3106538"/>
            <a:chExt cx="563538" cy="216024"/>
          </a:xfrm>
        </p:grpSpPr>
        <p:sp>
          <p:nvSpPr>
            <p:cNvPr id="27" name="燕尾形 26"/>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28" name="燕尾形 27"/>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29" name="燕尾形 28"/>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cxnSp>
        <p:nvCxnSpPr>
          <p:cNvPr id="30" name="直接箭头连接符 88"/>
          <p:cNvCxnSpPr/>
          <p:nvPr/>
        </p:nvCxnSpPr>
        <p:spPr>
          <a:xfrm rot="5400000">
            <a:off x="4034093" y="5371813"/>
            <a:ext cx="712879" cy="1588"/>
          </a:xfrm>
          <a:prstGeom prst="straightConnector1">
            <a:avLst/>
          </a:prstGeom>
          <a:ln>
            <a:solidFill>
              <a:schemeClr val="bg1"/>
            </a:solidFill>
            <a:tailEnd type="arrow"/>
          </a:ln>
        </p:spPr>
        <p:style>
          <a:lnRef idx="1">
            <a:schemeClr val="dk1"/>
          </a:lnRef>
          <a:fillRef idx="0">
            <a:schemeClr val="dk1"/>
          </a:fillRef>
          <a:effectRef idx="0">
            <a:schemeClr val="dk1"/>
          </a:effectRef>
          <a:fontRef idx="minor">
            <a:schemeClr val="tx1"/>
          </a:fontRef>
        </p:style>
      </p:cxnSp>
      <p:cxnSp>
        <p:nvCxnSpPr>
          <p:cNvPr id="31" name="直接箭头连接符 89"/>
          <p:cNvCxnSpPr/>
          <p:nvPr/>
        </p:nvCxnSpPr>
        <p:spPr>
          <a:xfrm rot="5400000">
            <a:off x="3858450" y="5101849"/>
            <a:ext cx="13068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直接箭头连接符 90"/>
          <p:cNvCxnSpPr/>
          <p:nvPr/>
        </p:nvCxnSpPr>
        <p:spPr>
          <a:xfrm rot="5400000">
            <a:off x="3631435" y="4795849"/>
            <a:ext cx="1980000" cy="1588"/>
          </a:xfrm>
          <a:prstGeom prst="straightConnector1">
            <a:avLst/>
          </a:prstGeom>
          <a:ln>
            <a:solidFill>
              <a:schemeClr val="bg1"/>
            </a:solidFill>
            <a:tailEnd type="arrow"/>
          </a:ln>
        </p:spPr>
        <p:style>
          <a:lnRef idx="1">
            <a:schemeClr val="dk1"/>
          </a:lnRef>
          <a:fillRef idx="0">
            <a:schemeClr val="dk1"/>
          </a:fillRef>
          <a:effectRef idx="0">
            <a:schemeClr val="dk1"/>
          </a:effectRef>
          <a:fontRef idx="minor">
            <a:schemeClr val="tx1"/>
          </a:fontRef>
        </p:style>
      </p:cxnSp>
      <p:cxnSp>
        <p:nvCxnSpPr>
          <p:cNvPr id="33" name="直接箭头连接符 91"/>
          <p:cNvCxnSpPr/>
          <p:nvPr/>
        </p:nvCxnSpPr>
        <p:spPr>
          <a:xfrm rot="5400000">
            <a:off x="3418536" y="4489849"/>
            <a:ext cx="2653200" cy="1588"/>
          </a:xfrm>
          <a:prstGeom prst="straightConnector1">
            <a:avLst/>
          </a:prstGeom>
          <a:ln>
            <a:solidFill>
              <a:schemeClr val="bg1"/>
            </a:solidFill>
            <a:tailEnd type="arrow"/>
          </a:ln>
        </p:spPr>
        <p:style>
          <a:lnRef idx="1">
            <a:schemeClr val="dk1"/>
          </a:lnRef>
          <a:fillRef idx="0">
            <a:schemeClr val="dk1"/>
          </a:fillRef>
          <a:effectRef idx="0">
            <a:schemeClr val="dk1"/>
          </a:effectRef>
          <a:fontRef idx="minor">
            <a:schemeClr val="tx1"/>
          </a:fontRef>
        </p:style>
      </p:cxnSp>
      <p:grpSp>
        <p:nvGrpSpPr>
          <p:cNvPr id="34" name="组合 92"/>
          <p:cNvGrpSpPr/>
          <p:nvPr/>
        </p:nvGrpSpPr>
        <p:grpSpPr>
          <a:xfrm>
            <a:off x="4299724" y="3049863"/>
            <a:ext cx="993515" cy="291180"/>
            <a:chOff x="3275856" y="3106538"/>
            <a:chExt cx="563538" cy="216024"/>
          </a:xfrm>
        </p:grpSpPr>
        <p:sp>
          <p:nvSpPr>
            <p:cNvPr id="35" name="燕尾形 34"/>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36" name="燕尾形 35"/>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37" name="燕尾形 36"/>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grpSp>
        <p:nvGrpSpPr>
          <p:cNvPr id="38" name="组合 93"/>
          <p:cNvGrpSpPr/>
          <p:nvPr/>
        </p:nvGrpSpPr>
        <p:grpSpPr>
          <a:xfrm>
            <a:off x="4299724" y="3629053"/>
            <a:ext cx="993515" cy="291180"/>
            <a:chOff x="3275856" y="3106538"/>
            <a:chExt cx="563538" cy="216024"/>
          </a:xfrm>
        </p:grpSpPr>
        <p:sp>
          <p:nvSpPr>
            <p:cNvPr id="39" name="燕尾形 38"/>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40" name="燕尾形 39"/>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41" name="燕尾形 40"/>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grpSp>
        <p:nvGrpSpPr>
          <p:cNvPr id="42" name="组合 94"/>
          <p:cNvGrpSpPr/>
          <p:nvPr/>
        </p:nvGrpSpPr>
        <p:grpSpPr>
          <a:xfrm>
            <a:off x="4299724" y="4208243"/>
            <a:ext cx="993515" cy="291180"/>
            <a:chOff x="3275856" y="3106538"/>
            <a:chExt cx="563538" cy="216024"/>
          </a:xfrm>
        </p:grpSpPr>
        <p:sp>
          <p:nvSpPr>
            <p:cNvPr id="43" name="燕尾形 42"/>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44" name="燕尾形 43"/>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45" name="燕尾形 44"/>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grpSp>
        <p:nvGrpSpPr>
          <p:cNvPr id="46" name="组合 95"/>
          <p:cNvGrpSpPr/>
          <p:nvPr/>
        </p:nvGrpSpPr>
        <p:grpSpPr>
          <a:xfrm>
            <a:off x="4299724" y="4787433"/>
            <a:ext cx="993515" cy="291180"/>
            <a:chOff x="3275856" y="3106538"/>
            <a:chExt cx="563538" cy="216024"/>
          </a:xfrm>
        </p:grpSpPr>
        <p:sp>
          <p:nvSpPr>
            <p:cNvPr id="47" name="燕尾形 46"/>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48" name="燕尾形 47"/>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49" name="燕尾形 48"/>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cxnSp>
        <p:nvCxnSpPr>
          <p:cNvPr id="50" name="直接箭头连接符 96"/>
          <p:cNvCxnSpPr/>
          <p:nvPr/>
        </p:nvCxnSpPr>
        <p:spPr>
          <a:xfrm rot="5400000">
            <a:off x="6507058" y="5346827"/>
            <a:ext cx="712879" cy="1588"/>
          </a:xfrm>
          <a:prstGeom prst="straightConnector1">
            <a:avLst/>
          </a:prstGeom>
          <a:ln>
            <a:solidFill>
              <a:schemeClr val="bg1"/>
            </a:solidFill>
            <a:tailEnd type="arrow"/>
          </a:ln>
        </p:spPr>
        <p:style>
          <a:lnRef idx="1">
            <a:schemeClr val="dk1"/>
          </a:lnRef>
          <a:fillRef idx="0">
            <a:schemeClr val="dk1"/>
          </a:fillRef>
          <a:effectRef idx="0">
            <a:schemeClr val="dk1"/>
          </a:effectRef>
          <a:fontRef idx="minor">
            <a:schemeClr val="tx1"/>
          </a:fontRef>
        </p:style>
      </p:cxnSp>
      <p:cxnSp>
        <p:nvCxnSpPr>
          <p:cNvPr id="51" name="直接箭头连接符 97"/>
          <p:cNvCxnSpPr/>
          <p:nvPr/>
        </p:nvCxnSpPr>
        <p:spPr>
          <a:xfrm rot="5400000">
            <a:off x="6331415" y="5076863"/>
            <a:ext cx="1306800" cy="1588"/>
          </a:xfrm>
          <a:prstGeom prst="straightConnector1">
            <a:avLst/>
          </a:prstGeom>
          <a:ln>
            <a:solidFill>
              <a:schemeClr val="bg1"/>
            </a:solidFill>
            <a:tailEnd type="arrow"/>
          </a:ln>
        </p:spPr>
        <p:style>
          <a:lnRef idx="1">
            <a:schemeClr val="dk1"/>
          </a:lnRef>
          <a:fillRef idx="0">
            <a:schemeClr val="dk1"/>
          </a:fillRef>
          <a:effectRef idx="0">
            <a:schemeClr val="dk1"/>
          </a:effectRef>
          <a:fontRef idx="minor">
            <a:schemeClr val="tx1"/>
          </a:fontRef>
        </p:style>
      </p:cxnSp>
      <p:cxnSp>
        <p:nvCxnSpPr>
          <p:cNvPr id="52" name="直接箭头连接符 98"/>
          <p:cNvCxnSpPr/>
          <p:nvPr/>
        </p:nvCxnSpPr>
        <p:spPr>
          <a:xfrm rot="5400000">
            <a:off x="6104400" y="4770863"/>
            <a:ext cx="1980000" cy="1588"/>
          </a:xfrm>
          <a:prstGeom prst="straightConnector1">
            <a:avLst/>
          </a:prstGeom>
          <a:ln>
            <a:solidFill>
              <a:schemeClr val="bg1"/>
            </a:solidFill>
            <a:tailEnd type="arrow"/>
          </a:ln>
        </p:spPr>
        <p:style>
          <a:lnRef idx="1">
            <a:schemeClr val="dk1"/>
          </a:lnRef>
          <a:fillRef idx="0">
            <a:schemeClr val="dk1"/>
          </a:fillRef>
          <a:effectRef idx="0">
            <a:schemeClr val="dk1"/>
          </a:effectRef>
          <a:fontRef idx="minor">
            <a:schemeClr val="tx1"/>
          </a:fontRef>
        </p:style>
      </p:cxnSp>
      <p:cxnSp>
        <p:nvCxnSpPr>
          <p:cNvPr id="53" name="直接箭头连接符 99"/>
          <p:cNvCxnSpPr/>
          <p:nvPr/>
        </p:nvCxnSpPr>
        <p:spPr>
          <a:xfrm rot="5400000">
            <a:off x="5891501" y="4464863"/>
            <a:ext cx="2653200" cy="1588"/>
          </a:xfrm>
          <a:prstGeom prst="straightConnector1">
            <a:avLst/>
          </a:prstGeom>
          <a:ln>
            <a:solidFill>
              <a:schemeClr val="bg1"/>
            </a:solidFill>
            <a:tailEnd type="arrow"/>
          </a:ln>
        </p:spPr>
        <p:style>
          <a:lnRef idx="1">
            <a:schemeClr val="dk1"/>
          </a:lnRef>
          <a:fillRef idx="0">
            <a:schemeClr val="dk1"/>
          </a:fillRef>
          <a:effectRef idx="0">
            <a:schemeClr val="dk1"/>
          </a:effectRef>
          <a:fontRef idx="minor">
            <a:schemeClr val="tx1"/>
          </a:fontRef>
        </p:style>
      </p:cxnSp>
      <p:grpSp>
        <p:nvGrpSpPr>
          <p:cNvPr id="54" name="组合 100"/>
          <p:cNvGrpSpPr/>
          <p:nvPr/>
        </p:nvGrpSpPr>
        <p:grpSpPr>
          <a:xfrm>
            <a:off x="6758669" y="4774907"/>
            <a:ext cx="993515" cy="291180"/>
            <a:chOff x="3275856" y="3106538"/>
            <a:chExt cx="563538" cy="216024"/>
          </a:xfrm>
        </p:grpSpPr>
        <p:sp>
          <p:nvSpPr>
            <p:cNvPr id="55" name="燕尾形 54"/>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56" name="燕尾形 55"/>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57" name="燕尾形 56"/>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grpSp>
        <p:nvGrpSpPr>
          <p:cNvPr id="58" name="组合 101"/>
          <p:cNvGrpSpPr/>
          <p:nvPr/>
        </p:nvGrpSpPr>
        <p:grpSpPr>
          <a:xfrm>
            <a:off x="6758669" y="4195717"/>
            <a:ext cx="993515" cy="291180"/>
            <a:chOff x="3275856" y="3106538"/>
            <a:chExt cx="563538" cy="216024"/>
          </a:xfrm>
        </p:grpSpPr>
        <p:sp>
          <p:nvSpPr>
            <p:cNvPr id="59" name="燕尾形 58"/>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60" name="燕尾形 59"/>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61" name="燕尾形 60"/>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grpSp>
        <p:nvGrpSpPr>
          <p:cNvPr id="62" name="组合 102"/>
          <p:cNvGrpSpPr/>
          <p:nvPr/>
        </p:nvGrpSpPr>
        <p:grpSpPr>
          <a:xfrm>
            <a:off x="6758669" y="3616527"/>
            <a:ext cx="993515" cy="291180"/>
            <a:chOff x="3275856" y="3106538"/>
            <a:chExt cx="563538" cy="216024"/>
          </a:xfrm>
        </p:grpSpPr>
        <p:sp>
          <p:nvSpPr>
            <p:cNvPr id="63" name="燕尾形 62"/>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64" name="燕尾形 63"/>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65" name="燕尾形 64"/>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grpSp>
      <p:sp>
        <p:nvSpPr>
          <p:cNvPr id="66" name="TextBox 103"/>
          <p:cNvSpPr txBox="1"/>
          <p:nvPr/>
        </p:nvSpPr>
        <p:spPr>
          <a:xfrm>
            <a:off x="4007768" y="5697980"/>
            <a:ext cx="1188132" cy="584775"/>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rPr>
              <a:t>接入协议拦截器</a:t>
            </a:r>
            <a:endParaRPr lang="zh-CN" altLang="en-US" sz="1600" b="1" dirty="0">
              <a:solidFill>
                <a:schemeClr val="bg1"/>
              </a:solidFill>
              <a:latin typeface="微软雅黑" panose="020B0503020204020204" charset="-122"/>
              <a:ea typeface="微软雅黑" panose="020B0503020204020204" charset="-122"/>
            </a:endParaRPr>
          </a:p>
        </p:txBody>
      </p:sp>
      <p:sp>
        <p:nvSpPr>
          <p:cNvPr id="67" name="TextBox 104"/>
          <p:cNvSpPr txBox="1"/>
          <p:nvPr/>
        </p:nvSpPr>
        <p:spPr>
          <a:xfrm>
            <a:off x="6396818" y="5724545"/>
            <a:ext cx="1188132" cy="584775"/>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rPr>
              <a:t>接出协议拦截器</a:t>
            </a:r>
            <a:endParaRPr lang="zh-CN" altLang="en-US" sz="1600" b="1" dirty="0">
              <a:solidFill>
                <a:schemeClr val="bg1"/>
              </a:solidFill>
              <a:latin typeface="微软雅黑" panose="020B0503020204020204" charset="-122"/>
              <a:ea typeface="微软雅黑" panose="020B0503020204020204" charset="-122"/>
            </a:endParaRPr>
          </a:p>
        </p:txBody>
      </p:sp>
      <p:sp>
        <p:nvSpPr>
          <p:cNvPr id="68" name="Rectangle 12"/>
          <p:cNvSpPr/>
          <p:nvPr/>
        </p:nvSpPr>
        <p:spPr>
          <a:xfrm>
            <a:off x="817369" y="980728"/>
            <a:ext cx="10463207" cy="86831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lvl="1">
              <a:lnSpc>
                <a:spcPct val="150000"/>
              </a:lnSpc>
            </a:pPr>
            <a:r>
              <a:rPr lang="zh-CN" altLang="en-US" sz="2000" dirty="0">
                <a:solidFill>
                  <a:schemeClr val="bg1"/>
                </a:solidFill>
                <a:latin typeface="微软雅黑" panose="020B0503020204020204" charset="-122"/>
                <a:ea typeface="微软雅黑" panose="020B0503020204020204" charset="-122"/>
              </a:rPr>
              <a:t>对多协议请求的拦截</a:t>
            </a:r>
            <a:r>
              <a:rPr lang="zh-CN" altLang="en-US" sz="2000">
                <a:solidFill>
                  <a:schemeClr val="bg1"/>
                </a:solidFill>
                <a:latin typeface="微软雅黑" panose="020B0503020204020204" charset="-122"/>
                <a:ea typeface="微软雅黑" panose="020B0503020204020204" charset="-122"/>
              </a:rPr>
              <a:t>机制，使得</a:t>
            </a:r>
            <a:r>
              <a:rPr lang="zh-CN" altLang="en-US" sz="2000" dirty="0">
                <a:solidFill>
                  <a:schemeClr val="bg1"/>
                </a:solidFill>
                <a:latin typeface="微软雅黑" panose="020B0503020204020204" charset="-122"/>
                <a:ea typeface="微软雅黑" panose="020B0503020204020204" charset="-122"/>
              </a:rPr>
              <a:t>可以非常方便的进行多种个性化功能的扩展开发。</a:t>
            </a:r>
            <a:endParaRPr lang="en-US" altLang="zh-CN" sz="2000" dirty="0">
              <a:solidFill>
                <a:schemeClr val="bg1"/>
              </a:solidFill>
              <a:latin typeface="微软雅黑" panose="020B0503020204020204" charset="-122"/>
              <a:ea typeface="微软雅黑" panose="020B0503020204020204" charset="-122"/>
            </a:endParaRPr>
          </a:p>
          <a:p>
            <a:pPr marL="0" lvl="1">
              <a:lnSpc>
                <a:spcPct val="150000"/>
              </a:lnSpc>
            </a:pPr>
            <a:r>
              <a:rPr lang="zh-CN" altLang="en-US" sz="2000" dirty="0">
                <a:solidFill>
                  <a:schemeClr val="bg1"/>
                </a:solidFill>
                <a:latin typeface="微软雅黑" panose="020B0503020204020204" charset="-122"/>
                <a:ea typeface="微软雅黑" panose="020B0503020204020204" charset="-122"/>
              </a:rPr>
              <a:t>譬如：加密</a:t>
            </a:r>
            <a:r>
              <a:rPr lang="en-US" altLang="zh-CN" sz="2000" dirty="0">
                <a:solidFill>
                  <a:schemeClr val="bg1"/>
                </a:solidFill>
                <a:latin typeface="微软雅黑" panose="020B0503020204020204" charset="-122"/>
                <a:ea typeface="微软雅黑" panose="020B0503020204020204" charset="-122"/>
              </a:rPr>
              <a:t>/</a:t>
            </a:r>
            <a:r>
              <a:rPr lang="zh-CN" altLang="en-US" sz="2000" dirty="0">
                <a:solidFill>
                  <a:schemeClr val="bg1"/>
                </a:solidFill>
                <a:latin typeface="微软雅黑" panose="020B0503020204020204" charset="-122"/>
                <a:ea typeface="微软雅黑" panose="020B0503020204020204" charset="-122"/>
              </a:rPr>
              <a:t>解密、访问安全控制、内容压缩等，从而提高了系统的灵活性和稳定性 。</a:t>
            </a:r>
            <a:endParaRPr lang="en-US" altLang="zh-CN" sz="2000" dirty="0">
              <a:solidFill>
                <a:schemeClr val="bg1"/>
              </a:solidFill>
              <a:latin typeface="微软雅黑" panose="020B0503020204020204" charset="-122"/>
              <a:ea typeface="微软雅黑" panose="020B0503020204020204" charset="-122"/>
            </a:endParaRPr>
          </a:p>
        </p:txBody>
      </p:sp>
      <p:sp>
        <p:nvSpPr>
          <p:cNvPr id="69" name="右箭头 68"/>
          <p:cNvSpPr/>
          <p:nvPr/>
        </p:nvSpPr>
        <p:spPr>
          <a:xfrm>
            <a:off x="1439609" y="3557530"/>
            <a:ext cx="1388624" cy="638187"/>
          </a:xfrm>
          <a:prstGeom prst="rightArrow">
            <a:avLst/>
          </a:prstGeom>
          <a:solidFill>
            <a:schemeClr val="bg1">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70" name="TextBox 93"/>
          <p:cNvSpPr txBox="1"/>
          <p:nvPr/>
        </p:nvSpPr>
        <p:spPr>
          <a:xfrm>
            <a:off x="1651882" y="3319638"/>
            <a:ext cx="798032" cy="369332"/>
          </a:xfrm>
          <a:prstGeom prst="rect">
            <a:avLst/>
          </a:prstGeom>
          <a:noFill/>
        </p:spPr>
        <p:txBody>
          <a:bodyPr wrap="square" rtlCol="0">
            <a:spAutoFit/>
          </a:bodyPr>
          <a:lstStyle/>
          <a:p>
            <a:r>
              <a:rPr lang="zh-CN" altLang="en-US" b="1" dirty="0">
                <a:solidFill>
                  <a:schemeClr val="bg1"/>
                </a:solidFill>
              </a:rPr>
              <a:t>请求</a:t>
            </a:r>
            <a:endParaRPr lang="zh-CN" altLang="en-US" b="1" dirty="0">
              <a:solidFill>
                <a:schemeClr val="bg1"/>
              </a:solidFill>
            </a:endParaRPr>
          </a:p>
        </p:txBody>
      </p:sp>
      <p:sp>
        <p:nvSpPr>
          <p:cNvPr id="71" name="右箭头 70"/>
          <p:cNvSpPr/>
          <p:nvPr/>
        </p:nvSpPr>
        <p:spPr>
          <a:xfrm>
            <a:off x="8976320" y="3629053"/>
            <a:ext cx="1388624" cy="638187"/>
          </a:xfrm>
          <a:prstGeom prst="rightArrow">
            <a:avLst/>
          </a:prstGeom>
          <a:solidFill>
            <a:schemeClr val="bg1">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72" name="TextBox 93"/>
          <p:cNvSpPr txBox="1"/>
          <p:nvPr/>
        </p:nvSpPr>
        <p:spPr>
          <a:xfrm>
            <a:off x="9188593" y="3391161"/>
            <a:ext cx="798032" cy="369332"/>
          </a:xfrm>
          <a:prstGeom prst="rect">
            <a:avLst/>
          </a:prstGeom>
          <a:noFill/>
        </p:spPr>
        <p:txBody>
          <a:bodyPr wrap="square" rtlCol="0">
            <a:spAutoFit/>
          </a:bodyPr>
          <a:lstStyle/>
          <a:p>
            <a:r>
              <a:rPr lang="zh-CN" altLang="en-US" b="1" dirty="0">
                <a:solidFill>
                  <a:schemeClr val="bg1"/>
                </a:solidFill>
              </a:rPr>
              <a:t>请求</a:t>
            </a:r>
            <a:endParaRPr lang="zh-CN" altLang="en-US" b="1"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20073"/>
            <a:ext cx="10810461" cy="637505"/>
          </a:xfrm>
        </p:spPr>
        <p:txBody>
          <a:bodyPr>
            <a:normAutofit/>
          </a:bodyPr>
          <a:lstStyle/>
          <a:p>
            <a:r>
              <a:rPr lang="zh-CN" altLang="en-US" dirty="0"/>
              <a:t>基于流式处理架构保证海量日志高效落地</a:t>
            </a:r>
            <a:endParaRPr lang="zh-CN" altLang="en-US" dirty="0"/>
          </a:p>
        </p:txBody>
      </p:sp>
      <p:sp>
        <p:nvSpPr>
          <p:cNvPr id="3" name="矩形 2"/>
          <p:cNvSpPr/>
          <p:nvPr/>
        </p:nvSpPr>
        <p:spPr>
          <a:xfrm>
            <a:off x="1577499" y="2198693"/>
            <a:ext cx="8892873" cy="459967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上箭头 3"/>
          <p:cNvSpPr/>
          <p:nvPr/>
        </p:nvSpPr>
        <p:spPr>
          <a:xfrm>
            <a:off x="3581527" y="4532324"/>
            <a:ext cx="842976" cy="463410"/>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03961" y="4615389"/>
            <a:ext cx="4227573" cy="358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高性能异步数据框架 替代 传统的数据库日志存储</a:t>
            </a:r>
            <a:endParaRPr lang="zh-CN" altLang="en-US" sz="1400" b="1" dirty="0"/>
          </a:p>
        </p:txBody>
      </p:sp>
      <p:grpSp>
        <p:nvGrpSpPr>
          <p:cNvPr id="6" name="组合 5"/>
          <p:cNvGrpSpPr/>
          <p:nvPr/>
        </p:nvGrpSpPr>
        <p:grpSpPr>
          <a:xfrm>
            <a:off x="10041663" y="3443366"/>
            <a:ext cx="912229" cy="64887"/>
            <a:chOff x="3048365" y="5566484"/>
            <a:chExt cx="1688835" cy="216264"/>
          </a:xfrm>
        </p:grpSpPr>
        <p:sp>
          <p:nvSpPr>
            <p:cNvPr id="7" name="矩形 6"/>
            <p:cNvSpPr/>
            <p:nvPr/>
          </p:nvSpPr>
          <p:spPr>
            <a:xfrm rot="2599566">
              <a:off x="3067256" y="5566484"/>
              <a:ext cx="1669944" cy="216264"/>
            </a:xfrm>
            <a:prstGeom prst="rect">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20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rot="18936112">
              <a:off x="3048365" y="5566484"/>
              <a:ext cx="1669944" cy="216264"/>
            </a:xfrm>
            <a:prstGeom prst="rect">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2000" dirty="0">
                <a:solidFill>
                  <a:schemeClr val="tx1">
                    <a:lumMod val="75000"/>
                  </a:schemeClr>
                </a:solidFill>
                <a:latin typeface="微软雅黑" panose="020B0503020204020204" charset="-122"/>
                <a:ea typeface="微软雅黑" panose="020B0503020204020204" charset="-122"/>
                <a:cs typeface="微软雅黑" panose="020B0503020204020204" charset="-122"/>
              </a:endParaRPr>
            </a:p>
          </p:txBody>
        </p:sp>
      </p:grpSp>
      <p:pic>
        <p:nvPicPr>
          <p:cNvPr id="9" name="Picture 6" descr="http://vignette2.wikia.nocookie.net/goodluckcharlie/images/4/48/Tick-mark-icon-png-6619.png/revision/latest?cb=2013122713433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985983" y="5251512"/>
            <a:ext cx="1272416" cy="7622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347" y="2328493"/>
            <a:ext cx="7666893" cy="2203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4"/>
          <p:cNvSpPr txBox="1"/>
          <p:nvPr/>
        </p:nvSpPr>
        <p:spPr>
          <a:xfrm>
            <a:off x="2494204" y="2773414"/>
            <a:ext cx="2262158" cy="646331"/>
          </a:xfrm>
          <a:prstGeom prst="rect">
            <a:avLst/>
          </a:prstGeom>
          <a:noFill/>
        </p:spPr>
        <p:txBody>
          <a:bodyPr wrap="none" rtlCol="0">
            <a:spAutoFit/>
          </a:bodyPr>
          <a:lstStyle/>
          <a:p>
            <a:r>
              <a:rPr lang="en-US" altLang="zh-CN" b="1" dirty="0">
                <a:solidFill>
                  <a:srgbClr val="C00000"/>
                </a:solidFill>
              </a:rPr>
              <a:t>SOA</a:t>
            </a:r>
            <a:r>
              <a:rPr lang="zh-CN" altLang="en-US" b="1" dirty="0">
                <a:solidFill>
                  <a:srgbClr val="C00000"/>
                </a:solidFill>
              </a:rPr>
              <a:t>系统现状</a:t>
            </a:r>
            <a:endParaRPr lang="en-US" altLang="zh-CN" b="1" dirty="0">
              <a:solidFill>
                <a:srgbClr val="C00000"/>
              </a:solidFill>
            </a:endParaRPr>
          </a:p>
          <a:p>
            <a:r>
              <a:rPr lang="zh-CN" altLang="en-US" b="1" dirty="0">
                <a:solidFill>
                  <a:srgbClr val="C00000"/>
                </a:solidFill>
              </a:rPr>
              <a:t>（传统数据库存储）</a:t>
            </a:r>
            <a:endParaRPr lang="zh-CN" altLang="en-US" b="1" dirty="0">
              <a:solidFill>
                <a:srgbClr val="C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411" y="5037255"/>
            <a:ext cx="4730829" cy="163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275" y="5037255"/>
            <a:ext cx="2903136" cy="163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占位符 3"/>
          <p:cNvSpPr txBox="1"/>
          <p:nvPr/>
        </p:nvSpPr>
        <p:spPr>
          <a:xfrm>
            <a:off x="379304" y="753329"/>
            <a:ext cx="11624848" cy="944539"/>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40000"/>
              </a:lnSpc>
            </a:pPr>
            <a:r>
              <a:rPr lang="zh-CN" altLang="en-US" sz="1800" b="1" dirty="0">
                <a:solidFill>
                  <a:schemeClr val="bg1"/>
                </a:solidFill>
                <a:latin typeface="微软雅黑" panose="020B0503020204020204" charset="-122"/>
                <a:ea typeface="微软雅黑" panose="020B0503020204020204" charset="-122"/>
              </a:rPr>
              <a:t>数据架构层面：</a:t>
            </a:r>
            <a:r>
              <a:rPr lang="zh-CN" altLang="en-US" sz="1800" dirty="0">
                <a:solidFill>
                  <a:schemeClr val="bg1"/>
                </a:solidFill>
                <a:latin typeface="微软雅黑" panose="020B0503020204020204" charset="-122"/>
                <a:ea typeface="微软雅黑" panose="020B0503020204020204" charset="-122"/>
              </a:rPr>
              <a:t>采用高性能的数据框架，实现日志的异步采集、日志持久化、日志分析，替换原有</a:t>
            </a:r>
            <a:r>
              <a:rPr lang="en-US" altLang="zh-CN" sz="1800" dirty="0">
                <a:solidFill>
                  <a:schemeClr val="bg1"/>
                </a:solidFill>
                <a:latin typeface="微软雅黑" panose="020B0503020204020204" charset="-122"/>
                <a:ea typeface="微软雅黑" panose="020B0503020204020204" charset="-122"/>
              </a:rPr>
              <a:t>SOA</a:t>
            </a:r>
            <a:r>
              <a:rPr lang="zh-CN" altLang="en-US" sz="1800" dirty="0">
                <a:solidFill>
                  <a:schemeClr val="bg1"/>
                </a:solidFill>
                <a:latin typeface="微软雅黑" panose="020B0503020204020204" charset="-122"/>
                <a:ea typeface="微软雅黑" panose="020B0503020204020204" charset="-122"/>
              </a:rPr>
              <a:t>系统的传统数据库存储模式，</a:t>
            </a:r>
            <a:r>
              <a:rPr lang="zh-CN" altLang="en-US" sz="1800" b="1" dirty="0">
                <a:solidFill>
                  <a:srgbClr val="FFDA00"/>
                </a:solidFill>
                <a:latin typeface="微软雅黑" panose="020B0503020204020204" charset="-122"/>
                <a:ea typeface="微软雅黑" panose="020B0503020204020204" charset="-122"/>
              </a:rPr>
              <a:t>提升接口服务日志的高效查询、统计、监控、问题定位，以及保证服务的高效稳定运行</a:t>
            </a:r>
            <a:r>
              <a:rPr lang="zh-CN" altLang="en-US" sz="1800" dirty="0">
                <a:solidFill>
                  <a:schemeClr val="bg1"/>
                </a:solidFill>
                <a:latin typeface="微软雅黑" panose="020B0503020204020204" charset="-122"/>
                <a:ea typeface="微软雅黑" panose="020B0503020204020204" charset="-122"/>
              </a:rPr>
              <a:t>。</a:t>
            </a:r>
            <a:endParaRPr lang="zh-CN" altLang="en-US" sz="1800" dirty="0">
              <a:solidFill>
                <a:schemeClr val="bg1"/>
              </a:solidFill>
              <a:latin typeface="微软雅黑" panose="020B0503020204020204" charset="-122"/>
              <a:ea typeface="微软雅黑" panose="020B0503020204020204" charset="-122"/>
            </a:endParaRPr>
          </a:p>
        </p:txBody>
      </p:sp>
      <p:sp>
        <p:nvSpPr>
          <p:cNvPr id="15" name="Rectangle 12"/>
          <p:cNvSpPr/>
          <p:nvPr/>
        </p:nvSpPr>
        <p:spPr>
          <a:xfrm>
            <a:off x="515048" y="1700529"/>
            <a:ext cx="8663007" cy="458088"/>
          </a:xfrm>
          <a:prstGeom prst="rect">
            <a:avLst/>
          </a:prstGeom>
          <a:noFill/>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panose="020B0503020204020204" charset="-122"/>
                <a:ea typeface="微软雅黑" panose="020B0503020204020204" charset="-122"/>
              </a:rPr>
              <a:t>某电信运营商案例：峰值每天 </a:t>
            </a:r>
            <a:r>
              <a:rPr lang="en-US" altLang="zh-CN" sz="2000" b="1" dirty="0">
                <a:solidFill>
                  <a:srgbClr val="FFDA00"/>
                </a:solidFill>
                <a:latin typeface="微软雅黑" panose="020B0503020204020204" charset="-122"/>
                <a:ea typeface="微软雅黑" panose="020B0503020204020204" charset="-122"/>
              </a:rPr>
              <a:t>4.9</a:t>
            </a:r>
            <a:r>
              <a:rPr lang="zh-CN" altLang="en-US" sz="2000" b="1" dirty="0">
                <a:solidFill>
                  <a:srgbClr val="FFDA00"/>
                </a:solidFill>
                <a:latin typeface="微软雅黑" panose="020B0503020204020204" charset="-122"/>
                <a:ea typeface="微软雅黑" panose="020B0503020204020204" charset="-122"/>
              </a:rPr>
              <a:t>亿</a:t>
            </a:r>
            <a:r>
              <a:rPr lang="zh-CN" altLang="en-US" sz="2000" b="1" dirty="0">
                <a:solidFill>
                  <a:schemeClr val="bg1"/>
                </a:solidFill>
                <a:latin typeface="微软雅黑" panose="020B0503020204020204" charset="-122"/>
                <a:ea typeface="微软雅黑" panose="020B0503020204020204" charset="-122"/>
              </a:rPr>
              <a:t> </a:t>
            </a:r>
            <a:r>
              <a:rPr lang="zh-CN" altLang="en-US" sz="1600" dirty="0">
                <a:solidFill>
                  <a:schemeClr val="bg1"/>
                </a:solidFill>
                <a:latin typeface="微软雅黑" panose="020B0503020204020204" charset="-122"/>
                <a:ea typeface="微软雅黑" panose="020B0503020204020204" charset="-122"/>
              </a:rPr>
              <a:t>条日志记录，约 </a:t>
            </a:r>
            <a:r>
              <a:rPr lang="en-US" altLang="zh-CN" sz="2000" b="1" dirty="0">
                <a:solidFill>
                  <a:srgbClr val="FFDA00"/>
                </a:solidFill>
                <a:latin typeface="微软雅黑" panose="020B0503020204020204" charset="-122"/>
                <a:ea typeface="微软雅黑" panose="020B0503020204020204" charset="-122"/>
              </a:rPr>
              <a:t>450G</a:t>
            </a:r>
            <a:r>
              <a:rPr lang="en-US" altLang="zh-CN" sz="2000" b="1" dirty="0">
                <a:solidFill>
                  <a:schemeClr val="bg1"/>
                </a:solidFill>
                <a:latin typeface="微软雅黑" panose="020B0503020204020204" charset="-122"/>
                <a:ea typeface="微软雅黑" panose="020B0503020204020204" charset="-122"/>
              </a:rPr>
              <a:t> </a:t>
            </a:r>
            <a:r>
              <a:rPr lang="zh-CN" altLang="en-US" sz="1600" dirty="0">
                <a:solidFill>
                  <a:schemeClr val="bg1"/>
                </a:solidFill>
                <a:latin typeface="微软雅黑" panose="020B0503020204020204" charset="-122"/>
                <a:ea typeface="微软雅黑" panose="020B0503020204020204" charset="-122"/>
              </a:rPr>
              <a:t>日志分析，超</a:t>
            </a:r>
            <a:r>
              <a:rPr lang="zh-CN" altLang="en-US" sz="2000" b="1" dirty="0">
                <a:solidFill>
                  <a:srgbClr val="FFDA00"/>
                </a:solidFill>
                <a:latin typeface="微软雅黑" panose="020B0503020204020204" charset="-122"/>
                <a:ea typeface="微软雅黑" panose="020B0503020204020204" charset="-122"/>
              </a:rPr>
              <a:t>亿</a:t>
            </a:r>
            <a:r>
              <a:rPr lang="zh-CN" altLang="en-US" sz="1600" dirty="0">
                <a:solidFill>
                  <a:schemeClr val="bg1"/>
                </a:solidFill>
                <a:latin typeface="微软雅黑" panose="020B0503020204020204" charset="-122"/>
                <a:ea typeface="微软雅黑" panose="020B0503020204020204" charset="-122"/>
              </a:rPr>
              <a:t>次服务访问</a:t>
            </a:r>
            <a:endParaRPr lang="en-US" altLang="zh-CN" sz="16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767408" y="2252504"/>
            <a:ext cx="10513168" cy="4320674"/>
            <a:chOff x="1240893" y="1103580"/>
            <a:chExt cx="9145016" cy="4752528"/>
          </a:xfrm>
        </p:grpSpPr>
        <p:sp>
          <p:nvSpPr>
            <p:cNvPr id="61" name="矩形 60"/>
            <p:cNvSpPr/>
            <p:nvPr/>
          </p:nvSpPr>
          <p:spPr>
            <a:xfrm>
              <a:off x="1384909" y="1212101"/>
              <a:ext cx="2520280" cy="2302024"/>
            </a:xfrm>
            <a:prstGeom prst="rect">
              <a:avLst/>
            </a:prstGeom>
            <a:ln w="12700">
              <a:solidFill>
                <a:schemeClr val="tx2">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kumimoji="1" lang="zh-CN" altLang="en-US" b="1" dirty="0">
                  <a:solidFill>
                    <a:schemeClr val="tx2">
                      <a:lumMod val="75000"/>
                    </a:schemeClr>
                  </a:solidFill>
                  <a:latin typeface="微软雅黑" panose="020B0503020204020204" charset="-122"/>
                  <a:ea typeface="微软雅黑" panose="020B0503020204020204" charset="-122"/>
                  <a:cs typeface="微软雅黑" panose="020B0503020204020204" charset="-122"/>
                </a:rPr>
                <a:t>租户</a:t>
              </a:r>
              <a:r>
                <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rPr>
                <a:t>1</a:t>
              </a:r>
              <a:endPar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62" name="矩形 61"/>
            <p:cNvSpPr/>
            <p:nvPr/>
          </p:nvSpPr>
          <p:spPr>
            <a:xfrm>
              <a:off x="4478597" y="1212101"/>
              <a:ext cx="2556948" cy="2302024"/>
            </a:xfrm>
            <a:prstGeom prst="rect">
              <a:avLst/>
            </a:prstGeom>
            <a:ln w="12700">
              <a:solidFill>
                <a:schemeClr val="tx2">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kumimoji="1" lang="zh-CN" altLang="en-US" b="1" dirty="0">
                  <a:solidFill>
                    <a:schemeClr val="tx2">
                      <a:lumMod val="75000"/>
                    </a:schemeClr>
                  </a:solidFill>
                  <a:latin typeface="微软雅黑" panose="020B0503020204020204" charset="-122"/>
                  <a:ea typeface="微软雅黑" panose="020B0503020204020204" charset="-122"/>
                  <a:cs typeface="微软雅黑" panose="020B0503020204020204" charset="-122"/>
                </a:rPr>
                <a:t>租户</a:t>
              </a:r>
              <a:r>
                <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rPr>
                <a:t>2</a:t>
              </a:r>
              <a:endPar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63" name="矩形 62"/>
            <p:cNvSpPr/>
            <p:nvPr/>
          </p:nvSpPr>
          <p:spPr>
            <a:xfrm>
              <a:off x="7608953" y="1212101"/>
              <a:ext cx="2627628" cy="2302024"/>
            </a:xfrm>
            <a:prstGeom prst="rect">
              <a:avLst/>
            </a:prstGeom>
            <a:ln w="12700">
              <a:solidFill>
                <a:schemeClr val="tx2">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kumimoji="1" lang="zh-CN" altLang="en-US" b="1" dirty="0">
                  <a:solidFill>
                    <a:schemeClr val="tx2">
                      <a:lumMod val="75000"/>
                    </a:schemeClr>
                  </a:solidFill>
                  <a:latin typeface="微软雅黑" panose="020B0503020204020204" charset="-122"/>
                  <a:ea typeface="微软雅黑" panose="020B0503020204020204" charset="-122"/>
                  <a:cs typeface="微软雅黑" panose="020B0503020204020204" charset="-122"/>
                </a:rPr>
                <a:t>租户</a:t>
              </a:r>
              <a:r>
                <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rPr>
                <a:t>N</a:t>
              </a:r>
              <a:endPar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64" name="矩形 63"/>
            <p:cNvSpPr/>
            <p:nvPr/>
          </p:nvSpPr>
          <p:spPr>
            <a:xfrm>
              <a:off x="1743621" y="1678718"/>
              <a:ext cx="2014896" cy="357690"/>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ESB-Governor</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5" name="矩形 64"/>
            <p:cNvSpPr/>
            <p:nvPr/>
          </p:nvSpPr>
          <p:spPr>
            <a:xfrm>
              <a:off x="4697277" y="1698391"/>
              <a:ext cx="2014896" cy="357690"/>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ESB-Governor</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6" name="矩形 65"/>
            <p:cNvSpPr/>
            <p:nvPr/>
          </p:nvSpPr>
          <p:spPr>
            <a:xfrm>
              <a:off x="7826305" y="1698391"/>
              <a:ext cx="2014896" cy="357690"/>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ESB-Governor</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7" name="矩形 66"/>
            <p:cNvSpPr/>
            <p:nvPr/>
          </p:nvSpPr>
          <p:spPr>
            <a:xfrm>
              <a:off x="1384909" y="3715622"/>
              <a:ext cx="8851672" cy="1996470"/>
            </a:xfrm>
            <a:prstGeom prst="rect">
              <a:avLst/>
            </a:prstGeom>
            <a:ln w="12700">
              <a:solidFill>
                <a:schemeClr val="tx2">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kumimoji="1" lang="zh-CN" altLang="en-US" b="1" dirty="0">
                  <a:solidFill>
                    <a:schemeClr val="tx2">
                      <a:lumMod val="75000"/>
                    </a:schemeClr>
                  </a:solidFill>
                  <a:latin typeface="微软雅黑" panose="020B0503020204020204" charset="-122"/>
                  <a:ea typeface="微软雅黑" panose="020B0503020204020204" charset="-122"/>
                  <a:cs typeface="微软雅黑" panose="020B0503020204020204" charset="-122"/>
                </a:rPr>
                <a:t>云资源</a:t>
              </a:r>
              <a:endPar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grpSp>
          <p:nvGrpSpPr>
            <p:cNvPr id="68" name="组合 67"/>
            <p:cNvGrpSpPr/>
            <p:nvPr/>
          </p:nvGrpSpPr>
          <p:grpSpPr>
            <a:xfrm>
              <a:off x="1759161" y="2221904"/>
              <a:ext cx="393978" cy="1276221"/>
              <a:chOff x="2293788" y="3432922"/>
              <a:chExt cx="393978" cy="1276221"/>
            </a:xfrm>
          </p:grpSpPr>
          <p:sp>
            <p:nvSpPr>
              <p:cNvPr id="114" name="矩形 113"/>
              <p:cNvSpPr/>
              <p:nvPr/>
            </p:nvSpPr>
            <p:spPr>
              <a:xfrm>
                <a:off x="2293788" y="3432922"/>
                <a:ext cx="393978" cy="1164776"/>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5" name="文本框 42"/>
              <p:cNvSpPr txBox="1"/>
              <p:nvPr/>
            </p:nvSpPr>
            <p:spPr>
              <a:xfrm>
                <a:off x="2322044" y="3448922"/>
                <a:ext cx="321268" cy="1260221"/>
              </a:xfrm>
              <a:prstGeom prst="rect">
                <a:avLst/>
              </a:prstGeom>
              <a:noFill/>
            </p:spPr>
            <p:txBody>
              <a:bodyPr vert="eaVert" wrap="square" rtlCol="0">
                <a:spAutoFit/>
              </a:bodyPr>
              <a:lstStyle/>
              <a:p>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ESB-ServerA</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69" name="组合 68"/>
            <p:cNvGrpSpPr/>
            <p:nvPr/>
          </p:nvGrpSpPr>
          <p:grpSpPr>
            <a:xfrm>
              <a:off x="2535186" y="2237904"/>
              <a:ext cx="393978" cy="1276221"/>
              <a:chOff x="2821702" y="3429000"/>
              <a:chExt cx="393978" cy="1276221"/>
            </a:xfrm>
          </p:grpSpPr>
          <p:sp>
            <p:nvSpPr>
              <p:cNvPr id="112" name="矩形 111"/>
              <p:cNvSpPr/>
              <p:nvPr/>
            </p:nvSpPr>
            <p:spPr>
              <a:xfrm>
                <a:off x="2821702" y="3429000"/>
                <a:ext cx="393978" cy="1164776"/>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3" name="文本框 45"/>
              <p:cNvSpPr txBox="1"/>
              <p:nvPr/>
            </p:nvSpPr>
            <p:spPr>
              <a:xfrm>
                <a:off x="2849958" y="3445000"/>
                <a:ext cx="321268" cy="1260221"/>
              </a:xfrm>
              <a:prstGeom prst="rect">
                <a:avLst/>
              </a:prstGeom>
              <a:noFill/>
            </p:spPr>
            <p:txBody>
              <a:bodyPr vert="eaVert" wrap="square" rtlCol="0">
                <a:spAutoFit/>
              </a:bodyPr>
              <a:lstStyle/>
              <a:p>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ESB-ServerB</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70" name="组合 69"/>
            <p:cNvGrpSpPr/>
            <p:nvPr/>
          </p:nvGrpSpPr>
          <p:grpSpPr>
            <a:xfrm>
              <a:off x="3358397" y="2229903"/>
              <a:ext cx="393978" cy="1276221"/>
              <a:chOff x="3373908" y="3429000"/>
              <a:chExt cx="393978" cy="1276221"/>
            </a:xfrm>
          </p:grpSpPr>
          <p:sp>
            <p:nvSpPr>
              <p:cNvPr id="110" name="矩形 109"/>
              <p:cNvSpPr/>
              <p:nvPr/>
            </p:nvSpPr>
            <p:spPr>
              <a:xfrm>
                <a:off x="3373908" y="3429000"/>
                <a:ext cx="393978" cy="1164776"/>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1" name="文本框 48"/>
              <p:cNvSpPr txBox="1"/>
              <p:nvPr/>
            </p:nvSpPr>
            <p:spPr>
              <a:xfrm>
                <a:off x="3402164" y="3445000"/>
                <a:ext cx="321268" cy="1260221"/>
              </a:xfrm>
              <a:prstGeom prst="rect">
                <a:avLst/>
              </a:prstGeom>
              <a:noFill/>
            </p:spPr>
            <p:txBody>
              <a:bodyPr vert="eaVert" wrap="square" rtlCol="0">
                <a:spAutoFit/>
              </a:bodyPr>
              <a:lstStyle/>
              <a:p>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ESB-ServerN</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71" name="组合 70"/>
            <p:cNvGrpSpPr/>
            <p:nvPr/>
          </p:nvGrpSpPr>
          <p:grpSpPr>
            <a:xfrm>
              <a:off x="7844069" y="2275631"/>
              <a:ext cx="393978" cy="1276221"/>
              <a:chOff x="2293788" y="3432922"/>
              <a:chExt cx="393978" cy="1276221"/>
            </a:xfrm>
          </p:grpSpPr>
          <p:sp>
            <p:nvSpPr>
              <p:cNvPr id="108" name="矩形 107"/>
              <p:cNvSpPr/>
              <p:nvPr/>
            </p:nvSpPr>
            <p:spPr>
              <a:xfrm>
                <a:off x="2293788" y="3432922"/>
                <a:ext cx="393978" cy="1164776"/>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9" name="文本框 51"/>
              <p:cNvSpPr txBox="1"/>
              <p:nvPr/>
            </p:nvSpPr>
            <p:spPr>
              <a:xfrm>
                <a:off x="2322044" y="3448922"/>
                <a:ext cx="321268" cy="1260221"/>
              </a:xfrm>
              <a:prstGeom prst="rect">
                <a:avLst/>
              </a:prstGeom>
              <a:noFill/>
            </p:spPr>
            <p:txBody>
              <a:bodyPr vert="eaVert" wrap="square" rtlCol="0">
                <a:spAutoFit/>
              </a:bodyPr>
              <a:lstStyle/>
              <a:p>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ESB-ServerA</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72" name="组合 71"/>
            <p:cNvGrpSpPr/>
            <p:nvPr/>
          </p:nvGrpSpPr>
          <p:grpSpPr>
            <a:xfrm>
              <a:off x="8643870" y="2281489"/>
              <a:ext cx="393978" cy="1276221"/>
              <a:chOff x="2821702" y="3429000"/>
              <a:chExt cx="393978" cy="1276221"/>
            </a:xfrm>
          </p:grpSpPr>
          <p:sp>
            <p:nvSpPr>
              <p:cNvPr id="106" name="矩形 105"/>
              <p:cNvSpPr/>
              <p:nvPr/>
            </p:nvSpPr>
            <p:spPr>
              <a:xfrm>
                <a:off x="2821702" y="3429000"/>
                <a:ext cx="393978" cy="1164776"/>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7" name="文本框 54"/>
              <p:cNvSpPr txBox="1"/>
              <p:nvPr/>
            </p:nvSpPr>
            <p:spPr>
              <a:xfrm>
                <a:off x="2849958" y="3445000"/>
                <a:ext cx="321268" cy="1260221"/>
              </a:xfrm>
              <a:prstGeom prst="rect">
                <a:avLst/>
              </a:prstGeom>
              <a:noFill/>
            </p:spPr>
            <p:txBody>
              <a:bodyPr vert="eaVert" wrap="square" rtlCol="0">
                <a:spAutoFit/>
              </a:bodyPr>
              <a:lstStyle/>
              <a:p>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ESB-ServerB</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73" name="组合 72"/>
            <p:cNvGrpSpPr/>
            <p:nvPr/>
          </p:nvGrpSpPr>
          <p:grpSpPr>
            <a:xfrm>
              <a:off x="9434230" y="2271709"/>
              <a:ext cx="393978" cy="1276221"/>
              <a:chOff x="3373908" y="3429000"/>
              <a:chExt cx="393978" cy="1276221"/>
            </a:xfrm>
          </p:grpSpPr>
          <p:sp>
            <p:nvSpPr>
              <p:cNvPr id="104" name="矩形 103"/>
              <p:cNvSpPr/>
              <p:nvPr/>
            </p:nvSpPr>
            <p:spPr>
              <a:xfrm>
                <a:off x="3373908" y="3429000"/>
                <a:ext cx="393978" cy="1164776"/>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5" name="文本框 57"/>
              <p:cNvSpPr txBox="1"/>
              <p:nvPr/>
            </p:nvSpPr>
            <p:spPr>
              <a:xfrm>
                <a:off x="3402164" y="3445000"/>
                <a:ext cx="321268" cy="1260221"/>
              </a:xfrm>
              <a:prstGeom prst="rect">
                <a:avLst/>
              </a:prstGeom>
              <a:noFill/>
            </p:spPr>
            <p:txBody>
              <a:bodyPr vert="eaVert" wrap="square" rtlCol="0">
                <a:spAutoFit/>
              </a:bodyPr>
              <a:lstStyle/>
              <a:p>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ESB-ServerN</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74" name="组合 73"/>
            <p:cNvGrpSpPr/>
            <p:nvPr/>
          </p:nvGrpSpPr>
          <p:grpSpPr>
            <a:xfrm>
              <a:off x="4710161" y="2221904"/>
              <a:ext cx="393978" cy="1276221"/>
              <a:chOff x="2293788" y="3432922"/>
              <a:chExt cx="393978" cy="1276221"/>
            </a:xfrm>
          </p:grpSpPr>
          <p:sp>
            <p:nvSpPr>
              <p:cNvPr id="102" name="矩形 101"/>
              <p:cNvSpPr/>
              <p:nvPr/>
            </p:nvSpPr>
            <p:spPr>
              <a:xfrm>
                <a:off x="2293788" y="3432922"/>
                <a:ext cx="393978" cy="1164776"/>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3" name="文本框 90"/>
              <p:cNvSpPr txBox="1"/>
              <p:nvPr/>
            </p:nvSpPr>
            <p:spPr>
              <a:xfrm>
                <a:off x="2322044" y="3448922"/>
                <a:ext cx="321268" cy="1260221"/>
              </a:xfrm>
              <a:prstGeom prst="rect">
                <a:avLst/>
              </a:prstGeom>
              <a:noFill/>
            </p:spPr>
            <p:txBody>
              <a:bodyPr vert="eaVert" wrap="square" rtlCol="0">
                <a:spAutoFit/>
              </a:bodyPr>
              <a:lstStyle/>
              <a:p>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ESB-ServerA</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75" name="组合 74"/>
            <p:cNvGrpSpPr/>
            <p:nvPr/>
          </p:nvGrpSpPr>
          <p:grpSpPr>
            <a:xfrm>
              <a:off x="5554416" y="2217982"/>
              <a:ext cx="393978" cy="1276221"/>
              <a:chOff x="2821702" y="3429000"/>
              <a:chExt cx="393978" cy="1276221"/>
            </a:xfrm>
          </p:grpSpPr>
          <p:sp>
            <p:nvSpPr>
              <p:cNvPr id="100" name="矩形 99"/>
              <p:cNvSpPr/>
              <p:nvPr/>
            </p:nvSpPr>
            <p:spPr>
              <a:xfrm>
                <a:off x="2821702" y="3429000"/>
                <a:ext cx="393978" cy="1164776"/>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1" name="文本框 93"/>
              <p:cNvSpPr txBox="1"/>
              <p:nvPr/>
            </p:nvSpPr>
            <p:spPr>
              <a:xfrm>
                <a:off x="2849958" y="3445000"/>
                <a:ext cx="321268" cy="1260221"/>
              </a:xfrm>
              <a:prstGeom prst="rect">
                <a:avLst/>
              </a:prstGeom>
              <a:noFill/>
            </p:spPr>
            <p:txBody>
              <a:bodyPr vert="eaVert" wrap="square" rtlCol="0">
                <a:spAutoFit/>
              </a:bodyPr>
              <a:lstStyle/>
              <a:p>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ESB-ServerB</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76" name="组合 75"/>
            <p:cNvGrpSpPr/>
            <p:nvPr/>
          </p:nvGrpSpPr>
          <p:grpSpPr>
            <a:xfrm>
              <a:off x="6309899" y="2237904"/>
              <a:ext cx="393978" cy="1276221"/>
              <a:chOff x="3373908" y="3429000"/>
              <a:chExt cx="393978" cy="1276221"/>
            </a:xfrm>
          </p:grpSpPr>
          <p:sp>
            <p:nvSpPr>
              <p:cNvPr id="98" name="矩形 97"/>
              <p:cNvSpPr/>
              <p:nvPr/>
            </p:nvSpPr>
            <p:spPr>
              <a:xfrm>
                <a:off x="3373908" y="3429000"/>
                <a:ext cx="393978" cy="1164776"/>
              </a:xfrm>
              <a:prstGeom prst="rect">
                <a:avLst/>
              </a:prstGeom>
              <a:solidFill>
                <a:schemeClr val="accent1">
                  <a:lumMod val="75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9" name="文本框 96"/>
              <p:cNvSpPr txBox="1"/>
              <p:nvPr/>
            </p:nvSpPr>
            <p:spPr>
              <a:xfrm>
                <a:off x="3402164" y="3445000"/>
                <a:ext cx="321268" cy="1260221"/>
              </a:xfrm>
              <a:prstGeom prst="rect">
                <a:avLst/>
              </a:prstGeom>
              <a:noFill/>
            </p:spPr>
            <p:txBody>
              <a:bodyPr vert="eaVert" wrap="square" rtlCol="0">
                <a:spAutoFit/>
              </a:bodyPr>
              <a:lstStyle/>
              <a:p>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ESB-ServerN</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77" name="矩形 76"/>
            <p:cNvSpPr/>
            <p:nvPr/>
          </p:nvSpPr>
          <p:spPr>
            <a:xfrm>
              <a:off x="1528925" y="4168734"/>
              <a:ext cx="2229592" cy="1399342"/>
            </a:xfrm>
            <a:prstGeom prst="rect">
              <a:avLst/>
            </a:prstGeom>
            <a:ln w="12700">
              <a:solidFill>
                <a:schemeClr val="tx2">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78" name="矩形 77"/>
            <p:cNvSpPr/>
            <p:nvPr/>
          </p:nvSpPr>
          <p:spPr>
            <a:xfrm>
              <a:off x="4661273" y="4168734"/>
              <a:ext cx="2229592" cy="1399342"/>
            </a:xfrm>
            <a:prstGeom prst="rect">
              <a:avLst/>
            </a:prstGeom>
            <a:ln w="12700">
              <a:solidFill>
                <a:schemeClr val="tx2">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79" name="矩形 78"/>
            <p:cNvSpPr/>
            <p:nvPr/>
          </p:nvSpPr>
          <p:spPr>
            <a:xfrm>
              <a:off x="7655596" y="4159802"/>
              <a:ext cx="2229592" cy="1399342"/>
            </a:xfrm>
            <a:prstGeom prst="rect">
              <a:avLst/>
            </a:prstGeom>
            <a:ln w="12700">
              <a:solidFill>
                <a:schemeClr val="tx2">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80" name="矩形 79"/>
            <p:cNvSpPr/>
            <p:nvPr/>
          </p:nvSpPr>
          <p:spPr>
            <a:xfrm>
              <a:off x="1240893" y="1117195"/>
              <a:ext cx="2886310" cy="4738913"/>
            </a:xfrm>
            <a:prstGeom prst="rect">
              <a:avLst/>
            </a:prstGeom>
            <a:noFill/>
            <a:ln w="28575">
              <a:solidFill>
                <a:srgbClr val="FFDA00"/>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81" name="矩形 80"/>
            <p:cNvSpPr/>
            <p:nvPr/>
          </p:nvSpPr>
          <p:spPr>
            <a:xfrm>
              <a:off x="4337237" y="1117195"/>
              <a:ext cx="2886310" cy="4738913"/>
            </a:xfrm>
            <a:prstGeom prst="rect">
              <a:avLst/>
            </a:prstGeom>
            <a:noFill/>
            <a:ln w="28575">
              <a:solidFill>
                <a:srgbClr val="FFDA00"/>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82" name="矩形 81"/>
            <p:cNvSpPr/>
            <p:nvPr/>
          </p:nvSpPr>
          <p:spPr>
            <a:xfrm>
              <a:off x="7499599" y="1103580"/>
              <a:ext cx="2886310" cy="4738913"/>
            </a:xfrm>
            <a:prstGeom prst="rect">
              <a:avLst/>
            </a:prstGeom>
            <a:noFill/>
            <a:ln w="28575">
              <a:solidFill>
                <a:srgbClr val="FFDA00"/>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en-US" altLang="zh-CN" b="1" dirty="0">
                <a:solidFill>
                  <a:schemeClr val="tx2">
                    <a:lumMod val="75000"/>
                  </a:schemeClr>
                </a:solidFill>
                <a:latin typeface="微软雅黑" panose="020B0503020204020204" charset="-122"/>
                <a:ea typeface="微软雅黑" panose="020B0503020204020204" charset="-122"/>
                <a:cs typeface="微软雅黑" panose="020B0503020204020204" charset="-122"/>
              </a:endParaRPr>
            </a:p>
          </p:txBody>
        </p:sp>
        <p:grpSp>
          <p:nvGrpSpPr>
            <p:cNvPr id="83" name="组合 82"/>
            <p:cNvGrpSpPr/>
            <p:nvPr/>
          </p:nvGrpSpPr>
          <p:grpSpPr>
            <a:xfrm>
              <a:off x="1707092" y="4256203"/>
              <a:ext cx="1873257" cy="1239522"/>
              <a:chOff x="2206519" y="5070366"/>
              <a:chExt cx="1873257" cy="1239522"/>
            </a:xfrm>
          </p:grpSpPr>
          <p:sp>
            <p:nvSpPr>
              <p:cNvPr id="94" name="矩形 93"/>
              <p:cNvSpPr/>
              <p:nvPr/>
            </p:nvSpPr>
            <p:spPr>
              <a:xfrm>
                <a:off x="2206519" y="5952198"/>
                <a:ext cx="1267262" cy="357690"/>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Container</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5" name="矩形 94"/>
              <p:cNvSpPr/>
              <p:nvPr/>
            </p:nvSpPr>
            <p:spPr>
              <a:xfrm>
                <a:off x="3617715" y="5070366"/>
                <a:ext cx="462061" cy="1239522"/>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6" name="矩形 95"/>
              <p:cNvSpPr/>
              <p:nvPr/>
            </p:nvSpPr>
            <p:spPr>
              <a:xfrm>
                <a:off x="2206519" y="5070366"/>
                <a:ext cx="1267262" cy="357690"/>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Database</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7" name="矩形 96"/>
              <p:cNvSpPr/>
              <p:nvPr/>
            </p:nvSpPr>
            <p:spPr>
              <a:xfrm>
                <a:off x="2206519" y="5511282"/>
                <a:ext cx="1267262" cy="357690"/>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ES</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84" name="组合 83"/>
            <p:cNvGrpSpPr/>
            <p:nvPr/>
          </p:nvGrpSpPr>
          <p:grpSpPr>
            <a:xfrm>
              <a:off x="4814776" y="4256203"/>
              <a:ext cx="1873257" cy="1239522"/>
              <a:chOff x="2206519" y="5070366"/>
              <a:chExt cx="1873257" cy="1239522"/>
            </a:xfrm>
          </p:grpSpPr>
          <p:sp>
            <p:nvSpPr>
              <p:cNvPr id="90" name="矩形 89"/>
              <p:cNvSpPr/>
              <p:nvPr/>
            </p:nvSpPr>
            <p:spPr>
              <a:xfrm>
                <a:off x="2206519" y="5952198"/>
                <a:ext cx="1267262" cy="357690"/>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Container</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1" name="矩形 90"/>
              <p:cNvSpPr/>
              <p:nvPr/>
            </p:nvSpPr>
            <p:spPr>
              <a:xfrm>
                <a:off x="3617715" y="5070366"/>
                <a:ext cx="462061" cy="1239522"/>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2" name="矩形 91"/>
              <p:cNvSpPr/>
              <p:nvPr/>
            </p:nvSpPr>
            <p:spPr>
              <a:xfrm>
                <a:off x="2206519" y="5070366"/>
                <a:ext cx="1267262" cy="357690"/>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Database</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3" name="矩形 92"/>
              <p:cNvSpPr/>
              <p:nvPr/>
            </p:nvSpPr>
            <p:spPr>
              <a:xfrm>
                <a:off x="2206519" y="5511282"/>
                <a:ext cx="1267262" cy="357690"/>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ES</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85" name="组合 84"/>
            <p:cNvGrpSpPr/>
            <p:nvPr/>
          </p:nvGrpSpPr>
          <p:grpSpPr>
            <a:xfrm>
              <a:off x="7833763" y="4256203"/>
              <a:ext cx="1873257" cy="1239522"/>
              <a:chOff x="2206519" y="5070366"/>
              <a:chExt cx="1873257" cy="1239522"/>
            </a:xfrm>
          </p:grpSpPr>
          <p:sp>
            <p:nvSpPr>
              <p:cNvPr id="86" name="矩形 85"/>
              <p:cNvSpPr/>
              <p:nvPr/>
            </p:nvSpPr>
            <p:spPr>
              <a:xfrm>
                <a:off x="2206519" y="5952198"/>
                <a:ext cx="1267262" cy="357690"/>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Container</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7" name="矩形 86"/>
              <p:cNvSpPr/>
              <p:nvPr/>
            </p:nvSpPr>
            <p:spPr>
              <a:xfrm>
                <a:off x="3617715" y="5070366"/>
                <a:ext cx="462061" cy="1239522"/>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8" name="矩形 87"/>
              <p:cNvSpPr/>
              <p:nvPr/>
            </p:nvSpPr>
            <p:spPr>
              <a:xfrm>
                <a:off x="2206519" y="5070366"/>
                <a:ext cx="1267262" cy="357690"/>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Database</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9" name="矩形 88"/>
              <p:cNvSpPr/>
              <p:nvPr/>
            </p:nvSpPr>
            <p:spPr>
              <a:xfrm>
                <a:off x="2206519" y="5511282"/>
                <a:ext cx="1267262" cy="357690"/>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rPr>
                  <a:t>ES</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grpSp>
        <p:nvGrpSpPr>
          <p:cNvPr id="116" name="组合 115"/>
          <p:cNvGrpSpPr/>
          <p:nvPr/>
        </p:nvGrpSpPr>
        <p:grpSpPr>
          <a:xfrm>
            <a:off x="5393363" y="911385"/>
            <a:ext cx="1512168" cy="936104"/>
            <a:chOff x="2819481" y="3501008"/>
            <a:chExt cx="1512168" cy="936104"/>
          </a:xfrm>
        </p:grpSpPr>
        <p:sp>
          <p:nvSpPr>
            <p:cNvPr id="117" name="圆角矩形 116"/>
            <p:cNvSpPr/>
            <p:nvPr/>
          </p:nvSpPr>
          <p:spPr>
            <a:xfrm>
              <a:off x="2819481" y="3501008"/>
              <a:ext cx="1512168" cy="936104"/>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118" name="文本框 90"/>
            <p:cNvSpPr txBox="1"/>
            <p:nvPr/>
          </p:nvSpPr>
          <p:spPr>
            <a:xfrm>
              <a:off x="3030143" y="4113680"/>
              <a:ext cx="1180131" cy="276999"/>
            </a:xfrm>
            <a:prstGeom prst="rect">
              <a:avLst/>
            </a:prstGeom>
            <a:noFill/>
            <a:ln>
              <a:noFill/>
            </a:ln>
          </p:spPr>
          <p:txBody>
            <a:bodyPr wrap="none" rtlCol="0">
              <a:spAutoFit/>
            </a:bodyPr>
            <a:lstStyle/>
            <a:p>
              <a:r>
                <a:rPr kumimoji="1" lang="zh-CN" altLang="en-US" sz="1200" b="1" dirty="0">
                  <a:solidFill>
                    <a:schemeClr val="bg1"/>
                  </a:solidFill>
                  <a:latin typeface="微软雅黑" panose="020B0503020204020204" charset="-122"/>
                  <a:ea typeface="微软雅黑" panose="020B0503020204020204" charset="-122"/>
                  <a:cs typeface="微软雅黑" panose="020B0503020204020204" charset="-122"/>
                </a:rPr>
                <a:t>公有云</a:t>
              </a:r>
              <a:r>
                <a:rPr kumimoji="1" lang="en-US" altLang="zh-CN" sz="1200" b="1" dirty="0">
                  <a:solidFill>
                    <a:schemeClr val="bg1"/>
                  </a:solidFill>
                  <a:latin typeface="微软雅黑" panose="020B0503020204020204" charset="-122"/>
                  <a:ea typeface="微软雅黑" panose="020B0503020204020204" charset="-122"/>
                  <a:cs typeface="微软雅黑" panose="020B0503020204020204" charset="-122"/>
                </a:rPr>
                <a:t>/</a:t>
              </a:r>
              <a:r>
                <a:rPr kumimoji="1" lang="zh-CN" altLang="en-US" sz="1200" b="1" dirty="0">
                  <a:solidFill>
                    <a:schemeClr val="bg1"/>
                  </a:solidFill>
                  <a:latin typeface="微软雅黑" panose="020B0503020204020204" charset="-122"/>
                  <a:ea typeface="微软雅黑" panose="020B0503020204020204" charset="-122"/>
                  <a:cs typeface="微软雅黑" panose="020B0503020204020204" charset="-122"/>
                </a:rPr>
                <a:t>私有云</a:t>
              </a:r>
              <a:endParaRPr kumimoji="1" lang="zh-CN" altLang="en-US" sz="12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cxnSp>
        <p:nvCxnSpPr>
          <p:cNvPr id="119" name="肘形连接符 118"/>
          <p:cNvCxnSpPr>
            <a:stCxn id="117" idx="1"/>
            <a:endCxn id="61" idx="0"/>
          </p:cNvCxnSpPr>
          <p:nvPr/>
        </p:nvCxnSpPr>
        <p:spPr>
          <a:xfrm rot="10800000" flipV="1">
            <a:off x="2381635" y="1379436"/>
            <a:ext cx="3011728" cy="971727"/>
          </a:xfrm>
          <a:prstGeom prst="bent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63" idx="0"/>
            <a:endCxn id="117" idx="3"/>
          </p:cNvCxnSpPr>
          <p:nvPr/>
        </p:nvCxnSpPr>
        <p:spPr>
          <a:xfrm rot="16200000" flipV="1">
            <a:off x="7766172" y="518797"/>
            <a:ext cx="971727" cy="2693008"/>
          </a:xfrm>
          <a:prstGeom prst="bentConnector2">
            <a:avLst/>
          </a:prstGeom>
          <a:ln w="127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17" idx="2"/>
          </p:cNvCxnSpPr>
          <p:nvPr/>
        </p:nvCxnSpPr>
        <p:spPr>
          <a:xfrm>
            <a:off x="6149447" y="1847489"/>
            <a:ext cx="0" cy="417393"/>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Shape 10162"/>
          <p:cNvSpPr/>
          <p:nvPr/>
        </p:nvSpPr>
        <p:spPr>
          <a:xfrm>
            <a:off x="5735960" y="1082532"/>
            <a:ext cx="875357" cy="402252"/>
          </a:xfrm>
          <a:custGeom>
            <a:avLst/>
            <a:gdLst/>
            <a:ahLst/>
            <a:cxnLst>
              <a:cxn ang="0">
                <a:pos x="wd2" y="hd2"/>
              </a:cxn>
              <a:cxn ang="5400000">
                <a:pos x="wd2" y="hd2"/>
              </a:cxn>
              <a:cxn ang="10800000">
                <a:pos x="wd2" y="hd2"/>
              </a:cxn>
              <a:cxn ang="16200000">
                <a:pos x="wd2" y="hd2"/>
              </a:cxn>
            </a:cxnLst>
            <a:rect l="0" t="0" r="r" b="b"/>
            <a:pathLst>
              <a:path w="21600" h="21600" extrusionOk="0">
                <a:moveTo>
                  <a:pt x="10256" y="0"/>
                </a:moveTo>
                <a:cubicBezTo>
                  <a:pt x="13209" y="0"/>
                  <a:pt x="15540" y="3640"/>
                  <a:pt x="15850" y="8009"/>
                </a:cubicBezTo>
                <a:cubicBezTo>
                  <a:pt x="16317" y="7766"/>
                  <a:pt x="16783" y="7766"/>
                  <a:pt x="17249" y="7766"/>
                </a:cubicBezTo>
                <a:cubicBezTo>
                  <a:pt x="19735" y="7766"/>
                  <a:pt x="21600" y="10921"/>
                  <a:pt x="21600" y="14562"/>
                </a:cubicBezTo>
                <a:cubicBezTo>
                  <a:pt x="21600" y="16746"/>
                  <a:pt x="21134" y="18445"/>
                  <a:pt x="20201" y="19901"/>
                </a:cubicBezTo>
                <a:cubicBezTo>
                  <a:pt x="19580" y="20872"/>
                  <a:pt x="18647" y="21600"/>
                  <a:pt x="17560" y="21600"/>
                </a:cubicBezTo>
                <a:cubicBezTo>
                  <a:pt x="3574" y="21600"/>
                  <a:pt x="3574" y="21600"/>
                  <a:pt x="3574" y="21600"/>
                </a:cubicBezTo>
                <a:cubicBezTo>
                  <a:pt x="1709" y="21600"/>
                  <a:pt x="0" y="19173"/>
                  <a:pt x="0" y="16018"/>
                </a:cubicBezTo>
                <a:cubicBezTo>
                  <a:pt x="0" y="13106"/>
                  <a:pt x="1709" y="10679"/>
                  <a:pt x="3574" y="10679"/>
                </a:cubicBezTo>
                <a:cubicBezTo>
                  <a:pt x="4662" y="10679"/>
                  <a:pt x="4662" y="10679"/>
                  <a:pt x="4662" y="10679"/>
                </a:cubicBezTo>
                <a:cubicBezTo>
                  <a:pt x="4506" y="10193"/>
                  <a:pt x="4506" y="9465"/>
                  <a:pt x="4506" y="8980"/>
                </a:cubicBezTo>
                <a:cubicBezTo>
                  <a:pt x="4506" y="4126"/>
                  <a:pt x="6993" y="0"/>
                  <a:pt x="10256" y="0"/>
                </a:cubicBezTo>
              </a:path>
            </a:pathLst>
          </a:custGeom>
          <a:solidFill>
            <a:srgbClr val="FFFFFF"/>
          </a:solidFill>
          <a:ln w="12700">
            <a:miter lim="400000"/>
          </a:ln>
        </p:spPr>
        <p:txBody>
          <a:bodyPr lIns="0" tIns="0" rIns="0" bIns="0"/>
          <a:lstStyle/>
          <a:p>
            <a:pPr lvl="0"/>
          </a:p>
        </p:txBody>
      </p:sp>
      <p:sp>
        <p:nvSpPr>
          <p:cNvPr id="123" name="标题 1"/>
          <p:cNvSpPr txBox="1"/>
          <p:nvPr/>
        </p:nvSpPr>
        <p:spPr>
          <a:xfrm>
            <a:off x="838200" y="120073"/>
            <a:ext cx="10515600" cy="6375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latin typeface="微软雅黑" panose="020B0503020204020204" charset="-122"/>
                <a:ea typeface="微软雅黑" panose="020B0503020204020204" charset="-122"/>
              </a:rPr>
              <a:t>支持云环境中多租户、动态伸缩扩展等特性</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产品族工具：提供图形化的开发环境，实现复杂场景编排</a:t>
            </a:r>
            <a:endParaRPr lang="zh-CN" altLang="en-US" dirty="0"/>
          </a:p>
        </p:txBody>
      </p:sp>
      <p:sp>
        <p:nvSpPr>
          <p:cNvPr id="4" name="内容占位符 3"/>
          <p:cNvSpPr txBox="1"/>
          <p:nvPr/>
        </p:nvSpPr>
        <p:spPr>
          <a:xfrm>
            <a:off x="8544272" y="1716290"/>
            <a:ext cx="3384376" cy="4857784"/>
          </a:xfrm>
          <a:prstGeom prst="rect">
            <a:avLst/>
          </a:prstGeom>
        </p:spPr>
        <p:txBody>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a:lstStyle>
          <a:p>
            <a:r>
              <a:rPr lang="zh-CN" altLang="en-US" sz="2000" b="1" kern="0" dirty="0">
                <a:solidFill>
                  <a:schemeClr val="bg1"/>
                </a:solidFill>
                <a:latin typeface="微软雅黑" panose="020B0503020204020204" charset="-122"/>
                <a:ea typeface="微软雅黑" panose="020B0503020204020204" charset="-122"/>
              </a:rPr>
              <a:t>基于</a:t>
            </a:r>
            <a:r>
              <a:rPr lang="en-US" altLang="zh-CN" sz="2000" b="1" kern="0" dirty="0">
                <a:solidFill>
                  <a:schemeClr val="bg1"/>
                </a:solidFill>
                <a:latin typeface="微软雅黑" panose="020B0503020204020204" charset="-122"/>
                <a:ea typeface="微软雅黑" panose="020B0503020204020204" charset="-122"/>
              </a:rPr>
              <a:t>JAVA</a:t>
            </a:r>
            <a:r>
              <a:rPr lang="zh-CN" altLang="en-US" sz="2000" b="1" kern="0" dirty="0">
                <a:solidFill>
                  <a:schemeClr val="bg1"/>
                </a:solidFill>
                <a:latin typeface="微软雅黑" panose="020B0503020204020204" charset="-122"/>
                <a:ea typeface="微软雅黑" panose="020B0503020204020204" charset="-122"/>
              </a:rPr>
              <a:t>开发</a:t>
            </a:r>
            <a:endParaRPr lang="en-US" altLang="zh-CN" sz="2000" b="1" kern="0" dirty="0">
              <a:solidFill>
                <a:schemeClr val="bg1"/>
              </a:solidFill>
              <a:latin typeface="微软雅黑" panose="020B0503020204020204" charset="-122"/>
              <a:ea typeface="微软雅黑" panose="020B0503020204020204" charset="-122"/>
            </a:endParaRPr>
          </a:p>
          <a:p>
            <a:r>
              <a:rPr lang="zh-CN" altLang="en-US" sz="2000" b="1" kern="0" dirty="0">
                <a:solidFill>
                  <a:schemeClr val="bg1"/>
                </a:solidFill>
                <a:latin typeface="微软雅黑" panose="020B0503020204020204" charset="-122"/>
                <a:ea typeface="微软雅黑" panose="020B0503020204020204" charset="-122"/>
              </a:rPr>
              <a:t>基于</a:t>
            </a:r>
            <a:r>
              <a:rPr lang="en-US" altLang="zh-CN" sz="2000" b="1" kern="0" dirty="0">
                <a:solidFill>
                  <a:schemeClr val="bg1"/>
                </a:solidFill>
                <a:latin typeface="微软雅黑" panose="020B0503020204020204" charset="-122"/>
                <a:ea typeface="微软雅黑" panose="020B0503020204020204" charset="-122"/>
              </a:rPr>
              <a:t>Eclipse</a:t>
            </a:r>
            <a:r>
              <a:rPr lang="zh-CN" altLang="en-US" sz="2000" b="1" kern="0" dirty="0">
                <a:solidFill>
                  <a:schemeClr val="bg1"/>
                </a:solidFill>
                <a:latin typeface="微软雅黑" panose="020B0503020204020204" charset="-122"/>
                <a:ea typeface="微软雅黑" panose="020B0503020204020204" charset="-122"/>
              </a:rPr>
              <a:t>设计，支持</a:t>
            </a:r>
            <a:r>
              <a:rPr lang="en-US" altLang="zh-CN" sz="2000" b="1" kern="0" dirty="0">
                <a:solidFill>
                  <a:schemeClr val="bg1"/>
                </a:solidFill>
                <a:latin typeface="微软雅黑" panose="020B0503020204020204" charset="-122"/>
                <a:ea typeface="微软雅黑" panose="020B0503020204020204" charset="-122"/>
              </a:rPr>
              <a:t>debug</a:t>
            </a:r>
            <a:r>
              <a:rPr lang="zh-CN" altLang="en-US" sz="2000" b="1" kern="0" dirty="0">
                <a:solidFill>
                  <a:schemeClr val="bg1"/>
                </a:solidFill>
                <a:latin typeface="微软雅黑" panose="020B0503020204020204" charset="-122"/>
                <a:ea typeface="微软雅黑" panose="020B0503020204020204" charset="-122"/>
              </a:rPr>
              <a:t>功能</a:t>
            </a:r>
            <a:endParaRPr lang="en-US" altLang="zh-CN" sz="2000" b="1" kern="0" dirty="0">
              <a:solidFill>
                <a:schemeClr val="bg1"/>
              </a:solidFill>
              <a:latin typeface="微软雅黑" panose="020B0503020204020204" charset="-122"/>
              <a:ea typeface="微软雅黑" panose="020B0503020204020204" charset="-122"/>
            </a:endParaRPr>
          </a:p>
          <a:p>
            <a:r>
              <a:rPr lang="zh-CN" altLang="en-US" sz="2000" b="1" kern="0" dirty="0">
                <a:solidFill>
                  <a:schemeClr val="bg1"/>
                </a:solidFill>
                <a:latin typeface="微软雅黑" panose="020B0503020204020204" charset="-122"/>
                <a:ea typeface="微软雅黑" panose="020B0503020204020204" charset="-122"/>
              </a:rPr>
              <a:t>数据库快速发布成服务</a:t>
            </a:r>
            <a:endParaRPr lang="en-US" altLang="zh-CN" sz="2000" b="1" kern="0" dirty="0">
              <a:solidFill>
                <a:schemeClr val="bg1"/>
              </a:solidFill>
              <a:latin typeface="微软雅黑" panose="020B0503020204020204" charset="-122"/>
              <a:ea typeface="微软雅黑" panose="020B0503020204020204" charset="-122"/>
            </a:endParaRPr>
          </a:p>
          <a:p>
            <a:r>
              <a:rPr lang="zh-CN" altLang="en-US" sz="2000" b="1" kern="0" dirty="0">
                <a:solidFill>
                  <a:schemeClr val="bg1"/>
                </a:solidFill>
                <a:latin typeface="微软雅黑" panose="020B0503020204020204" charset="-122"/>
                <a:ea typeface="微软雅黑" panose="020B0503020204020204" charset="-122"/>
              </a:rPr>
              <a:t>相关功能：</a:t>
            </a:r>
            <a:endParaRPr lang="en-US" altLang="zh-CN" sz="2000" b="1" kern="0" dirty="0">
              <a:solidFill>
                <a:schemeClr val="bg1"/>
              </a:solidFill>
              <a:latin typeface="微软雅黑" panose="020B0503020204020204" charset="-122"/>
              <a:ea typeface="微软雅黑" panose="020B0503020204020204" charset="-122"/>
            </a:endParaRPr>
          </a:p>
          <a:p>
            <a:pPr lvl="1"/>
            <a:r>
              <a:rPr lang="zh-CN" altLang="en-US" sz="1600" b="1" kern="0" dirty="0">
                <a:solidFill>
                  <a:schemeClr val="bg1"/>
                </a:solidFill>
                <a:latin typeface="微软雅黑" panose="020B0503020204020204" charset="-122"/>
                <a:ea typeface="微软雅黑" panose="020B0503020204020204" charset="-122"/>
              </a:rPr>
              <a:t>消息路由</a:t>
            </a:r>
            <a:endParaRPr lang="en-US" altLang="zh-CN" sz="1600" b="1" kern="0" dirty="0">
              <a:solidFill>
                <a:schemeClr val="bg1"/>
              </a:solidFill>
              <a:latin typeface="微软雅黑" panose="020B0503020204020204" charset="-122"/>
              <a:ea typeface="微软雅黑" panose="020B0503020204020204" charset="-122"/>
            </a:endParaRPr>
          </a:p>
          <a:p>
            <a:pPr lvl="1"/>
            <a:r>
              <a:rPr lang="zh-CN" altLang="en-US" sz="1600" b="1" kern="0" dirty="0">
                <a:solidFill>
                  <a:schemeClr val="bg1"/>
                </a:solidFill>
                <a:latin typeface="微软雅黑" panose="020B0503020204020204" charset="-122"/>
                <a:ea typeface="微软雅黑" panose="020B0503020204020204" charset="-122"/>
              </a:rPr>
              <a:t>消息转换</a:t>
            </a:r>
            <a:endParaRPr lang="en-US" altLang="zh-CN" sz="1600" b="1" kern="0" dirty="0">
              <a:solidFill>
                <a:schemeClr val="bg1"/>
              </a:solidFill>
              <a:latin typeface="微软雅黑" panose="020B0503020204020204" charset="-122"/>
              <a:ea typeface="微软雅黑" panose="020B0503020204020204" charset="-122"/>
            </a:endParaRPr>
          </a:p>
          <a:p>
            <a:pPr lvl="1"/>
            <a:r>
              <a:rPr lang="zh-CN" altLang="en-US" sz="1600" b="1" kern="0" dirty="0">
                <a:solidFill>
                  <a:schemeClr val="bg1"/>
                </a:solidFill>
                <a:latin typeface="微软雅黑" panose="020B0503020204020204" charset="-122"/>
                <a:ea typeface="微软雅黑" panose="020B0503020204020204" charset="-122"/>
              </a:rPr>
              <a:t>消息加工</a:t>
            </a:r>
            <a:endParaRPr lang="en-US" altLang="zh-CN" sz="1600" b="1" kern="0" dirty="0">
              <a:solidFill>
                <a:schemeClr val="bg1"/>
              </a:solidFill>
              <a:latin typeface="微软雅黑" panose="020B0503020204020204" charset="-122"/>
              <a:ea typeface="微软雅黑" panose="020B0503020204020204" charset="-122"/>
            </a:endParaRPr>
          </a:p>
          <a:p>
            <a:pPr lvl="1"/>
            <a:r>
              <a:rPr lang="zh-CN" altLang="en-US" sz="1600" b="1" kern="0" dirty="0">
                <a:solidFill>
                  <a:schemeClr val="bg1"/>
                </a:solidFill>
                <a:latin typeface="微软雅黑" panose="020B0503020204020204" charset="-122"/>
                <a:ea typeface="微软雅黑" panose="020B0503020204020204" charset="-122"/>
              </a:rPr>
              <a:t>协议转换</a:t>
            </a:r>
            <a:endParaRPr lang="en-US" altLang="zh-CN" sz="1600" b="1" kern="0" dirty="0">
              <a:solidFill>
                <a:schemeClr val="bg1"/>
              </a:solidFill>
              <a:latin typeface="微软雅黑" panose="020B0503020204020204" charset="-122"/>
              <a:ea typeface="微软雅黑" panose="020B0503020204020204" charset="-122"/>
            </a:endParaRPr>
          </a:p>
          <a:p>
            <a:pPr lvl="1"/>
            <a:r>
              <a:rPr lang="zh-CN" altLang="en-US" sz="1600" b="1" kern="0" dirty="0">
                <a:solidFill>
                  <a:schemeClr val="bg1"/>
                </a:solidFill>
                <a:latin typeface="微软雅黑" panose="020B0503020204020204" charset="-122"/>
                <a:ea typeface="微软雅黑" panose="020B0503020204020204" charset="-122"/>
              </a:rPr>
              <a:t>服务编排</a:t>
            </a:r>
            <a:endParaRPr lang="en-US" altLang="zh-CN" sz="1600" b="1" kern="0" dirty="0">
              <a:solidFill>
                <a:schemeClr val="bg1"/>
              </a:solidFill>
              <a:latin typeface="微软雅黑" panose="020B0503020204020204" charset="-122"/>
              <a:ea typeface="微软雅黑" panose="020B0503020204020204" charset="-122"/>
            </a:endParaRPr>
          </a:p>
          <a:p>
            <a:pPr lvl="1"/>
            <a:r>
              <a:rPr lang="zh-CN" altLang="en-US" sz="1600" b="1" kern="0" dirty="0">
                <a:solidFill>
                  <a:schemeClr val="bg1"/>
                </a:solidFill>
                <a:latin typeface="微软雅黑" panose="020B0503020204020204" charset="-122"/>
                <a:ea typeface="微软雅黑" panose="020B0503020204020204" charset="-122"/>
              </a:rPr>
              <a:t>动态路由</a:t>
            </a:r>
            <a:endParaRPr lang="en-US" altLang="zh-CN" sz="1600" b="1" kern="0" dirty="0">
              <a:solidFill>
                <a:schemeClr val="bg1"/>
              </a:solidFill>
              <a:latin typeface="微软雅黑" panose="020B0503020204020204" charset="-122"/>
              <a:ea typeface="微软雅黑" panose="020B0503020204020204" charset="-122"/>
            </a:endParaRPr>
          </a:p>
          <a:p>
            <a:pPr lvl="1"/>
            <a:r>
              <a:rPr lang="zh-CN" altLang="en-US" sz="1600" b="1" kern="0" dirty="0">
                <a:solidFill>
                  <a:schemeClr val="bg1"/>
                </a:solidFill>
                <a:latin typeface="微软雅黑" panose="020B0503020204020204" charset="-122"/>
                <a:ea typeface="微软雅黑" panose="020B0503020204020204" charset="-122"/>
              </a:rPr>
              <a:t>组件框架</a:t>
            </a:r>
            <a:endParaRPr lang="en-US" altLang="zh-CN" sz="1600" b="1" kern="0" dirty="0">
              <a:solidFill>
                <a:schemeClr val="bg1"/>
              </a:solidFill>
              <a:latin typeface="微软雅黑" panose="020B0503020204020204" charset="-122"/>
              <a:ea typeface="微软雅黑" panose="020B0503020204020204" charset="-122"/>
            </a:endParaRPr>
          </a:p>
          <a:p>
            <a:endParaRPr lang="en-US" altLang="zh-CN" sz="2000" b="1" kern="0" dirty="0">
              <a:solidFill>
                <a:schemeClr val="bg1"/>
              </a:solidFill>
              <a:latin typeface="微软雅黑" panose="020B0503020204020204" charset="-122"/>
              <a:ea typeface="微软雅黑" panose="020B0503020204020204" charset="-122"/>
            </a:endParaRPr>
          </a:p>
          <a:p>
            <a:endParaRPr lang="zh-CN" altLang="en-US" sz="2000" b="1" kern="0" dirty="0">
              <a:solidFill>
                <a:schemeClr val="bg1"/>
              </a:solidFill>
              <a:latin typeface="微软雅黑" panose="020B0503020204020204" charset="-122"/>
              <a:ea typeface="微软雅黑" panose="020B0503020204020204" charset="-122"/>
            </a:endParaRPr>
          </a:p>
        </p:txBody>
      </p:sp>
      <p:pic>
        <p:nvPicPr>
          <p:cNvPr id="5" name="Picture 7"/>
          <p:cNvPicPr>
            <a:picLocks noChangeAspect="1" noChangeArrowheads="1"/>
          </p:cNvPicPr>
          <p:nvPr/>
        </p:nvPicPr>
        <p:blipFill>
          <a:blip r:embed="rId1" cstate="print"/>
          <a:srcRect/>
          <a:stretch>
            <a:fillRect/>
          </a:stretch>
        </p:blipFill>
        <p:spPr bwMode="auto">
          <a:xfrm>
            <a:off x="214603" y="1954134"/>
            <a:ext cx="7897621" cy="4608512"/>
          </a:xfrm>
          <a:prstGeom prst="rect">
            <a:avLst/>
          </a:prstGeom>
          <a:noFill/>
          <a:ln w="9525">
            <a:noFill/>
            <a:miter lim="800000"/>
            <a:headEnd/>
            <a:tailEnd/>
          </a:ln>
        </p:spPr>
      </p:pic>
      <p:pic>
        <p:nvPicPr>
          <p:cNvPr id="6" name="Picture 3"/>
          <p:cNvPicPr>
            <a:picLocks noChangeAspect="1" noChangeArrowheads="1"/>
          </p:cNvPicPr>
          <p:nvPr/>
        </p:nvPicPr>
        <p:blipFill>
          <a:blip r:embed="rId2" cstate="print"/>
          <a:srcRect/>
          <a:stretch>
            <a:fillRect/>
          </a:stretch>
        </p:blipFill>
        <p:spPr bwMode="auto">
          <a:xfrm>
            <a:off x="551384" y="2056540"/>
            <a:ext cx="6552728" cy="4135528"/>
          </a:xfrm>
          <a:prstGeom prst="rect">
            <a:avLst/>
          </a:prstGeom>
          <a:noFill/>
          <a:ln w="9525">
            <a:noFill/>
            <a:miter lim="800000"/>
            <a:headEnd/>
            <a:tailEnd/>
          </a:ln>
        </p:spPr>
      </p:pic>
      <p:pic>
        <p:nvPicPr>
          <p:cNvPr id="7" name="Picture 6"/>
          <p:cNvPicPr>
            <a:picLocks noChangeAspect="1" noChangeArrowheads="1"/>
          </p:cNvPicPr>
          <p:nvPr/>
        </p:nvPicPr>
        <p:blipFill>
          <a:blip r:embed="rId3" cstate="print"/>
          <a:srcRect/>
          <a:stretch>
            <a:fillRect/>
          </a:stretch>
        </p:blipFill>
        <p:spPr bwMode="auto">
          <a:xfrm>
            <a:off x="4367808" y="1954134"/>
            <a:ext cx="3744416" cy="5201211"/>
          </a:xfrm>
          <a:prstGeom prst="rect">
            <a:avLst/>
          </a:prstGeom>
          <a:noFill/>
          <a:ln w="9525">
            <a:noFill/>
            <a:miter lim="800000"/>
            <a:headEnd/>
            <a:tailEnd/>
          </a:ln>
        </p:spPr>
      </p:pic>
      <p:sp>
        <p:nvSpPr>
          <p:cNvPr id="8" name="内容占位符 2"/>
          <p:cNvSpPr txBox="1"/>
          <p:nvPr/>
        </p:nvSpPr>
        <p:spPr>
          <a:xfrm>
            <a:off x="242426" y="771003"/>
            <a:ext cx="10841210" cy="9318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chemeClr val="bg1"/>
                </a:solidFill>
                <a:latin typeface="微软雅黑" panose="020B0503020204020204" charset="-122"/>
                <a:ea typeface="微软雅黑" panose="020B0503020204020204" charset="-122"/>
              </a:rPr>
              <a:t>可视化服务设计器，快速实现服务组合、消息路由、服务编排、消息转换、协议转换、服务开发、服务调试等能力。</a:t>
            </a:r>
            <a:endParaRPr lang="zh-CN" altLang="en-US" sz="2000"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磁盘 1"/>
          <p:cNvSpPr>
            <a:spLocks noChangeArrowheads="1"/>
          </p:cNvSpPr>
          <p:nvPr/>
        </p:nvSpPr>
        <p:spPr bwMode="auto">
          <a:xfrm>
            <a:off x="4724872" y="5663903"/>
            <a:ext cx="1787886" cy="719137"/>
          </a:xfrm>
          <a:prstGeom prst="flowChartMagneticDisk">
            <a:avLst/>
          </a:prstGeom>
          <a:solidFill>
            <a:schemeClr val="bg2">
              <a:lumMod val="75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none" bIns="0" anchor="ctr"/>
          <a:lstStyle/>
          <a:p>
            <a:pPr algn="ctr">
              <a:lnSpc>
                <a:spcPct val="90000"/>
              </a:lnSpc>
            </a:pPr>
            <a:r>
              <a:rPr lang="zh-CN" altLang="en-US" sz="1400" dirty="0">
                <a:solidFill>
                  <a:schemeClr val="bg1"/>
                </a:solidFill>
                <a:latin typeface="微软雅黑" panose="020B0503020204020204" charset="-122"/>
                <a:ea typeface="微软雅黑" panose="020B0503020204020204" charset="-122"/>
              </a:rPr>
              <a:t>数据库</a:t>
            </a:r>
            <a:r>
              <a:rPr lang="en-US" altLang="zh-CN" sz="1400" dirty="0">
                <a:solidFill>
                  <a:schemeClr val="bg1"/>
                </a:solidFill>
                <a:latin typeface="微软雅黑" panose="020B0503020204020204" charset="-122"/>
                <a:ea typeface="微软雅黑" panose="020B0503020204020204" charset="-122"/>
              </a:rPr>
              <a:t>1</a:t>
            </a:r>
            <a:endParaRPr lang="zh-CN" altLang="en-US" sz="1400" dirty="0">
              <a:solidFill>
                <a:schemeClr val="bg1"/>
              </a:solidFill>
              <a:latin typeface="微软雅黑" panose="020B0503020204020204" charset="-122"/>
              <a:ea typeface="微软雅黑" panose="020B0503020204020204" charset="-122"/>
            </a:endParaRPr>
          </a:p>
        </p:txBody>
      </p:sp>
      <p:sp>
        <p:nvSpPr>
          <p:cNvPr id="5" name="流程图: 磁盘 22"/>
          <p:cNvSpPr>
            <a:spLocks noChangeArrowheads="1"/>
          </p:cNvSpPr>
          <p:nvPr/>
        </p:nvSpPr>
        <p:spPr bwMode="auto">
          <a:xfrm>
            <a:off x="6846838" y="5682953"/>
            <a:ext cx="1754152" cy="700087"/>
          </a:xfrm>
          <a:prstGeom prst="flowChartMagneticDisk">
            <a:avLst/>
          </a:prstGeom>
          <a:solidFill>
            <a:schemeClr val="bg2">
              <a:lumMod val="75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none" bIns="0" anchor="ctr"/>
          <a:lstStyle/>
          <a:p>
            <a:pPr algn="ctr" eaLnBrk="1" hangingPunct="1">
              <a:lnSpc>
                <a:spcPct val="90000"/>
              </a:lnSpc>
            </a:pPr>
            <a:r>
              <a:rPr lang="zh-CN" altLang="en-US" sz="1400" dirty="0">
                <a:solidFill>
                  <a:srgbClr val="000000"/>
                </a:solidFill>
                <a:latin typeface="微软雅黑" panose="020B0503020204020204" charset="-122"/>
                <a:ea typeface="微软雅黑" panose="020B0503020204020204" charset="-122"/>
              </a:rPr>
              <a:t> </a:t>
            </a:r>
            <a:r>
              <a:rPr lang="zh-CN" altLang="en-US" sz="1400" dirty="0">
                <a:solidFill>
                  <a:schemeClr val="bg1"/>
                </a:solidFill>
                <a:latin typeface="微软雅黑" panose="020B0503020204020204" charset="-122"/>
                <a:ea typeface="微软雅黑" panose="020B0503020204020204" charset="-122"/>
              </a:rPr>
              <a:t>数据库</a:t>
            </a:r>
            <a:r>
              <a:rPr lang="en-US" altLang="zh-CN" sz="1400" dirty="0">
                <a:solidFill>
                  <a:schemeClr val="bg1"/>
                </a:solidFill>
                <a:latin typeface="微软雅黑" panose="020B0503020204020204" charset="-122"/>
                <a:ea typeface="微软雅黑" panose="020B0503020204020204" charset="-122"/>
              </a:rPr>
              <a:t>2</a:t>
            </a:r>
            <a:endParaRPr lang="zh-CN" altLang="en-US" sz="1400" dirty="0">
              <a:solidFill>
                <a:schemeClr val="bg1"/>
              </a:solidFill>
              <a:latin typeface="微软雅黑" panose="020B0503020204020204" charset="-122"/>
              <a:ea typeface="微软雅黑" panose="020B0503020204020204" charset="-122"/>
            </a:endParaRPr>
          </a:p>
        </p:txBody>
      </p:sp>
      <p:sp>
        <p:nvSpPr>
          <p:cNvPr id="6" name="TextBox 7168"/>
          <p:cNvSpPr txBox="1">
            <a:spLocks noChangeArrowheads="1"/>
          </p:cNvSpPr>
          <p:nvPr/>
        </p:nvSpPr>
        <p:spPr bwMode="auto">
          <a:xfrm>
            <a:off x="4118404" y="3612853"/>
            <a:ext cx="807624"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sz="1400" b="1" dirty="0">
                <a:solidFill>
                  <a:srgbClr val="FFDA00"/>
                </a:solidFill>
              </a:rPr>
              <a:t>HTTP</a:t>
            </a:r>
            <a:endParaRPr lang="zh-CN" altLang="en-US" sz="1400" b="1" dirty="0">
              <a:solidFill>
                <a:srgbClr val="FFDA00"/>
              </a:solidFill>
            </a:endParaRPr>
          </a:p>
        </p:txBody>
      </p:sp>
      <p:sp>
        <p:nvSpPr>
          <p:cNvPr id="7" name="流程图: 多文档 2"/>
          <p:cNvSpPr>
            <a:spLocks noChangeArrowheads="1"/>
          </p:cNvSpPr>
          <p:nvPr/>
        </p:nvSpPr>
        <p:spPr bwMode="auto">
          <a:xfrm>
            <a:off x="2554138" y="5694065"/>
            <a:ext cx="1726372" cy="688975"/>
          </a:xfrm>
          <a:prstGeom prst="flowChartMultidocument">
            <a:avLst/>
          </a:prstGeom>
          <a:solidFill>
            <a:schemeClr val="bg2">
              <a:lumMod val="75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none" bIns="0" anchor="ctr"/>
          <a:lstStyle/>
          <a:p>
            <a:pPr algn="ctr">
              <a:lnSpc>
                <a:spcPct val="90000"/>
              </a:lnSpc>
            </a:pPr>
            <a:r>
              <a:rPr lang="zh-CN" altLang="en-US" sz="1400">
                <a:solidFill>
                  <a:schemeClr val="bg1"/>
                </a:solidFill>
                <a:latin typeface="微软雅黑" panose="020B0503020204020204" charset="-122"/>
                <a:ea typeface="微软雅黑" panose="020B0503020204020204" charset="-122"/>
              </a:rPr>
              <a:t>文件</a:t>
            </a:r>
            <a:endParaRPr lang="zh-CN" altLang="en-US" sz="1400">
              <a:solidFill>
                <a:schemeClr val="bg1"/>
              </a:solidFill>
              <a:latin typeface="微软雅黑" panose="020B0503020204020204" charset="-122"/>
              <a:ea typeface="微软雅黑" panose="020B0503020204020204" charset="-122"/>
            </a:endParaRPr>
          </a:p>
        </p:txBody>
      </p:sp>
      <p:sp>
        <p:nvSpPr>
          <p:cNvPr id="8" name="流程图: 数据 7"/>
          <p:cNvSpPr>
            <a:spLocks noChangeArrowheads="1"/>
          </p:cNvSpPr>
          <p:nvPr/>
        </p:nvSpPr>
        <p:spPr bwMode="auto">
          <a:xfrm>
            <a:off x="1487488" y="4078784"/>
            <a:ext cx="8481654" cy="931862"/>
          </a:xfrm>
          <a:prstGeom prst="flowChartInputOutput">
            <a:avLst/>
          </a:prstGeom>
          <a:gradFill>
            <a:gsLst>
              <a:gs pos="0">
                <a:srgbClr val="00B0F0">
                  <a:alpha val="0"/>
                </a:srgbClr>
              </a:gs>
              <a:gs pos="100000">
                <a:srgbClr val="00B0F0">
                  <a:alpha val="37000"/>
                </a:srgbClr>
              </a:gs>
            </a:gsLst>
            <a:lin ang="5400000" scaled="1"/>
          </a:gradFill>
          <a:ln>
            <a:gradFill>
              <a:gsLst>
                <a:gs pos="0">
                  <a:srgbClr val="00B0F0">
                    <a:alpha val="0"/>
                  </a:srgbClr>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latin typeface="等线" panose="02010600030101010101" charset="-122"/>
              <a:ea typeface="等线" panose="02010600030101010101" charset="-122"/>
              <a:cs typeface="+mn-ea"/>
            </a:endParaRPr>
          </a:p>
        </p:txBody>
      </p:sp>
      <p:sp>
        <p:nvSpPr>
          <p:cNvPr id="9" name="椭圆 8"/>
          <p:cNvSpPr>
            <a:spLocks noChangeArrowheads="1"/>
          </p:cNvSpPr>
          <p:nvPr/>
        </p:nvSpPr>
        <p:spPr bwMode="auto">
          <a:xfrm>
            <a:off x="3488422" y="4141490"/>
            <a:ext cx="476240" cy="155575"/>
          </a:xfrm>
          <a:prstGeom prst="ellipse">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0" name="椭圆 39"/>
          <p:cNvSpPr>
            <a:spLocks noChangeArrowheads="1"/>
          </p:cNvSpPr>
          <p:nvPr/>
        </p:nvSpPr>
        <p:spPr bwMode="auto">
          <a:xfrm>
            <a:off x="3344406" y="4416354"/>
            <a:ext cx="476240" cy="155575"/>
          </a:xfrm>
          <a:prstGeom prst="ellipse">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1" name="椭圆 40"/>
          <p:cNvSpPr>
            <a:spLocks noChangeArrowheads="1"/>
          </p:cNvSpPr>
          <p:nvPr/>
        </p:nvSpPr>
        <p:spPr bwMode="auto">
          <a:xfrm>
            <a:off x="3095891" y="4706640"/>
            <a:ext cx="476240" cy="155575"/>
          </a:xfrm>
          <a:prstGeom prst="ellipse">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2" name="椭圆 42"/>
          <p:cNvSpPr>
            <a:spLocks noChangeArrowheads="1"/>
          </p:cNvSpPr>
          <p:nvPr/>
        </p:nvSpPr>
        <p:spPr bwMode="auto">
          <a:xfrm>
            <a:off x="5216614" y="4173240"/>
            <a:ext cx="476240" cy="155575"/>
          </a:xfrm>
          <a:prstGeom prst="ellipse">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3" name="椭圆 43"/>
          <p:cNvSpPr>
            <a:spLocks noChangeArrowheads="1"/>
          </p:cNvSpPr>
          <p:nvPr/>
        </p:nvSpPr>
        <p:spPr bwMode="auto">
          <a:xfrm>
            <a:off x="5065613" y="4478040"/>
            <a:ext cx="476240" cy="155575"/>
          </a:xfrm>
          <a:prstGeom prst="ellipse">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4" name="椭圆 44"/>
          <p:cNvSpPr>
            <a:spLocks noChangeArrowheads="1"/>
          </p:cNvSpPr>
          <p:nvPr/>
        </p:nvSpPr>
        <p:spPr bwMode="auto">
          <a:xfrm>
            <a:off x="4942982" y="4787305"/>
            <a:ext cx="476240" cy="155575"/>
          </a:xfrm>
          <a:prstGeom prst="ellipse">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5" name="椭圆 45"/>
          <p:cNvSpPr>
            <a:spLocks noChangeArrowheads="1"/>
          </p:cNvSpPr>
          <p:nvPr/>
        </p:nvSpPr>
        <p:spPr bwMode="auto">
          <a:xfrm>
            <a:off x="6972622" y="4214515"/>
            <a:ext cx="476240" cy="155575"/>
          </a:xfrm>
          <a:prstGeom prst="ellipse">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6" name="椭圆 46"/>
          <p:cNvSpPr>
            <a:spLocks noChangeArrowheads="1"/>
          </p:cNvSpPr>
          <p:nvPr/>
        </p:nvSpPr>
        <p:spPr bwMode="auto">
          <a:xfrm>
            <a:off x="6832355" y="4474865"/>
            <a:ext cx="476240" cy="155575"/>
          </a:xfrm>
          <a:prstGeom prst="ellipse">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7" name="椭圆 47"/>
          <p:cNvSpPr>
            <a:spLocks noChangeArrowheads="1"/>
          </p:cNvSpPr>
          <p:nvPr/>
        </p:nvSpPr>
        <p:spPr bwMode="auto">
          <a:xfrm>
            <a:off x="6730027" y="4782840"/>
            <a:ext cx="476240" cy="155575"/>
          </a:xfrm>
          <a:prstGeom prst="ellipse">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8" name="流程图: 数据 67"/>
          <p:cNvSpPr>
            <a:spLocks noChangeArrowheads="1"/>
          </p:cNvSpPr>
          <p:nvPr/>
        </p:nvSpPr>
        <p:spPr bwMode="auto">
          <a:xfrm>
            <a:off x="1715937" y="2403178"/>
            <a:ext cx="8325213" cy="931862"/>
          </a:xfrm>
          <a:prstGeom prst="flowChartInputOutput">
            <a:avLst/>
          </a:prstGeom>
          <a:gradFill>
            <a:gsLst>
              <a:gs pos="0">
                <a:srgbClr val="00B0F0">
                  <a:alpha val="0"/>
                </a:srgbClr>
              </a:gs>
              <a:gs pos="100000">
                <a:srgbClr val="00B0F0">
                  <a:alpha val="37000"/>
                </a:srgbClr>
              </a:gs>
            </a:gsLst>
            <a:lin ang="5400000" scaled="1"/>
          </a:gradFill>
          <a:ln>
            <a:gradFill>
              <a:gsLst>
                <a:gs pos="0">
                  <a:srgbClr val="00B0F0">
                    <a:alpha val="0"/>
                  </a:srgbClr>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latin typeface="等线" panose="02010600030101010101" charset="-122"/>
              <a:ea typeface="等线" panose="02010600030101010101" charset="-122"/>
              <a:cs typeface="+mn-ea"/>
            </a:endParaRPr>
          </a:p>
        </p:txBody>
      </p:sp>
      <p:sp>
        <p:nvSpPr>
          <p:cNvPr id="19" name="矩形 10"/>
          <p:cNvSpPr>
            <a:spLocks noChangeArrowheads="1"/>
          </p:cNvSpPr>
          <p:nvPr/>
        </p:nvSpPr>
        <p:spPr bwMode="auto">
          <a:xfrm>
            <a:off x="3908453" y="4093865"/>
            <a:ext cx="111718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b="1" i="1">
                <a:solidFill>
                  <a:schemeClr val="bg1"/>
                </a:solidFill>
                <a:latin typeface="微软雅黑" panose="020B0503020204020204" charset="-122"/>
                <a:ea typeface="微软雅黑" panose="020B0503020204020204" charset="-122"/>
              </a:rPr>
              <a:t>文件访问</a:t>
            </a:r>
            <a:endParaRPr lang="zh-CN" altLang="en-US" sz="1400" b="1" i="1">
              <a:solidFill>
                <a:schemeClr val="bg1"/>
              </a:solidFill>
              <a:latin typeface="微软雅黑" panose="020B0503020204020204" charset="-122"/>
              <a:ea typeface="微软雅黑" panose="020B0503020204020204" charset="-122"/>
            </a:endParaRPr>
          </a:p>
        </p:txBody>
      </p:sp>
      <p:sp>
        <p:nvSpPr>
          <p:cNvPr id="20" name="矩形 70"/>
          <p:cNvSpPr>
            <a:spLocks noChangeArrowheads="1"/>
          </p:cNvSpPr>
          <p:nvPr/>
        </p:nvSpPr>
        <p:spPr bwMode="auto">
          <a:xfrm>
            <a:off x="3727478" y="4386787"/>
            <a:ext cx="1117181"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ct val="90000"/>
              </a:lnSpc>
            </a:pPr>
            <a:r>
              <a:rPr lang="zh-CN" altLang="en-US" sz="1400" b="1" dirty="0">
                <a:solidFill>
                  <a:schemeClr val="bg1"/>
                </a:solidFill>
                <a:latin typeface="微软雅黑" panose="020B0503020204020204" charset="-122"/>
                <a:ea typeface="微软雅黑" panose="020B0503020204020204" charset="-122"/>
              </a:rPr>
              <a:t>服务封装</a:t>
            </a:r>
            <a:endParaRPr lang="zh-CN" altLang="en-US" sz="1400" b="1" dirty="0">
              <a:solidFill>
                <a:schemeClr val="bg1"/>
              </a:solidFill>
              <a:latin typeface="微软雅黑" panose="020B0503020204020204" charset="-122"/>
              <a:ea typeface="微软雅黑" panose="020B0503020204020204" charset="-122"/>
            </a:endParaRPr>
          </a:p>
        </p:txBody>
      </p:sp>
      <p:sp>
        <p:nvSpPr>
          <p:cNvPr id="21" name="矩形 71"/>
          <p:cNvSpPr>
            <a:spLocks noChangeArrowheads="1"/>
          </p:cNvSpPr>
          <p:nvPr/>
        </p:nvSpPr>
        <p:spPr bwMode="auto">
          <a:xfrm>
            <a:off x="3441728" y="4683876"/>
            <a:ext cx="1117181"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ct val="90000"/>
              </a:lnSpc>
            </a:pPr>
            <a:r>
              <a:rPr lang="zh-CN" altLang="en-US" sz="1400" b="1" i="1" dirty="0">
                <a:solidFill>
                  <a:schemeClr val="bg1"/>
                </a:solidFill>
                <a:latin typeface="微软雅黑" panose="020B0503020204020204" charset="-122"/>
                <a:ea typeface="微软雅黑" panose="020B0503020204020204" charset="-122"/>
              </a:rPr>
              <a:t>报文封装</a:t>
            </a:r>
            <a:endParaRPr lang="zh-CN" altLang="en-US" sz="1400" b="1" i="1" dirty="0">
              <a:solidFill>
                <a:schemeClr val="bg1"/>
              </a:solidFill>
              <a:latin typeface="微软雅黑" panose="020B0503020204020204" charset="-122"/>
              <a:ea typeface="微软雅黑" panose="020B0503020204020204" charset="-122"/>
            </a:endParaRPr>
          </a:p>
        </p:txBody>
      </p:sp>
      <p:grpSp>
        <p:nvGrpSpPr>
          <p:cNvPr id="22" name="组合 82"/>
          <p:cNvGrpSpPr/>
          <p:nvPr/>
        </p:nvGrpSpPr>
        <p:grpSpPr bwMode="auto">
          <a:xfrm>
            <a:off x="7152699" y="1988840"/>
            <a:ext cx="800219" cy="686984"/>
            <a:chOff x="0" y="0"/>
            <a:chExt cx="639544" cy="687750"/>
          </a:xfrm>
        </p:grpSpPr>
        <p:pic>
          <p:nvPicPr>
            <p:cNvPr id="23"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103" y="0"/>
              <a:ext cx="419100" cy="4095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84"/>
            <p:cNvSpPr txBox="1">
              <a:spLocks noChangeArrowheads="1"/>
            </p:cNvSpPr>
            <p:nvPr/>
          </p:nvSpPr>
          <p:spPr bwMode="auto">
            <a:xfrm>
              <a:off x="0" y="410442"/>
              <a:ext cx="639544" cy="27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b="1">
                  <a:solidFill>
                    <a:schemeClr val="bg1"/>
                  </a:solidFill>
                  <a:latin typeface="微软雅黑" panose="020B0503020204020204" charset="-122"/>
                  <a:ea typeface="微软雅黑" panose="020B0503020204020204" charset="-122"/>
                </a:rPr>
                <a:t>客服系统</a:t>
              </a:r>
              <a:endParaRPr lang="zh-CN" altLang="en-US" sz="1200" b="1">
                <a:solidFill>
                  <a:schemeClr val="bg1"/>
                </a:solidFill>
                <a:latin typeface="微软雅黑" panose="020B0503020204020204" charset="-122"/>
                <a:ea typeface="微软雅黑" panose="020B0503020204020204" charset="-122"/>
              </a:endParaRPr>
            </a:p>
          </p:txBody>
        </p:sp>
      </p:grpSp>
      <p:grpSp>
        <p:nvGrpSpPr>
          <p:cNvPr id="25" name="组合 85"/>
          <p:cNvGrpSpPr/>
          <p:nvPr/>
        </p:nvGrpSpPr>
        <p:grpSpPr bwMode="auto">
          <a:xfrm>
            <a:off x="4018974" y="1988840"/>
            <a:ext cx="800219" cy="679282"/>
            <a:chOff x="0" y="0"/>
            <a:chExt cx="639866" cy="680109"/>
          </a:xfrm>
        </p:grpSpPr>
        <p:pic>
          <p:nvPicPr>
            <p:cNvPr id="26" name="Picture 19" descr="C:\Users\ZYC\Desktop\数据交换\图片\移动终端.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30" y="0"/>
              <a:ext cx="415716" cy="416431"/>
            </a:xfrm>
            <a:prstGeom prst="rect">
              <a:avLst/>
            </a:prstGeom>
            <a:noFill/>
            <a:ln>
              <a:noFill/>
            </a:ln>
            <a:effectLst>
              <a:outerShdw dist="38100" dir="2700000" algn="ctr" rotWithShape="0">
                <a:srgbClr val="000000">
                  <a:alpha val="37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87"/>
            <p:cNvSpPr txBox="1">
              <a:spLocks noChangeArrowheads="1"/>
            </p:cNvSpPr>
            <p:nvPr/>
          </p:nvSpPr>
          <p:spPr bwMode="auto">
            <a:xfrm>
              <a:off x="0" y="402773"/>
              <a:ext cx="639866" cy="27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b="1">
                  <a:solidFill>
                    <a:schemeClr val="bg1"/>
                  </a:solidFill>
                  <a:latin typeface="微软雅黑" panose="020B0503020204020204" charset="-122"/>
                  <a:ea typeface="微软雅黑" panose="020B0503020204020204" charset="-122"/>
                </a:rPr>
                <a:t>移动应用</a:t>
              </a:r>
              <a:endParaRPr lang="zh-CN" altLang="en-US" sz="1200" b="1">
                <a:solidFill>
                  <a:schemeClr val="bg1"/>
                </a:solidFill>
                <a:latin typeface="微软雅黑" panose="020B0503020204020204" charset="-122"/>
                <a:ea typeface="微软雅黑" panose="020B0503020204020204" charset="-122"/>
              </a:endParaRPr>
            </a:p>
          </p:txBody>
        </p:sp>
      </p:grpSp>
      <p:grpSp>
        <p:nvGrpSpPr>
          <p:cNvPr id="28" name="组合 88"/>
          <p:cNvGrpSpPr/>
          <p:nvPr/>
        </p:nvGrpSpPr>
        <p:grpSpPr bwMode="auto">
          <a:xfrm>
            <a:off x="4925436" y="1988840"/>
            <a:ext cx="800219" cy="649029"/>
            <a:chOff x="0" y="0"/>
            <a:chExt cx="639866" cy="649595"/>
          </a:xfrm>
        </p:grpSpPr>
        <p:pic>
          <p:nvPicPr>
            <p:cNvPr id="29" name="Picture 16" descr="C:\Users\ZYC\Desktop\数据交换\图片\智慧社区.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55497" y="0"/>
              <a:ext cx="461731" cy="367033"/>
            </a:xfrm>
            <a:prstGeom prst="rect">
              <a:avLst/>
            </a:prstGeom>
            <a:noFill/>
            <a:ln>
              <a:noFill/>
            </a:ln>
            <a:effectLst>
              <a:outerShdw dist="38100" dir="2700000" algn="ctr" rotWithShape="0">
                <a:srgbClr val="000000">
                  <a:alpha val="37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0"/>
            <p:cNvSpPr txBox="1">
              <a:spLocks noChangeArrowheads="1"/>
            </p:cNvSpPr>
            <p:nvPr/>
          </p:nvSpPr>
          <p:spPr bwMode="auto">
            <a:xfrm>
              <a:off x="0" y="372355"/>
              <a:ext cx="639866" cy="27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b="1">
                  <a:solidFill>
                    <a:schemeClr val="bg1"/>
                  </a:solidFill>
                  <a:latin typeface="微软雅黑" panose="020B0503020204020204" charset="-122"/>
                  <a:ea typeface="微软雅黑" panose="020B0503020204020204" charset="-122"/>
                </a:rPr>
                <a:t>财务系统</a:t>
              </a:r>
              <a:endParaRPr lang="zh-CN" altLang="en-US" sz="1200" b="1">
                <a:solidFill>
                  <a:schemeClr val="bg1"/>
                </a:solidFill>
                <a:latin typeface="微软雅黑" panose="020B0503020204020204" charset="-122"/>
                <a:ea typeface="微软雅黑" panose="020B0503020204020204" charset="-122"/>
              </a:endParaRPr>
            </a:p>
          </p:txBody>
        </p:sp>
      </p:grpSp>
      <p:grpSp>
        <p:nvGrpSpPr>
          <p:cNvPr id="31" name="组合 91"/>
          <p:cNvGrpSpPr/>
          <p:nvPr/>
        </p:nvGrpSpPr>
        <p:grpSpPr bwMode="auto">
          <a:xfrm>
            <a:off x="3962467" y="2698453"/>
            <a:ext cx="800219" cy="620273"/>
            <a:chOff x="0" y="0"/>
            <a:chExt cx="639866" cy="620385"/>
          </a:xfrm>
        </p:grpSpPr>
        <p:pic>
          <p:nvPicPr>
            <p:cNvPr id="32" name="Picture 17" descr="C:\Users\ZYC\Desktop\数据交换\图片\智慧医疗.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79298" y="0"/>
              <a:ext cx="415716" cy="350900"/>
            </a:xfrm>
            <a:prstGeom prst="rect">
              <a:avLst/>
            </a:prstGeom>
            <a:noFill/>
            <a:ln>
              <a:noFill/>
            </a:ln>
            <a:effectLst>
              <a:outerShdw dist="38100" dir="2700000" algn="ctr" rotWithShape="0">
                <a:srgbClr val="000000">
                  <a:alpha val="37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3"/>
            <p:cNvSpPr txBox="1">
              <a:spLocks noChangeArrowheads="1"/>
            </p:cNvSpPr>
            <p:nvPr/>
          </p:nvSpPr>
          <p:spPr bwMode="auto">
            <a:xfrm>
              <a:off x="0" y="343336"/>
              <a:ext cx="639866" cy="27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b="1">
                  <a:solidFill>
                    <a:schemeClr val="bg1"/>
                  </a:solidFill>
                  <a:latin typeface="微软雅黑" panose="020B0503020204020204" charset="-122"/>
                  <a:ea typeface="微软雅黑" panose="020B0503020204020204" charset="-122"/>
                </a:rPr>
                <a:t>质量系统</a:t>
              </a:r>
              <a:endParaRPr lang="zh-CN" altLang="en-US" sz="1200" b="1">
                <a:solidFill>
                  <a:schemeClr val="bg1"/>
                </a:solidFill>
                <a:latin typeface="微软雅黑" panose="020B0503020204020204" charset="-122"/>
                <a:ea typeface="微软雅黑" panose="020B0503020204020204" charset="-122"/>
              </a:endParaRPr>
            </a:p>
          </p:txBody>
        </p:sp>
      </p:grpSp>
      <p:grpSp>
        <p:nvGrpSpPr>
          <p:cNvPr id="34" name="组合 94"/>
          <p:cNvGrpSpPr/>
          <p:nvPr/>
        </p:nvGrpSpPr>
        <p:grpSpPr bwMode="auto">
          <a:xfrm>
            <a:off x="6046211" y="1988840"/>
            <a:ext cx="800219" cy="639448"/>
            <a:chOff x="0" y="0"/>
            <a:chExt cx="639866" cy="639866"/>
          </a:xfrm>
        </p:grpSpPr>
        <p:pic>
          <p:nvPicPr>
            <p:cNvPr id="35" name="Picture 13" descr="C:\Users\ZYC\Desktop\数据交换\图片\智慧环保.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8190" y="0"/>
              <a:ext cx="461731" cy="346301"/>
            </a:xfrm>
            <a:prstGeom prst="rect">
              <a:avLst/>
            </a:prstGeom>
            <a:noFill/>
            <a:ln>
              <a:noFill/>
            </a:ln>
            <a:effectLst>
              <a:outerShdw dist="38100" dir="2700000" algn="ctr" rotWithShape="0">
                <a:srgbClr val="000000">
                  <a:alpha val="37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6"/>
            <p:cNvSpPr txBox="1">
              <a:spLocks noChangeArrowheads="1"/>
            </p:cNvSpPr>
            <p:nvPr/>
          </p:nvSpPr>
          <p:spPr bwMode="auto">
            <a:xfrm>
              <a:off x="0" y="362686"/>
              <a:ext cx="639866" cy="27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b="1">
                  <a:solidFill>
                    <a:schemeClr val="bg1"/>
                  </a:solidFill>
                  <a:latin typeface="微软雅黑" panose="020B0503020204020204" charset="-122"/>
                  <a:ea typeface="微软雅黑" panose="020B0503020204020204" charset="-122"/>
                </a:rPr>
                <a:t>物资系统</a:t>
              </a:r>
              <a:endParaRPr lang="zh-CN" altLang="en-US" sz="1200" b="1">
                <a:solidFill>
                  <a:schemeClr val="bg1"/>
                </a:solidFill>
                <a:latin typeface="微软雅黑" panose="020B0503020204020204" charset="-122"/>
                <a:ea typeface="微软雅黑" panose="020B0503020204020204" charset="-122"/>
              </a:endParaRPr>
            </a:p>
          </p:txBody>
        </p:sp>
      </p:grpSp>
      <p:grpSp>
        <p:nvGrpSpPr>
          <p:cNvPr id="37" name="组合 104"/>
          <p:cNvGrpSpPr/>
          <p:nvPr/>
        </p:nvGrpSpPr>
        <p:grpSpPr bwMode="auto">
          <a:xfrm>
            <a:off x="5264535" y="2698453"/>
            <a:ext cx="554960" cy="668287"/>
            <a:chOff x="0" y="0"/>
            <a:chExt cx="444486" cy="669401"/>
          </a:xfrm>
        </p:grpSpPr>
        <p:pic>
          <p:nvPicPr>
            <p:cNvPr id="38"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1" y="0"/>
              <a:ext cx="428625" cy="4095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06"/>
            <p:cNvSpPr txBox="1">
              <a:spLocks noChangeArrowheads="1"/>
            </p:cNvSpPr>
            <p:nvPr/>
          </p:nvSpPr>
          <p:spPr bwMode="auto">
            <a:xfrm>
              <a:off x="0" y="391940"/>
              <a:ext cx="444486" cy="27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sz="1200" b="1">
                  <a:solidFill>
                    <a:schemeClr val="bg1"/>
                  </a:solidFill>
                  <a:latin typeface="微软雅黑" panose="020B0503020204020204" charset="-122"/>
                  <a:ea typeface="微软雅黑" panose="020B0503020204020204" charset="-122"/>
                </a:rPr>
                <a:t>CRM</a:t>
              </a:r>
              <a:endParaRPr lang="zh-CN" altLang="en-US" sz="1200" b="1">
                <a:solidFill>
                  <a:schemeClr val="bg1"/>
                </a:solidFill>
                <a:latin typeface="微软雅黑" panose="020B0503020204020204" charset="-122"/>
                <a:ea typeface="微软雅黑" panose="020B0503020204020204" charset="-122"/>
              </a:endParaRPr>
            </a:p>
          </p:txBody>
        </p:sp>
      </p:grpSp>
      <p:grpSp>
        <p:nvGrpSpPr>
          <p:cNvPr id="40" name="组合 107"/>
          <p:cNvGrpSpPr/>
          <p:nvPr/>
        </p:nvGrpSpPr>
        <p:grpSpPr bwMode="auto">
          <a:xfrm>
            <a:off x="6516674" y="2698453"/>
            <a:ext cx="541723" cy="677410"/>
            <a:chOff x="0" y="0"/>
            <a:chExt cx="433572" cy="677499"/>
          </a:xfrm>
        </p:grpSpPr>
        <p:pic>
          <p:nvPicPr>
            <p:cNvPr id="41"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7" y="0"/>
              <a:ext cx="428625" cy="4286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09"/>
            <p:cNvSpPr txBox="1">
              <a:spLocks noChangeArrowheads="1"/>
            </p:cNvSpPr>
            <p:nvPr/>
          </p:nvSpPr>
          <p:spPr bwMode="auto">
            <a:xfrm>
              <a:off x="0" y="400464"/>
              <a:ext cx="339527" cy="27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sz="1200" b="1">
                  <a:solidFill>
                    <a:schemeClr val="bg1"/>
                  </a:solidFill>
                  <a:latin typeface="微软雅黑" panose="020B0503020204020204" charset="-122"/>
                  <a:ea typeface="微软雅黑" panose="020B0503020204020204" charset="-122"/>
                </a:rPr>
                <a:t>OA</a:t>
              </a:r>
              <a:endParaRPr lang="zh-CN" altLang="en-US" sz="1200" b="1">
                <a:solidFill>
                  <a:schemeClr val="bg1"/>
                </a:solidFill>
                <a:latin typeface="微软雅黑" panose="020B0503020204020204" charset="-122"/>
                <a:ea typeface="微软雅黑" panose="020B0503020204020204" charset="-122"/>
              </a:endParaRPr>
            </a:p>
          </p:txBody>
        </p:sp>
      </p:grpSp>
      <p:grpSp>
        <p:nvGrpSpPr>
          <p:cNvPr id="43" name="组合 12"/>
          <p:cNvGrpSpPr/>
          <p:nvPr/>
        </p:nvGrpSpPr>
        <p:grpSpPr bwMode="auto">
          <a:xfrm>
            <a:off x="7513943" y="2698453"/>
            <a:ext cx="582991" cy="653855"/>
            <a:chOff x="0" y="0"/>
            <a:chExt cx="465517" cy="654581"/>
          </a:xfrm>
        </p:grpSpPr>
        <p:pic>
          <p:nvPicPr>
            <p:cNvPr id="44"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92" y="0"/>
              <a:ext cx="428625" cy="4095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0"/>
            <p:cNvSpPr txBox="1">
              <a:spLocks noChangeArrowheads="1"/>
            </p:cNvSpPr>
            <p:nvPr/>
          </p:nvSpPr>
          <p:spPr bwMode="auto">
            <a:xfrm>
              <a:off x="0" y="377274"/>
              <a:ext cx="443134" cy="27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sz="1200" b="1">
                  <a:solidFill>
                    <a:schemeClr val="bg1"/>
                  </a:solidFill>
                  <a:latin typeface="微软雅黑" panose="020B0503020204020204" charset="-122"/>
                  <a:ea typeface="微软雅黑" panose="020B0503020204020204" charset="-122"/>
                </a:rPr>
                <a:t>CRM</a:t>
              </a:r>
              <a:endParaRPr lang="zh-CN" altLang="en-US" sz="1200" b="1">
                <a:solidFill>
                  <a:schemeClr val="bg1"/>
                </a:solidFill>
                <a:latin typeface="微软雅黑" panose="020B0503020204020204" charset="-122"/>
                <a:ea typeface="微软雅黑" panose="020B0503020204020204" charset="-122"/>
              </a:endParaRPr>
            </a:p>
          </p:txBody>
        </p:sp>
      </p:grpSp>
      <p:sp>
        <p:nvSpPr>
          <p:cNvPr id="46" name="矩形 112"/>
          <p:cNvSpPr>
            <a:spLocks noChangeArrowheads="1"/>
          </p:cNvSpPr>
          <p:nvPr/>
        </p:nvSpPr>
        <p:spPr bwMode="auto">
          <a:xfrm>
            <a:off x="7477589" y="4139903"/>
            <a:ext cx="1339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b="1" i="1" dirty="0">
                <a:solidFill>
                  <a:schemeClr val="bg1"/>
                </a:solidFill>
                <a:latin typeface="微软雅黑" panose="020B0503020204020204" charset="-122"/>
                <a:ea typeface="微软雅黑" panose="020B0503020204020204" charset="-122"/>
              </a:rPr>
              <a:t>数据库访问</a:t>
            </a:r>
            <a:endParaRPr lang="zh-CN" altLang="en-US" sz="1400" b="1" i="1" dirty="0">
              <a:solidFill>
                <a:schemeClr val="bg1"/>
              </a:solidFill>
              <a:latin typeface="微软雅黑" panose="020B0503020204020204" charset="-122"/>
              <a:ea typeface="微软雅黑" panose="020B0503020204020204" charset="-122"/>
            </a:endParaRPr>
          </a:p>
        </p:txBody>
      </p:sp>
      <p:sp>
        <p:nvSpPr>
          <p:cNvPr id="47" name="矩形 113"/>
          <p:cNvSpPr>
            <a:spLocks noChangeArrowheads="1"/>
          </p:cNvSpPr>
          <p:nvPr/>
        </p:nvSpPr>
        <p:spPr bwMode="auto">
          <a:xfrm>
            <a:off x="7303917" y="4432003"/>
            <a:ext cx="111718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b="1" i="1" dirty="0">
                <a:solidFill>
                  <a:schemeClr val="bg1"/>
                </a:solidFill>
                <a:latin typeface="微软雅黑" panose="020B0503020204020204" charset="-122"/>
                <a:ea typeface="微软雅黑" panose="020B0503020204020204" charset="-122"/>
              </a:rPr>
              <a:t>协议封装</a:t>
            </a:r>
            <a:endParaRPr lang="zh-CN" altLang="en-US" sz="1400" b="1" i="1" dirty="0">
              <a:solidFill>
                <a:schemeClr val="bg1"/>
              </a:solidFill>
              <a:latin typeface="微软雅黑" panose="020B0503020204020204" charset="-122"/>
              <a:ea typeface="微软雅黑" panose="020B0503020204020204" charset="-122"/>
            </a:endParaRPr>
          </a:p>
        </p:txBody>
      </p:sp>
      <p:sp>
        <p:nvSpPr>
          <p:cNvPr id="48" name="矩形 114"/>
          <p:cNvSpPr>
            <a:spLocks noChangeArrowheads="1"/>
          </p:cNvSpPr>
          <p:nvPr/>
        </p:nvSpPr>
        <p:spPr bwMode="auto">
          <a:xfrm>
            <a:off x="5675404" y="4111328"/>
            <a:ext cx="134141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b="1" i="1" dirty="0">
                <a:solidFill>
                  <a:schemeClr val="bg1"/>
                </a:solidFill>
                <a:latin typeface="微软雅黑" panose="020B0503020204020204" charset="-122"/>
                <a:ea typeface="微软雅黑" panose="020B0503020204020204" charset="-122"/>
              </a:rPr>
              <a:t>透视图</a:t>
            </a:r>
            <a:endParaRPr lang="zh-CN" altLang="en-US" sz="1400" b="1" i="1" dirty="0">
              <a:solidFill>
                <a:schemeClr val="bg1"/>
              </a:solidFill>
              <a:latin typeface="微软雅黑" panose="020B0503020204020204" charset="-122"/>
              <a:ea typeface="微软雅黑" panose="020B0503020204020204" charset="-122"/>
            </a:endParaRPr>
          </a:p>
        </p:txBody>
      </p:sp>
      <p:sp>
        <p:nvSpPr>
          <p:cNvPr id="49" name="矩形 115"/>
          <p:cNvSpPr>
            <a:spLocks noChangeArrowheads="1"/>
          </p:cNvSpPr>
          <p:nvPr/>
        </p:nvSpPr>
        <p:spPr bwMode="auto">
          <a:xfrm>
            <a:off x="5479449" y="4410358"/>
            <a:ext cx="110924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b="1" i="1" dirty="0">
                <a:solidFill>
                  <a:schemeClr val="bg1"/>
                </a:solidFill>
                <a:latin typeface="微软雅黑" panose="020B0503020204020204" charset="-122"/>
                <a:ea typeface="微软雅黑" panose="020B0503020204020204" charset="-122"/>
              </a:rPr>
              <a:t>JCO</a:t>
            </a:r>
            <a:r>
              <a:rPr lang="zh-CN" altLang="en-US" sz="1400" b="1" i="1" dirty="0">
                <a:solidFill>
                  <a:schemeClr val="bg1"/>
                </a:solidFill>
                <a:latin typeface="微软雅黑" panose="020B0503020204020204" charset="-122"/>
                <a:ea typeface="微软雅黑" panose="020B0503020204020204" charset="-122"/>
              </a:rPr>
              <a:t>访问</a:t>
            </a:r>
            <a:endParaRPr lang="zh-CN" altLang="en-US" sz="1400" b="1" i="1" dirty="0">
              <a:solidFill>
                <a:schemeClr val="bg1"/>
              </a:solidFill>
              <a:latin typeface="微软雅黑" panose="020B0503020204020204" charset="-122"/>
              <a:ea typeface="微软雅黑" panose="020B0503020204020204" charset="-122"/>
            </a:endParaRPr>
          </a:p>
        </p:txBody>
      </p:sp>
      <p:sp>
        <p:nvSpPr>
          <p:cNvPr id="50" name="矩形 116"/>
          <p:cNvSpPr>
            <a:spLocks noChangeArrowheads="1"/>
          </p:cNvSpPr>
          <p:nvPr/>
        </p:nvSpPr>
        <p:spPr bwMode="auto">
          <a:xfrm>
            <a:off x="5413816" y="4726856"/>
            <a:ext cx="111718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b="1" i="1" dirty="0">
                <a:solidFill>
                  <a:schemeClr val="bg1"/>
                </a:solidFill>
                <a:latin typeface="微软雅黑" panose="020B0503020204020204" charset="-122"/>
                <a:ea typeface="微软雅黑" panose="020B0503020204020204" charset="-122"/>
              </a:rPr>
              <a:t>参数处理</a:t>
            </a:r>
            <a:endParaRPr lang="zh-CN" altLang="en-US" sz="1400" b="1" i="1" dirty="0">
              <a:solidFill>
                <a:schemeClr val="bg1"/>
              </a:solidFill>
              <a:latin typeface="微软雅黑" panose="020B0503020204020204" charset="-122"/>
              <a:ea typeface="微软雅黑" panose="020B0503020204020204" charset="-122"/>
            </a:endParaRPr>
          </a:p>
        </p:txBody>
      </p:sp>
      <p:sp>
        <p:nvSpPr>
          <p:cNvPr id="51" name="矩形 117"/>
          <p:cNvSpPr>
            <a:spLocks noChangeArrowheads="1"/>
          </p:cNvSpPr>
          <p:nvPr/>
        </p:nvSpPr>
        <p:spPr bwMode="auto">
          <a:xfrm>
            <a:off x="7152377" y="4735215"/>
            <a:ext cx="111718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b="1" i="1" dirty="0">
                <a:solidFill>
                  <a:schemeClr val="bg1"/>
                </a:solidFill>
                <a:latin typeface="微软雅黑" panose="020B0503020204020204" charset="-122"/>
                <a:ea typeface="微软雅黑" panose="020B0503020204020204" charset="-122"/>
              </a:rPr>
              <a:t>消息处理</a:t>
            </a:r>
            <a:endParaRPr lang="zh-CN" altLang="en-US" sz="1400" b="1" i="1" dirty="0">
              <a:solidFill>
                <a:schemeClr val="bg1"/>
              </a:solidFill>
              <a:latin typeface="微软雅黑" panose="020B0503020204020204" charset="-122"/>
              <a:ea typeface="微软雅黑" panose="020B0503020204020204" charset="-122"/>
            </a:endParaRPr>
          </a:p>
        </p:txBody>
      </p:sp>
      <p:sp>
        <p:nvSpPr>
          <p:cNvPr id="52" name="TextBox 7168"/>
          <p:cNvSpPr txBox="1">
            <a:spLocks noChangeArrowheads="1"/>
          </p:cNvSpPr>
          <p:nvPr/>
        </p:nvSpPr>
        <p:spPr bwMode="auto">
          <a:xfrm>
            <a:off x="5709371" y="3556248"/>
            <a:ext cx="587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sz="1400" b="1" dirty="0">
                <a:solidFill>
                  <a:srgbClr val="FFDA00"/>
                </a:solidFill>
              </a:rPr>
              <a:t>WS</a:t>
            </a:r>
            <a:endParaRPr lang="zh-CN" altLang="en-US" sz="1400" b="1" dirty="0">
              <a:solidFill>
                <a:srgbClr val="FFDA00"/>
              </a:solidFill>
            </a:endParaRPr>
          </a:p>
        </p:txBody>
      </p:sp>
      <p:sp>
        <p:nvSpPr>
          <p:cNvPr id="53" name="TextBox 7168"/>
          <p:cNvSpPr txBox="1">
            <a:spLocks noChangeArrowheads="1"/>
          </p:cNvSpPr>
          <p:nvPr/>
        </p:nvSpPr>
        <p:spPr bwMode="auto">
          <a:xfrm>
            <a:off x="7131403" y="3611265"/>
            <a:ext cx="82151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sz="1400" b="1">
                <a:solidFill>
                  <a:srgbClr val="FFDA00"/>
                </a:solidFill>
              </a:rPr>
              <a:t>REST</a:t>
            </a:r>
            <a:endParaRPr lang="zh-CN" altLang="en-US" sz="1400" b="1">
              <a:solidFill>
                <a:srgbClr val="FFDA00"/>
              </a:solidFill>
            </a:endParaRPr>
          </a:p>
        </p:txBody>
      </p:sp>
      <p:sp>
        <p:nvSpPr>
          <p:cNvPr id="54" name="上下箭头 124"/>
          <p:cNvSpPr>
            <a:spLocks noChangeArrowheads="1"/>
          </p:cNvSpPr>
          <p:nvPr/>
        </p:nvSpPr>
        <p:spPr bwMode="auto">
          <a:xfrm>
            <a:off x="3756788" y="3368378"/>
            <a:ext cx="458380" cy="652462"/>
          </a:xfrm>
          <a:prstGeom prst="upDownArrow">
            <a:avLst>
              <a:gd name="adj1" fmla="val 50000"/>
              <a:gd name="adj2" fmla="val 49851"/>
            </a:avLst>
          </a:prstGeom>
          <a:solidFill>
            <a:schemeClr val="accent6"/>
          </a:solidFill>
          <a:ln>
            <a:noFill/>
          </a:ln>
          <a:effectLst/>
        </p:spPr>
        <p:txBody>
          <a:bodyPr/>
          <a:lstStyle/>
          <a:p>
            <a:endParaRPr lang="zh-CN" altLang="en-US"/>
          </a:p>
        </p:txBody>
      </p:sp>
      <p:sp>
        <p:nvSpPr>
          <p:cNvPr id="55" name="上下箭头 125"/>
          <p:cNvSpPr>
            <a:spLocks noChangeArrowheads="1"/>
          </p:cNvSpPr>
          <p:nvPr/>
        </p:nvSpPr>
        <p:spPr bwMode="auto">
          <a:xfrm>
            <a:off x="5342699" y="3368378"/>
            <a:ext cx="458382" cy="652462"/>
          </a:xfrm>
          <a:prstGeom prst="upDownArrow">
            <a:avLst>
              <a:gd name="adj1" fmla="val 50000"/>
              <a:gd name="adj2" fmla="val 49851"/>
            </a:avLst>
          </a:prstGeom>
          <a:solidFill>
            <a:schemeClr val="accent6"/>
          </a:solidFill>
          <a:ln>
            <a:noFill/>
          </a:ln>
          <a:effectLst/>
        </p:spPr>
        <p:txBody>
          <a:bodyPr/>
          <a:lstStyle/>
          <a:p>
            <a:endParaRPr lang="zh-CN" altLang="en-US"/>
          </a:p>
        </p:txBody>
      </p:sp>
      <p:sp>
        <p:nvSpPr>
          <p:cNvPr id="56" name="上下箭头 126"/>
          <p:cNvSpPr>
            <a:spLocks noChangeArrowheads="1"/>
          </p:cNvSpPr>
          <p:nvPr/>
        </p:nvSpPr>
        <p:spPr bwMode="auto">
          <a:xfrm>
            <a:off x="6804788" y="3368378"/>
            <a:ext cx="458380" cy="652462"/>
          </a:xfrm>
          <a:prstGeom prst="upDownArrow">
            <a:avLst>
              <a:gd name="adj1" fmla="val 50000"/>
              <a:gd name="adj2" fmla="val 49851"/>
            </a:avLst>
          </a:prstGeom>
          <a:solidFill>
            <a:schemeClr val="accent6"/>
          </a:solidFill>
          <a:ln>
            <a:noFill/>
          </a:ln>
          <a:effectLst/>
        </p:spPr>
        <p:txBody>
          <a:bodyPr/>
          <a:lstStyle/>
          <a:p>
            <a:endParaRPr lang="zh-CN" altLang="en-US"/>
          </a:p>
        </p:txBody>
      </p:sp>
      <p:sp>
        <p:nvSpPr>
          <p:cNvPr id="57" name="Freeform 9"/>
          <p:cNvSpPr/>
          <p:nvPr/>
        </p:nvSpPr>
        <p:spPr bwMode="auto">
          <a:xfrm>
            <a:off x="3041343" y="5087640"/>
            <a:ext cx="619112" cy="550863"/>
          </a:xfrm>
          <a:custGeom>
            <a:avLst/>
            <a:gdLst>
              <a:gd name="T0" fmla="*/ 2502 w 5034"/>
              <a:gd name="T1" fmla="*/ 0 h 1908"/>
              <a:gd name="T2" fmla="*/ 1465 w 5034"/>
              <a:gd name="T3" fmla="*/ 383 h 1908"/>
              <a:gd name="T4" fmla="*/ 1783 w 5034"/>
              <a:gd name="T5" fmla="*/ 383 h 1908"/>
              <a:gd name="T6" fmla="*/ 0 w 5034"/>
              <a:gd name="T7" fmla="*/ 1908 h 1908"/>
              <a:gd name="T8" fmla="*/ 5034 w 5034"/>
              <a:gd name="T9" fmla="*/ 1908 h 1908"/>
              <a:gd name="T10" fmla="*/ 3229 w 5034"/>
              <a:gd name="T11" fmla="*/ 383 h 1908"/>
              <a:gd name="T12" fmla="*/ 3613 w 5034"/>
              <a:gd name="T13" fmla="*/ 395 h 1908"/>
              <a:gd name="T14" fmla="*/ 2502 w 5034"/>
              <a:gd name="T15" fmla="*/ 0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4" h="1908">
                <a:moveTo>
                  <a:pt x="2502" y="0"/>
                </a:moveTo>
                <a:lnTo>
                  <a:pt x="1465" y="383"/>
                </a:lnTo>
                <a:lnTo>
                  <a:pt x="1783" y="383"/>
                </a:lnTo>
                <a:lnTo>
                  <a:pt x="0" y="1908"/>
                </a:lnTo>
                <a:lnTo>
                  <a:pt x="5034" y="1908"/>
                </a:lnTo>
                <a:lnTo>
                  <a:pt x="3229" y="383"/>
                </a:lnTo>
                <a:lnTo>
                  <a:pt x="3613" y="395"/>
                </a:lnTo>
                <a:lnTo>
                  <a:pt x="2502" y="0"/>
                </a:lnTo>
                <a:close/>
              </a:path>
            </a:pathLst>
          </a:custGeom>
          <a:solidFill>
            <a:schemeClr val="accent6"/>
          </a:solidFill>
          <a:ln>
            <a:noFill/>
          </a:ln>
          <a:effectLst/>
        </p:spPr>
        <p:txBody>
          <a:bodyPr/>
          <a:lstStyle/>
          <a:p>
            <a:endParaRPr lang="zh-CN" altLang="en-US">
              <a:solidFill>
                <a:schemeClr val="tx1"/>
              </a:solidFill>
            </a:endParaRPr>
          </a:p>
        </p:txBody>
      </p:sp>
      <p:sp>
        <p:nvSpPr>
          <p:cNvPr id="58" name="Freeform 9"/>
          <p:cNvSpPr/>
          <p:nvPr/>
        </p:nvSpPr>
        <p:spPr bwMode="auto">
          <a:xfrm>
            <a:off x="5225649" y="5087640"/>
            <a:ext cx="619112" cy="550863"/>
          </a:xfrm>
          <a:custGeom>
            <a:avLst/>
            <a:gdLst>
              <a:gd name="T0" fmla="*/ 2502 w 5034"/>
              <a:gd name="T1" fmla="*/ 0 h 1908"/>
              <a:gd name="T2" fmla="*/ 1465 w 5034"/>
              <a:gd name="T3" fmla="*/ 383 h 1908"/>
              <a:gd name="T4" fmla="*/ 1783 w 5034"/>
              <a:gd name="T5" fmla="*/ 383 h 1908"/>
              <a:gd name="T6" fmla="*/ 0 w 5034"/>
              <a:gd name="T7" fmla="*/ 1908 h 1908"/>
              <a:gd name="T8" fmla="*/ 5034 w 5034"/>
              <a:gd name="T9" fmla="*/ 1908 h 1908"/>
              <a:gd name="T10" fmla="*/ 3229 w 5034"/>
              <a:gd name="T11" fmla="*/ 383 h 1908"/>
              <a:gd name="T12" fmla="*/ 3613 w 5034"/>
              <a:gd name="T13" fmla="*/ 395 h 1908"/>
              <a:gd name="T14" fmla="*/ 2502 w 5034"/>
              <a:gd name="T15" fmla="*/ 0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4" h="1908">
                <a:moveTo>
                  <a:pt x="2502" y="0"/>
                </a:moveTo>
                <a:lnTo>
                  <a:pt x="1465" y="383"/>
                </a:lnTo>
                <a:lnTo>
                  <a:pt x="1783" y="383"/>
                </a:lnTo>
                <a:lnTo>
                  <a:pt x="0" y="1908"/>
                </a:lnTo>
                <a:lnTo>
                  <a:pt x="5034" y="1908"/>
                </a:lnTo>
                <a:lnTo>
                  <a:pt x="3229" y="383"/>
                </a:lnTo>
                <a:lnTo>
                  <a:pt x="3613" y="395"/>
                </a:lnTo>
                <a:lnTo>
                  <a:pt x="2502" y="0"/>
                </a:lnTo>
                <a:close/>
              </a:path>
            </a:pathLst>
          </a:custGeom>
          <a:solidFill>
            <a:schemeClr val="accent6"/>
          </a:solidFill>
          <a:ln>
            <a:noFill/>
          </a:ln>
          <a:effectLst/>
        </p:spPr>
        <p:txBody>
          <a:bodyPr/>
          <a:lstStyle/>
          <a:p>
            <a:endParaRPr lang="zh-CN" altLang="en-US">
              <a:solidFill>
                <a:schemeClr val="tx1"/>
              </a:solidFill>
            </a:endParaRPr>
          </a:p>
        </p:txBody>
      </p:sp>
      <p:sp>
        <p:nvSpPr>
          <p:cNvPr id="59" name="Freeform 9"/>
          <p:cNvSpPr/>
          <p:nvPr/>
        </p:nvSpPr>
        <p:spPr bwMode="auto">
          <a:xfrm>
            <a:off x="7335152" y="5087640"/>
            <a:ext cx="619112" cy="550863"/>
          </a:xfrm>
          <a:custGeom>
            <a:avLst/>
            <a:gdLst>
              <a:gd name="T0" fmla="*/ 2502 w 5034"/>
              <a:gd name="T1" fmla="*/ 0 h 1908"/>
              <a:gd name="T2" fmla="*/ 1465 w 5034"/>
              <a:gd name="T3" fmla="*/ 383 h 1908"/>
              <a:gd name="T4" fmla="*/ 1783 w 5034"/>
              <a:gd name="T5" fmla="*/ 383 h 1908"/>
              <a:gd name="T6" fmla="*/ 0 w 5034"/>
              <a:gd name="T7" fmla="*/ 1908 h 1908"/>
              <a:gd name="T8" fmla="*/ 5034 w 5034"/>
              <a:gd name="T9" fmla="*/ 1908 h 1908"/>
              <a:gd name="T10" fmla="*/ 3229 w 5034"/>
              <a:gd name="T11" fmla="*/ 383 h 1908"/>
              <a:gd name="T12" fmla="*/ 3613 w 5034"/>
              <a:gd name="T13" fmla="*/ 395 h 1908"/>
              <a:gd name="T14" fmla="*/ 2502 w 5034"/>
              <a:gd name="T15" fmla="*/ 0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4" h="1908">
                <a:moveTo>
                  <a:pt x="2502" y="0"/>
                </a:moveTo>
                <a:lnTo>
                  <a:pt x="1465" y="383"/>
                </a:lnTo>
                <a:lnTo>
                  <a:pt x="1783" y="383"/>
                </a:lnTo>
                <a:lnTo>
                  <a:pt x="0" y="1908"/>
                </a:lnTo>
                <a:lnTo>
                  <a:pt x="5034" y="1908"/>
                </a:lnTo>
                <a:lnTo>
                  <a:pt x="3229" y="383"/>
                </a:lnTo>
                <a:lnTo>
                  <a:pt x="3613" y="395"/>
                </a:lnTo>
                <a:lnTo>
                  <a:pt x="2502" y="0"/>
                </a:lnTo>
                <a:close/>
              </a:path>
            </a:pathLst>
          </a:custGeom>
          <a:solidFill>
            <a:schemeClr val="accent6"/>
          </a:solidFill>
          <a:ln>
            <a:noFill/>
          </a:ln>
          <a:effectLst/>
        </p:spPr>
        <p:txBody>
          <a:bodyPr/>
          <a:lstStyle/>
          <a:p>
            <a:endParaRPr lang="zh-CN" altLang="en-US">
              <a:solidFill>
                <a:schemeClr val="tx1"/>
              </a:solidFill>
            </a:endParaRPr>
          </a:p>
        </p:txBody>
      </p:sp>
      <p:sp>
        <p:nvSpPr>
          <p:cNvPr id="60" name="Rectangle 12"/>
          <p:cNvSpPr/>
          <p:nvPr/>
        </p:nvSpPr>
        <p:spPr>
          <a:xfrm>
            <a:off x="1901509" y="1082563"/>
            <a:ext cx="9089621" cy="59307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lvl="1">
              <a:lnSpc>
                <a:spcPct val="150000"/>
              </a:lnSpc>
            </a:pPr>
            <a:r>
              <a:rPr lang="zh-CN" altLang="en-US" b="1" dirty="0">
                <a:solidFill>
                  <a:schemeClr val="bg1"/>
                </a:solidFill>
                <a:latin typeface="微软雅黑" panose="020B0503020204020204" charset="-122"/>
                <a:ea typeface="微软雅黑" panose="020B0503020204020204" charset="-122"/>
              </a:rPr>
              <a:t>可快速将数据库、文件系统中的数据发布成服务供上层应用使用</a:t>
            </a:r>
            <a:endParaRPr lang="en-US" altLang="zh-CN" b="1" dirty="0">
              <a:solidFill>
                <a:schemeClr val="bg1"/>
              </a:solidFill>
              <a:latin typeface="微软雅黑" panose="020B0503020204020204" charset="-122"/>
              <a:ea typeface="微软雅黑" panose="020B0503020204020204" charset="-122"/>
            </a:endParaRPr>
          </a:p>
        </p:txBody>
      </p:sp>
      <p:sp>
        <p:nvSpPr>
          <p:cNvPr id="61" name="标题 1"/>
          <p:cNvSpPr>
            <a:spLocks noGrp="1"/>
          </p:cNvSpPr>
          <p:nvPr>
            <p:ph type="title"/>
          </p:nvPr>
        </p:nvSpPr>
        <p:spPr>
          <a:xfrm>
            <a:off x="838200" y="120073"/>
            <a:ext cx="10515600" cy="637505"/>
          </a:xfrm>
        </p:spPr>
        <p:txBody>
          <a:bodyPr/>
          <a:lstStyle/>
          <a:p>
            <a:r>
              <a:rPr lang="zh-CN" altLang="en-US" dirty="0"/>
              <a:t>产品族工具：低代码方式快速实现</a:t>
            </a:r>
            <a:r>
              <a:rPr lang="zh-CN" altLang="en-US" dirty="0">
                <a:latin typeface="微软雅黑" panose="020B0503020204020204" charset="-122"/>
                <a:ea typeface="微软雅黑" panose="020B0503020204020204" charset="-122"/>
              </a:rPr>
              <a:t>数据服务发布</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三方集成工具：主数据系统快速集成</a:t>
            </a:r>
            <a:endParaRPr lang="zh-CN" altLang="en-US" dirty="0"/>
          </a:p>
        </p:txBody>
      </p:sp>
      <p:sp>
        <p:nvSpPr>
          <p:cNvPr id="4" name="右弧形箭头 3"/>
          <p:cNvSpPr/>
          <p:nvPr/>
        </p:nvSpPr>
        <p:spPr>
          <a:xfrm>
            <a:off x="11529600" y="2348783"/>
            <a:ext cx="539845" cy="3303714"/>
          </a:xfrm>
          <a:prstGeom prst="curvedLeftArrow">
            <a:avLst/>
          </a:prstGeom>
          <a:solidFill>
            <a:schemeClr val="accent2"/>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chemeClr val="tx1"/>
              </a:solidFill>
              <a:effectLst/>
              <a:uFillTx/>
              <a:latin typeface="+mj-lt"/>
              <a:ea typeface="+mj-ea"/>
              <a:cs typeface="+mj-cs"/>
              <a:sym typeface="Calibri" panose="020F0502020204030204"/>
            </a:endParaRPr>
          </a:p>
        </p:txBody>
      </p:sp>
      <p:sp>
        <p:nvSpPr>
          <p:cNvPr id="5" name="任意多边形: 形状 3"/>
          <p:cNvSpPr/>
          <p:nvPr/>
        </p:nvSpPr>
        <p:spPr>
          <a:xfrm>
            <a:off x="1040130" y="2327910"/>
            <a:ext cx="10497821" cy="189643"/>
          </a:xfrm>
          <a:custGeom>
            <a:avLst/>
            <a:gdLst>
              <a:gd name="connsiteX0" fmla="*/ 12192000 w 12192000"/>
              <a:gd name="connsiteY0" fmla="*/ 0 h 4285880"/>
              <a:gd name="connsiteX1" fmla="*/ 12192000 w 12192000"/>
              <a:gd name="connsiteY1" fmla="*/ 4285880 h 4285880"/>
              <a:gd name="connsiteX2" fmla="*/ 0 w 12192000"/>
              <a:gd name="connsiteY2" fmla="*/ 4285880 h 4285880"/>
              <a:gd name="connsiteX3" fmla="*/ 0 w 12192000"/>
              <a:gd name="connsiteY3" fmla="*/ 1911118 h 4285880"/>
              <a:gd name="connsiteX4" fmla="*/ 391515 w 12192000"/>
              <a:gd name="connsiteY4" fmla="*/ 1835757 h 4285880"/>
              <a:gd name="connsiteX5" fmla="*/ 2338940 w 12192000"/>
              <a:gd name="connsiteY5" fmla="*/ 1503487 h 4285880"/>
              <a:gd name="connsiteX6" fmla="*/ 6333425 w 12192000"/>
              <a:gd name="connsiteY6" fmla="*/ 1108852 h 4285880"/>
              <a:gd name="connsiteX7" fmla="*/ 9567513 w 12192000"/>
              <a:gd name="connsiteY7" fmla="*/ 358080 h 4285880"/>
              <a:gd name="connsiteX8" fmla="*/ 12107697 w 12192000"/>
              <a:gd name="connsiteY8" fmla="*/ 6787 h 4285880"/>
              <a:gd name="connsiteX0-1" fmla="*/ 12192000 w 12192000"/>
              <a:gd name="connsiteY0-2" fmla="*/ 0 h 4285880"/>
              <a:gd name="connsiteX1-3" fmla="*/ 12192000 w 12192000"/>
              <a:gd name="connsiteY1-4" fmla="*/ 4285880 h 4285880"/>
              <a:gd name="connsiteX2-5" fmla="*/ 0 w 12192000"/>
              <a:gd name="connsiteY2-6" fmla="*/ 4285880 h 4285880"/>
              <a:gd name="connsiteX3-7" fmla="*/ 0 w 12192000"/>
              <a:gd name="connsiteY3-8" fmla="*/ 1911118 h 4285880"/>
              <a:gd name="connsiteX4-9" fmla="*/ 391515 w 12192000"/>
              <a:gd name="connsiteY4-10" fmla="*/ 1835757 h 4285880"/>
              <a:gd name="connsiteX5-11" fmla="*/ 2338940 w 12192000"/>
              <a:gd name="connsiteY5-12" fmla="*/ 1503487 h 4285880"/>
              <a:gd name="connsiteX6-13" fmla="*/ 6531545 w 12192000"/>
              <a:gd name="connsiteY6-14" fmla="*/ 1124092 h 4285880"/>
              <a:gd name="connsiteX7-15" fmla="*/ 9567513 w 12192000"/>
              <a:gd name="connsiteY7-16" fmla="*/ 358080 h 4285880"/>
              <a:gd name="connsiteX8-17" fmla="*/ 12107697 w 12192000"/>
              <a:gd name="connsiteY8-18" fmla="*/ 6787 h 4285880"/>
              <a:gd name="connsiteX9" fmla="*/ 12192000 w 12192000"/>
              <a:gd name="connsiteY9" fmla="*/ 0 h 4285880"/>
              <a:gd name="connsiteX0-19" fmla="*/ 12192000 w 12192000"/>
              <a:gd name="connsiteY0-20" fmla="*/ 0 h 4285880"/>
              <a:gd name="connsiteX1-21" fmla="*/ 12192000 w 12192000"/>
              <a:gd name="connsiteY1-22" fmla="*/ 4285880 h 4285880"/>
              <a:gd name="connsiteX2-23" fmla="*/ 0 w 12192000"/>
              <a:gd name="connsiteY2-24" fmla="*/ 4285880 h 4285880"/>
              <a:gd name="connsiteX3-25" fmla="*/ 0 w 12192000"/>
              <a:gd name="connsiteY3-26" fmla="*/ 1911118 h 4285880"/>
              <a:gd name="connsiteX4-27" fmla="*/ 391515 w 12192000"/>
              <a:gd name="connsiteY4-28" fmla="*/ 1835757 h 4285880"/>
              <a:gd name="connsiteX5-29" fmla="*/ 1531220 w 12192000"/>
              <a:gd name="connsiteY5-30" fmla="*/ 1640647 h 4285880"/>
              <a:gd name="connsiteX6-31" fmla="*/ 6531545 w 12192000"/>
              <a:gd name="connsiteY6-32" fmla="*/ 1124092 h 4285880"/>
              <a:gd name="connsiteX7-33" fmla="*/ 9567513 w 12192000"/>
              <a:gd name="connsiteY7-34" fmla="*/ 358080 h 4285880"/>
              <a:gd name="connsiteX8-35" fmla="*/ 12107697 w 12192000"/>
              <a:gd name="connsiteY8-36" fmla="*/ 6787 h 4285880"/>
              <a:gd name="connsiteX9-37" fmla="*/ 12192000 w 12192000"/>
              <a:gd name="connsiteY9-38" fmla="*/ 0 h 4285880"/>
              <a:gd name="connsiteX0-39" fmla="*/ 12192000 w 12192000"/>
              <a:gd name="connsiteY0-40" fmla="*/ 0 h 4285880"/>
              <a:gd name="connsiteX1-41" fmla="*/ 12192000 w 12192000"/>
              <a:gd name="connsiteY1-42" fmla="*/ 4285880 h 4285880"/>
              <a:gd name="connsiteX2-43" fmla="*/ 0 w 12192000"/>
              <a:gd name="connsiteY2-44" fmla="*/ 4285880 h 4285880"/>
              <a:gd name="connsiteX3-45" fmla="*/ 0 w 12192000"/>
              <a:gd name="connsiteY3-46" fmla="*/ 1911118 h 4285880"/>
              <a:gd name="connsiteX4-47" fmla="*/ 391515 w 12192000"/>
              <a:gd name="connsiteY4-48" fmla="*/ 1835757 h 4285880"/>
              <a:gd name="connsiteX5-49" fmla="*/ 1531220 w 12192000"/>
              <a:gd name="connsiteY5-50" fmla="*/ 1640647 h 4285880"/>
              <a:gd name="connsiteX6-51" fmla="*/ 6531545 w 12192000"/>
              <a:gd name="connsiteY6-52" fmla="*/ 1124092 h 4285880"/>
              <a:gd name="connsiteX7-53" fmla="*/ 10070433 w 12192000"/>
              <a:gd name="connsiteY7-54" fmla="*/ 312360 h 4285880"/>
              <a:gd name="connsiteX8-55" fmla="*/ 12107697 w 12192000"/>
              <a:gd name="connsiteY8-56" fmla="*/ 6787 h 4285880"/>
              <a:gd name="connsiteX9-57" fmla="*/ 12192000 w 12192000"/>
              <a:gd name="connsiteY9-58" fmla="*/ 0 h 42858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2192000" h="4285880">
                <a:moveTo>
                  <a:pt x="12192000" y="0"/>
                </a:moveTo>
                <a:lnTo>
                  <a:pt x="12192000" y="4285880"/>
                </a:lnTo>
                <a:lnTo>
                  <a:pt x="0" y="4285880"/>
                </a:lnTo>
                <a:lnTo>
                  <a:pt x="0" y="1911118"/>
                </a:lnTo>
                <a:lnTo>
                  <a:pt x="391515" y="1835757"/>
                </a:lnTo>
                <a:cubicBezTo>
                  <a:pt x="1091641" y="1709378"/>
                  <a:pt x="507882" y="1759258"/>
                  <a:pt x="1531220" y="1640647"/>
                </a:cubicBezTo>
                <a:cubicBezTo>
                  <a:pt x="2554558" y="1522036"/>
                  <a:pt x="5326783" y="1314992"/>
                  <a:pt x="6531545" y="1124092"/>
                </a:cubicBezTo>
                <a:cubicBezTo>
                  <a:pt x="7736306" y="933191"/>
                  <a:pt x="9058176" y="500054"/>
                  <a:pt x="10070433" y="312360"/>
                </a:cubicBezTo>
                <a:cubicBezTo>
                  <a:pt x="10956158" y="148130"/>
                  <a:pt x="11379493" y="71378"/>
                  <a:pt x="12107697" y="6787"/>
                </a:cubicBezTo>
                <a:lnTo>
                  <a:pt x="12192000" y="0"/>
                </a:lnTo>
                <a:close/>
              </a:path>
            </a:pathLst>
          </a:custGeom>
          <a:solidFill>
            <a:schemeClr val="accent2"/>
          </a:solidFill>
          <a:ln>
            <a:solidFill>
              <a:schemeClr val="accent1"/>
            </a:solidFill>
          </a:ln>
          <a:effectLst>
            <a:innerShdw blurRad="165100" dist="50800" dir="16200000">
              <a:prstClr val="black">
                <a:alpha val="19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 name="椭圆 6"/>
          <p:cNvSpPr/>
          <p:nvPr/>
        </p:nvSpPr>
        <p:spPr>
          <a:xfrm>
            <a:off x="3899535" y="2335583"/>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3542248" y="2625891"/>
            <a:ext cx="1532890" cy="362792"/>
          </a:xfrm>
          <a:prstGeom prst="rect">
            <a:avLst/>
          </a:prstGeom>
          <a:noFill/>
        </p:spPr>
        <p:txBody>
          <a:bodyPr wrap="square">
            <a:spAutoFit/>
          </a:bodyPr>
          <a:lstStyle/>
          <a:p>
            <a:pPr algn="just">
              <a:lnSpc>
                <a:spcPct val="12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数据模型定义</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9" name="直接连接符 8"/>
          <p:cNvCxnSpPr/>
          <p:nvPr/>
        </p:nvCxnSpPr>
        <p:spPr>
          <a:xfrm>
            <a:off x="4015740" y="1882775"/>
            <a:ext cx="8890" cy="4197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2863850" y="1257935"/>
            <a:ext cx="2186305" cy="774700"/>
          </a:xfrm>
          <a:prstGeom prst="roundRect">
            <a:avLst>
              <a:gd name="adj" fmla="val 13169"/>
            </a:avLst>
          </a:prstGeom>
          <a:solidFill>
            <a:srgbClr val="FFFFFF">
              <a:alpha val="5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lnSpc>
                <a:spcPct val="120000"/>
              </a:lnSpc>
            </a:pP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rPr>
              <a:t>根据主数据标准规范，在主数据系统中定义某类主数据模型</a:t>
            </a:r>
            <a:endParaRPr lang="zh-CN" altLang="en-US" sz="1200" b="1" dirty="0">
              <a:solidFill>
                <a:schemeClr val="bg1"/>
              </a:solidFill>
              <a:latin typeface="微软雅黑" panose="020B0503020204020204" charset="-122"/>
              <a:ea typeface="微软雅黑" panose="020B0503020204020204" charset="-122"/>
            </a:endParaRPr>
          </a:p>
        </p:txBody>
      </p:sp>
      <p:sp>
        <p:nvSpPr>
          <p:cNvPr id="11" name="椭圆 10"/>
          <p:cNvSpPr/>
          <p:nvPr/>
        </p:nvSpPr>
        <p:spPr>
          <a:xfrm>
            <a:off x="6851650" y="2367333"/>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6289040" y="2672053"/>
            <a:ext cx="1532890" cy="362792"/>
          </a:xfrm>
          <a:prstGeom prst="rect">
            <a:avLst/>
          </a:prstGeom>
          <a:noFill/>
        </p:spPr>
        <p:txBody>
          <a:bodyPr wrap="square">
            <a:spAutoFit/>
          </a:bodyPr>
          <a:lstStyle/>
          <a:p>
            <a:pPr algn="just">
              <a:lnSpc>
                <a:spcPct val="12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数据管理维护</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13" name="直接连接符 12"/>
          <p:cNvCxnSpPr/>
          <p:nvPr/>
        </p:nvCxnSpPr>
        <p:spPr>
          <a:xfrm>
            <a:off x="6969125" y="1819910"/>
            <a:ext cx="10795" cy="4978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0091420" y="2295578"/>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9486900" y="2612390"/>
            <a:ext cx="1848485" cy="387798"/>
          </a:xfrm>
          <a:prstGeom prst="rect">
            <a:avLst/>
          </a:prstGeom>
          <a:noFill/>
        </p:spPr>
        <p:txBody>
          <a:bodyPr wrap="square">
            <a:spAutoFit/>
          </a:bodyPr>
          <a:lstStyle/>
          <a:p>
            <a:pPr algn="just">
              <a:lnSpc>
                <a:spcPct val="12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主数据服务管理</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17" name="直接连接符 16"/>
          <p:cNvCxnSpPr/>
          <p:nvPr/>
        </p:nvCxnSpPr>
        <p:spPr>
          <a:xfrm>
            <a:off x="10207625" y="1682750"/>
            <a:ext cx="8890" cy="57975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9300416" y="1266553"/>
            <a:ext cx="2133394" cy="774700"/>
          </a:xfrm>
          <a:prstGeom prst="roundRect">
            <a:avLst>
              <a:gd name="adj" fmla="val 13169"/>
            </a:avLst>
          </a:prstGeom>
          <a:solidFill>
            <a:srgbClr val="FFFFFF">
              <a:alpha val="5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lnSpc>
                <a:spcPct val="120000"/>
              </a:lnSpc>
            </a:pP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rPr>
              <a:t>主数据系统发布将对应的数据模型为接口服务</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9" name="任意多边形: 形状 3"/>
          <p:cNvSpPr/>
          <p:nvPr/>
        </p:nvSpPr>
        <p:spPr>
          <a:xfrm>
            <a:off x="4812030" y="5425166"/>
            <a:ext cx="6743065" cy="227330"/>
          </a:xfrm>
          <a:custGeom>
            <a:avLst/>
            <a:gdLst>
              <a:gd name="connsiteX0" fmla="*/ 12192000 w 12192000"/>
              <a:gd name="connsiteY0" fmla="*/ 0 h 4285880"/>
              <a:gd name="connsiteX1" fmla="*/ 12192000 w 12192000"/>
              <a:gd name="connsiteY1" fmla="*/ 4285880 h 4285880"/>
              <a:gd name="connsiteX2" fmla="*/ 0 w 12192000"/>
              <a:gd name="connsiteY2" fmla="*/ 4285880 h 4285880"/>
              <a:gd name="connsiteX3" fmla="*/ 0 w 12192000"/>
              <a:gd name="connsiteY3" fmla="*/ 1911118 h 4285880"/>
              <a:gd name="connsiteX4" fmla="*/ 391515 w 12192000"/>
              <a:gd name="connsiteY4" fmla="*/ 1835757 h 4285880"/>
              <a:gd name="connsiteX5" fmla="*/ 2338940 w 12192000"/>
              <a:gd name="connsiteY5" fmla="*/ 1503487 h 4285880"/>
              <a:gd name="connsiteX6" fmla="*/ 6333425 w 12192000"/>
              <a:gd name="connsiteY6" fmla="*/ 1108852 h 4285880"/>
              <a:gd name="connsiteX7" fmla="*/ 9567513 w 12192000"/>
              <a:gd name="connsiteY7" fmla="*/ 358080 h 4285880"/>
              <a:gd name="connsiteX8" fmla="*/ 12107697 w 12192000"/>
              <a:gd name="connsiteY8" fmla="*/ 6787 h 4285880"/>
              <a:gd name="connsiteX0-1" fmla="*/ 12192000 w 12192000"/>
              <a:gd name="connsiteY0-2" fmla="*/ 0 h 4285880"/>
              <a:gd name="connsiteX1-3" fmla="*/ 12192000 w 12192000"/>
              <a:gd name="connsiteY1-4" fmla="*/ 4285880 h 4285880"/>
              <a:gd name="connsiteX2-5" fmla="*/ 0 w 12192000"/>
              <a:gd name="connsiteY2-6" fmla="*/ 4285880 h 4285880"/>
              <a:gd name="connsiteX3-7" fmla="*/ 0 w 12192000"/>
              <a:gd name="connsiteY3-8" fmla="*/ 1911118 h 4285880"/>
              <a:gd name="connsiteX4-9" fmla="*/ 391515 w 12192000"/>
              <a:gd name="connsiteY4-10" fmla="*/ 1835757 h 4285880"/>
              <a:gd name="connsiteX5-11" fmla="*/ 2338940 w 12192000"/>
              <a:gd name="connsiteY5-12" fmla="*/ 1503487 h 4285880"/>
              <a:gd name="connsiteX6-13" fmla="*/ 6531545 w 12192000"/>
              <a:gd name="connsiteY6-14" fmla="*/ 1124092 h 4285880"/>
              <a:gd name="connsiteX7-15" fmla="*/ 9567513 w 12192000"/>
              <a:gd name="connsiteY7-16" fmla="*/ 358080 h 4285880"/>
              <a:gd name="connsiteX8-17" fmla="*/ 12107697 w 12192000"/>
              <a:gd name="connsiteY8-18" fmla="*/ 6787 h 4285880"/>
              <a:gd name="connsiteX9" fmla="*/ 12192000 w 12192000"/>
              <a:gd name="connsiteY9" fmla="*/ 0 h 4285880"/>
              <a:gd name="connsiteX0-19" fmla="*/ 12192000 w 12192000"/>
              <a:gd name="connsiteY0-20" fmla="*/ 0 h 4285880"/>
              <a:gd name="connsiteX1-21" fmla="*/ 12192000 w 12192000"/>
              <a:gd name="connsiteY1-22" fmla="*/ 4285880 h 4285880"/>
              <a:gd name="connsiteX2-23" fmla="*/ 0 w 12192000"/>
              <a:gd name="connsiteY2-24" fmla="*/ 4285880 h 4285880"/>
              <a:gd name="connsiteX3-25" fmla="*/ 0 w 12192000"/>
              <a:gd name="connsiteY3-26" fmla="*/ 1911118 h 4285880"/>
              <a:gd name="connsiteX4-27" fmla="*/ 391515 w 12192000"/>
              <a:gd name="connsiteY4-28" fmla="*/ 1835757 h 4285880"/>
              <a:gd name="connsiteX5-29" fmla="*/ 1531220 w 12192000"/>
              <a:gd name="connsiteY5-30" fmla="*/ 1640647 h 4285880"/>
              <a:gd name="connsiteX6-31" fmla="*/ 6531545 w 12192000"/>
              <a:gd name="connsiteY6-32" fmla="*/ 1124092 h 4285880"/>
              <a:gd name="connsiteX7-33" fmla="*/ 9567513 w 12192000"/>
              <a:gd name="connsiteY7-34" fmla="*/ 358080 h 4285880"/>
              <a:gd name="connsiteX8-35" fmla="*/ 12107697 w 12192000"/>
              <a:gd name="connsiteY8-36" fmla="*/ 6787 h 4285880"/>
              <a:gd name="connsiteX9-37" fmla="*/ 12192000 w 12192000"/>
              <a:gd name="connsiteY9-38" fmla="*/ 0 h 4285880"/>
              <a:gd name="connsiteX0-39" fmla="*/ 12192000 w 12192000"/>
              <a:gd name="connsiteY0-40" fmla="*/ 0 h 4285880"/>
              <a:gd name="connsiteX1-41" fmla="*/ 12192000 w 12192000"/>
              <a:gd name="connsiteY1-42" fmla="*/ 4285880 h 4285880"/>
              <a:gd name="connsiteX2-43" fmla="*/ 0 w 12192000"/>
              <a:gd name="connsiteY2-44" fmla="*/ 4285880 h 4285880"/>
              <a:gd name="connsiteX3-45" fmla="*/ 0 w 12192000"/>
              <a:gd name="connsiteY3-46" fmla="*/ 1911118 h 4285880"/>
              <a:gd name="connsiteX4-47" fmla="*/ 391515 w 12192000"/>
              <a:gd name="connsiteY4-48" fmla="*/ 1835757 h 4285880"/>
              <a:gd name="connsiteX5-49" fmla="*/ 1531220 w 12192000"/>
              <a:gd name="connsiteY5-50" fmla="*/ 1640647 h 4285880"/>
              <a:gd name="connsiteX6-51" fmla="*/ 6531545 w 12192000"/>
              <a:gd name="connsiteY6-52" fmla="*/ 1124092 h 4285880"/>
              <a:gd name="connsiteX7-53" fmla="*/ 10070433 w 12192000"/>
              <a:gd name="connsiteY7-54" fmla="*/ 312360 h 4285880"/>
              <a:gd name="connsiteX8-55" fmla="*/ 12107697 w 12192000"/>
              <a:gd name="connsiteY8-56" fmla="*/ 6787 h 4285880"/>
              <a:gd name="connsiteX9-57" fmla="*/ 12192000 w 12192000"/>
              <a:gd name="connsiteY9-58" fmla="*/ 0 h 42858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2192000" h="4285880">
                <a:moveTo>
                  <a:pt x="12192000" y="0"/>
                </a:moveTo>
                <a:lnTo>
                  <a:pt x="12192000" y="4285880"/>
                </a:lnTo>
                <a:lnTo>
                  <a:pt x="0" y="4285880"/>
                </a:lnTo>
                <a:lnTo>
                  <a:pt x="0" y="1911118"/>
                </a:lnTo>
                <a:lnTo>
                  <a:pt x="391515" y="1835757"/>
                </a:lnTo>
                <a:cubicBezTo>
                  <a:pt x="1091641" y="1709378"/>
                  <a:pt x="507882" y="1759258"/>
                  <a:pt x="1531220" y="1640647"/>
                </a:cubicBezTo>
                <a:cubicBezTo>
                  <a:pt x="2554558" y="1522036"/>
                  <a:pt x="5326783" y="1314992"/>
                  <a:pt x="6531545" y="1124092"/>
                </a:cubicBezTo>
                <a:cubicBezTo>
                  <a:pt x="7736306" y="933191"/>
                  <a:pt x="9058176" y="500054"/>
                  <a:pt x="10070433" y="312360"/>
                </a:cubicBezTo>
                <a:cubicBezTo>
                  <a:pt x="10956158" y="148130"/>
                  <a:pt x="11379493" y="71378"/>
                  <a:pt x="12107697" y="6787"/>
                </a:cubicBezTo>
                <a:lnTo>
                  <a:pt x="12192000" y="0"/>
                </a:lnTo>
                <a:close/>
              </a:path>
            </a:pathLst>
          </a:custGeom>
          <a:solidFill>
            <a:schemeClr val="accent2"/>
          </a:solidFill>
          <a:ln>
            <a:solidFill>
              <a:schemeClr val="accent1"/>
            </a:solidFill>
          </a:ln>
          <a:effectLst>
            <a:innerShdw blurRad="165100" dist="50800" dir="16200000">
              <a:prstClr val="black">
                <a:alpha val="19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 name="椭圆 20"/>
          <p:cNvSpPr/>
          <p:nvPr/>
        </p:nvSpPr>
        <p:spPr>
          <a:xfrm>
            <a:off x="6455410" y="5439465"/>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5695722" y="5762903"/>
            <a:ext cx="2179547" cy="387798"/>
          </a:xfrm>
          <a:prstGeom prst="rect">
            <a:avLst/>
          </a:prstGeom>
          <a:noFill/>
        </p:spPr>
        <p:txBody>
          <a:bodyPr wrap="square">
            <a:spAutoFit/>
          </a:bodyPr>
          <a:lstStyle/>
          <a:p>
            <a:pPr algn="just">
              <a:lnSpc>
                <a:spcPct val="12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服务权限与安全管控</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23" name="直接连接符 22"/>
          <p:cNvCxnSpPr/>
          <p:nvPr/>
        </p:nvCxnSpPr>
        <p:spPr>
          <a:xfrm>
            <a:off x="6594475" y="5066169"/>
            <a:ext cx="8890" cy="4197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9335770" y="5458349"/>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8975090" y="5768149"/>
            <a:ext cx="1532890" cy="362792"/>
          </a:xfrm>
          <a:prstGeom prst="rect">
            <a:avLst/>
          </a:prstGeom>
          <a:noFill/>
        </p:spPr>
        <p:txBody>
          <a:bodyPr wrap="square">
            <a:spAutoFit/>
          </a:bodyPr>
          <a:lstStyle/>
          <a:p>
            <a:pPr algn="just">
              <a:lnSpc>
                <a:spcPct val="12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服务自动注册</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27" name="直接连接符 26"/>
          <p:cNvCxnSpPr/>
          <p:nvPr/>
        </p:nvCxnSpPr>
        <p:spPr>
          <a:xfrm>
            <a:off x="9476105" y="5003304"/>
            <a:ext cx="10795" cy="4978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对角圆角矩形 54"/>
          <p:cNvSpPr/>
          <p:nvPr/>
        </p:nvSpPr>
        <p:spPr>
          <a:xfrm>
            <a:off x="3428218" y="4046855"/>
            <a:ext cx="8605031" cy="2171065"/>
          </a:xfrm>
          <a:prstGeom prst="round2DiagRect">
            <a:avLst/>
          </a:prstGeom>
          <a:noFill/>
          <a:ln>
            <a:solidFill>
              <a:srgbClr val="FFDA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对角圆角矩形 54"/>
          <p:cNvSpPr/>
          <p:nvPr/>
        </p:nvSpPr>
        <p:spPr>
          <a:xfrm>
            <a:off x="918210" y="1125152"/>
            <a:ext cx="10794365" cy="1921785"/>
          </a:xfrm>
          <a:prstGeom prst="round2Diag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圆角矩形 75"/>
          <p:cNvSpPr/>
          <p:nvPr/>
        </p:nvSpPr>
        <p:spPr>
          <a:xfrm>
            <a:off x="350647" y="3998375"/>
            <a:ext cx="1294409" cy="226408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400" b="1" dirty="0">
                <a:solidFill>
                  <a:schemeClr val="bg1"/>
                </a:solidFill>
                <a:latin typeface="微软雅黑" panose="020B0503020204020204" charset="-122"/>
                <a:ea typeface="微软雅黑" panose="020B0503020204020204" charset="-122"/>
              </a:rPr>
              <a:t>第三方系统</a:t>
            </a:r>
            <a:endParaRPr lang="zh-CN" altLang="en-US" sz="1400" b="1" dirty="0">
              <a:solidFill>
                <a:schemeClr val="bg1"/>
              </a:solidFill>
              <a:latin typeface="微软雅黑" panose="020B0503020204020204" charset="-122"/>
              <a:ea typeface="微软雅黑" panose="020B0503020204020204" charset="-122"/>
            </a:endParaRPr>
          </a:p>
        </p:txBody>
      </p:sp>
      <p:sp>
        <p:nvSpPr>
          <p:cNvPr id="36" name="圆角矩形 75"/>
          <p:cNvSpPr/>
          <p:nvPr/>
        </p:nvSpPr>
        <p:spPr>
          <a:xfrm>
            <a:off x="503769" y="4522407"/>
            <a:ext cx="989880" cy="230347"/>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rPr>
              <a:t>系统</a:t>
            </a:r>
            <a:r>
              <a:rPr lang="en-US" altLang="zh-CN" sz="1400" dirty="0">
                <a:solidFill>
                  <a:schemeClr val="bg1"/>
                </a:solidFill>
                <a:latin typeface="微软雅黑" panose="020B0503020204020204" charset="-122"/>
                <a:ea typeface="微软雅黑" panose="020B0503020204020204" charset="-122"/>
              </a:rPr>
              <a:t>A</a:t>
            </a:r>
            <a:endParaRPr lang="zh-CN" altLang="en-US" sz="1400" dirty="0">
              <a:solidFill>
                <a:schemeClr val="bg1"/>
              </a:solidFill>
              <a:latin typeface="微软雅黑" panose="020B0503020204020204" charset="-122"/>
              <a:ea typeface="微软雅黑" panose="020B0503020204020204" charset="-122"/>
            </a:endParaRPr>
          </a:p>
        </p:txBody>
      </p:sp>
      <p:sp>
        <p:nvSpPr>
          <p:cNvPr id="37" name="圆角矩形 75"/>
          <p:cNvSpPr/>
          <p:nvPr/>
        </p:nvSpPr>
        <p:spPr>
          <a:xfrm>
            <a:off x="489791" y="5395756"/>
            <a:ext cx="990249" cy="314731"/>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rPr>
              <a:t>系统</a:t>
            </a:r>
            <a:r>
              <a:rPr lang="en-US" altLang="zh-CN" sz="1400" dirty="0">
                <a:solidFill>
                  <a:schemeClr val="bg1"/>
                </a:solidFill>
                <a:latin typeface="微软雅黑" panose="020B0503020204020204" charset="-122"/>
                <a:ea typeface="微软雅黑" panose="020B0503020204020204" charset="-122"/>
              </a:rPr>
              <a:t>C</a:t>
            </a:r>
            <a:endParaRPr lang="zh-CN" altLang="en-US" sz="1400" dirty="0">
              <a:solidFill>
                <a:schemeClr val="bg1"/>
              </a:solidFill>
              <a:latin typeface="微软雅黑" panose="020B0503020204020204" charset="-122"/>
              <a:ea typeface="微软雅黑" panose="020B0503020204020204" charset="-122"/>
            </a:endParaRPr>
          </a:p>
        </p:txBody>
      </p:sp>
      <p:sp>
        <p:nvSpPr>
          <p:cNvPr id="38" name="圆角矩形 75"/>
          <p:cNvSpPr/>
          <p:nvPr/>
        </p:nvSpPr>
        <p:spPr>
          <a:xfrm>
            <a:off x="503768" y="5876850"/>
            <a:ext cx="990249" cy="314731"/>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rPr>
              <a:t>系统</a:t>
            </a:r>
            <a:r>
              <a:rPr lang="en-US" altLang="zh-CN" sz="1400" dirty="0">
                <a:solidFill>
                  <a:schemeClr val="bg1"/>
                </a:solidFill>
                <a:latin typeface="微软雅黑" panose="020B0503020204020204" charset="-122"/>
                <a:ea typeface="微软雅黑" panose="020B0503020204020204" charset="-122"/>
              </a:rPr>
              <a:t>D</a:t>
            </a:r>
            <a:endParaRPr lang="zh-CN" altLang="en-US" sz="1400" dirty="0">
              <a:solidFill>
                <a:schemeClr val="bg1"/>
              </a:solidFill>
              <a:latin typeface="微软雅黑" panose="020B0503020204020204" charset="-122"/>
              <a:ea typeface="微软雅黑" panose="020B0503020204020204" charset="-122"/>
            </a:endParaRPr>
          </a:p>
        </p:txBody>
      </p:sp>
      <p:sp>
        <p:nvSpPr>
          <p:cNvPr id="39" name="圆角矩形 75"/>
          <p:cNvSpPr/>
          <p:nvPr/>
        </p:nvSpPr>
        <p:spPr>
          <a:xfrm>
            <a:off x="489790" y="4896298"/>
            <a:ext cx="990249" cy="314731"/>
          </a:xfrm>
          <a:prstGeom prst="rect">
            <a:avLst/>
          </a:prstGeom>
          <a:solidFill>
            <a:schemeClr val="accent5">
              <a:lumMod val="7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charset="-122"/>
                <a:ea typeface="微软雅黑" panose="020B0503020204020204" charset="-122"/>
              </a:rPr>
              <a:t>系统</a:t>
            </a:r>
            <a:r>
              <a:rPr lang="en-US" altLang="zh-CN" sz="1400" dirty="0">
                <a:solidFill>
                  <a:schemeClr val="bg1"/>
                </a:solidFill>
                <a:latin typeface="微软雅黑" panose="020B0503020204020204" charset="-122"/>
                <a:ea typeface="微软雅黑" panose="020B0503020204020204" charset="-122"/>
              </a:rPr>
              <a:t>B</a:t>
            </a:r>
            <a:endParaRPr lang="zh-CN" altLang="en-US" sz="14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949757" y="1406604"/>
            <a:ext cx="1723549" cy="461665"/>
          </a:xfrm>
          <a:prstGeom prst="rect">
            <a:avLst/>
          </a:prstGeom>
        </p:spPr>
        <p:txBody>
          <a:bodyPr wrap="none">
            <a:spAutoFit/>
          </a:bodyPr>
          <a:lstStyle/>
          <a:p>
            <a:pPr algn="ctr"/>
            <a:r>
              <a:rPr lang="zh-CN" altLang="en-US" sz="2400" b="1" dirty="0">
                <a:solidFill>
                  <a:schemeClr val="bg1"/>
                </a:solidFill>
                <a:latin typeface="微软雅黑" panose="020B0503020204020204" charset="-122"/>
                <a:ea typeface="微软雅黑" panose="020B0503020204020204" charset="-122"/>
              </a:rPr>
              <a:t>主数据系统</a:t>
            </a:r>
            <a:endParaRPr lang="en-US" altLang="zh-CN" sz="2400" b="1"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3540340" y="4281497"/>
            <a:ext cx="2031325" cy="461665"/>
          </a:xfrm>
          <a:prstGeom prst="rect">
            <a:avLst/>
          </a:prstGeom>
        </p:spPr>
        <p:txBody>
          <a:bodyPr wrap="none">
            <a:spAutoFit/>
          </a:bodyPr>
          <a:lstStyle/>
          <a:p>
            <a:pPr algn="ctr"/>
            <a:r>
              <a:rPr lang="zh-CN" altLang="en-US" sz="2400" b="1" dirty="0">
                <a:solidFill>
                  <a:schemeClr val="bg1"/>
                </a:solidFill>
                <a:latin typeface="微软雅黑" panose="020B0503020204020204" charset="-122"/>
                <a:ea typeface="微软雅黑" panose="020B0503020204020204" charset="-122"/>
              </a:rPr>
              <a:t>企业服务总线</a:t>
            </a:r>
            <a:endParaRPr lang="en-US" altLang="zh-CN" sz="2400" b="1" dirty="0">
              <a:solidFill>
                <a:schemeClr val="bg1"/>
              </a:solidFill>
              <a:latin typeface="微软雅黑" panose="020B0503020204020204" charset="-122"/>
              <a:ea typeface="微软雅黑" panose="020B0503020204020204" charset="-122"/>
            </a:endParaRPr>
          </a:p>
        </p:txBody>
      </p:sp>
      <p:sp>
        <p:nvSpPr>
          <p:cNvPr id="42" name="圆角矩形 41"/>
          <p:cNvSpPr/>
          <p:nvPr/>
        </p:nvSpPr>
        <p:spPr>
          <a:xfrm>
            <a:off x="6016212" y="1264618"/>
            <a:ext cx="2162175" cy="774700"/>
          </a:xfrm>
          <a:prstGeom prst="roundRect">
            <a:avLst>
              <a:gd name="adj" fmla="val 13169"/>
            </a:avLst>
          </a:prstGeom>
          <a:solidFill>
            <a:srgbClr val="FFFFFF">
              <a:alpha val="5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lnSpc>
                <a:spcPct val="120000"/>
              </a:lnSpc>
            </a:pP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rPr>
              <a:t>用户在主数据系统或者流程中维护主数据信息</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43" name="圆角矩形 42"/>
          <p:cNvSpPr/>
          <p:nvPr/>
        </p:nvSpPr>
        <p:spPr>
          <a:xfrm>
            <a:off x="5865744" y="4299518"/>
            <a:ext cx="1662474" cy="774700"/>
          </a:xfrm>
          <a:prstGeom prst="roundRect">
            <a:avLst>
              <a:gd name="adj" fmla="val 13169"/>
            </a:avLst>
          </a:prstGeom>
          <a:solidFill>
            <a:srgbClr val="FFFFFF">
              <a:alpha val="5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lnSpc>
                <a:spcPct val="120000"/>
              </a:lnSpc>
            </a:pP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rPr>
              <a:t>企业服务总线统一对数据服务进行权限和安全管控</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44" name="圆角矩形 43"/>
          <p:cNvSpPr/>
          <p:nvPr/>
        </p:nvSpPr>
        <p:spPr>
          <a:xfrm>
            <a:off x="8704802" y="4303696"/>
            <a:ext cx="1580610" cy="774700"/>
          </a:xfrm>
          <a:prstGeom prst="roundRect">
            <a:avLst>
              <a:gd name="adj" fmla="val 13169"/>
            </a:avLst>
          </a:prstGeom>
          <a:solidFill>
            <a:srgbClr val="FFFFFF">
              <a:alpha val="5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lnSpc>
                <a:spcPct val="120000"/>
              </a:lnSpc>
            </a:pP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rPr>
              <a:t>主数据发布的服务通过批量注册的方式注册在</a:t>
            </a:r>
            <a:r>
              <a:rPr lang="en-US" altLang="zh-CN" sz="1200" b="1" dirty="0">
                <a:solidFill>
                  <a:schemeClr val="bg1"/>
                </a:solidFill>
                <a:latin typeface="微软雅黑" panose="020B0503020204020204" charset="-122"/>
                <a:ea typeface="微软雅黑" panose="020B0503020204020204" charset="-122"/>
                <a:cs typeface="微软雅黑" panose="020B0503020204020204" charset="-122"/>
                <a:sym typeface="+mn-ea"/>
              </a:rPr>
              <a:t>ESB</a:t>
            </a: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rPr>
              <a:t>中</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45" name="箭头: 上 41"/>
          <p:cNvSpPr/>
          <p:nvPr/>
        </p:nvSpPr>
        <p:spPr>
          <a:xfrm rot="16200000">
            <a:off x="2189978" y="4215406"/>
            <a:ext cx="575587" cy="1673856"/>
          </a:xfrm>
          <a:prstGeom prst="upArrow">
            <a:avLst/>
          </a:prstGeom>
          <a:gradFill>
            <a:gsLst>
              <a:gs pos="0">
                <a:srgbClr val="FFDA00">
                  <a:alpha val="0"/>
                </a:srgbClr>
              </a:gs>
              <a:gs pos="99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三方集成工具：</a:t>
            </a:r>
            <a:r>
              <a:rPr lang="en-US" altLang="zh-CN" dirty="0"/>
              <a:t>SAP-Adapter</a:t>
            </a:r>
            <a:r>
              <a:rPr lang="zh-CN" altLang="en-US" dirty="0"/>
              <a:t>快速发布服务</a:t>
            </a:r>
            <a:endParaRPr lang="zh-CN" altLang="en-US" dirty="0"/>
          </a:p>
        </p:txBody>
      </p:sp>
      <p:pic>
        <p:nvPicPr>
          <p:cNvPr id="3" name="图片 2"/>
          <p:cNvPicPr/>
          <p:nvPr/>
        </p:nvPicPr>
        <p:blipFill>
          <a:blip r:embed="rId1" cstate="print">
            <a:extLst>
              <a:ext uri="{28A0092B-C50C-407E-A947-70E740481C1C}">
                <a14:useLocalDpi xmlns:a14="http://schemas.microsoft.com/office/drawing/2010/main" val="0"/>
              </a:ext>
            </a:extLst>
          </a:blip>
          <a:stretch>
            <a:fillRect/>
          </a:stretch>
        </p:blipFill>
        <p:spPr>
          <a:xfrm>
            <a:off x="549781" y="1903605"/>
            <a:ext cx="10729192" cy="4752528"/>
          </a:xfrm>
          <a:prstGeom prst="rect">
            <a:avLst/>
          </a:prstGeom>
        </p:spPr>
      </p:pic>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2324033" y="2119629"/>
            <a:ext cx="8784976" cy="4320480"/>
          </a:xfrm>
          <a:prstGeom prst="rect">
            <a:avLst/>
          </a:prstGeom>
        </p:spPr>
      </p:pic>
      <p:sp>
        <p:nvSpPr>
          <p:cNvPr id="5" name="矩形 4"/>
          <p:cNvSpPr/>
          <p:nvPr/>
        </p:nvSpPr>
        <p:spPr>
          <a:xfrm>
            <a:off x="549781" y="848783"/>
            <a:ext cx="11004998" cy="874407"/>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charset="-122"/>
                <a:ea typeface="微软雅黑" panose="020B0503020204020204" charset="-122"/>
              </a:rPr>
              <a:t>方便快捷的查询出</a:t>
            </a:r>
            <a:r>
              <a:rPr lang="en-US" altLang="zh-CN" dirty="0">
                <a:solidFill>
                  <a:schemeClr val="bg1"/>
                </a:solidFill>
                <a:latin typeface="微软雅黑" panose="020B0503020204020204" charset="-122"/>
                <a:ea typeface="微软雅黑" panose="020B0503020204020204" charset="-122"/>
              </a:rPr>
              <a:t>SAP</a:t>
            </a:r>
            <a:r>
              <a:rPr lang="zh-CN" altLang="en-US" dirty="0">
                <a:solidFill>
                  <a:schemeClr val="bg1"/>
                </a:solidFill>
                <a:latin typeface="微软雅黑" panose="020B0503020204020204" charset="-122"/>
                <a:ea typeface="微软雅黑" panose="020B0503020204020204" charset="-122"/>
              </a:rPr>
              <a:t>提供的所有</a:t>
            </a:r>
            <a:r>
              <a:rPr lang="en-US" altLang="zh-CN" dirty="0">
                <a:solidFill>
                  <a:schemeClr val="bg1"/>
                </a:solidFill>
                <a:latin typeface="微软雅黑" panose="020B0503020204020204" charset="-122"/>
                <a:ea typeface="微软雅黑" panose="020B0503020204020204" charset="-122"/>
              </a:rPr>
              <a:t>RFC</a:t>
            </a:r>
            <a:r>
              <a:rPr lang="zh-CN" altLang="en-US" dirty="0">
                <a:solidFill>
                  <a:schemeClr val="bg1"/>
                </a:solidFill>
                <a:latin typeface="微软雅黑" panose="020B0503020204020204" charset="-122"/>
                <a:ea typeface="微软雅黑" panose="020B0503020204020204" charset="-122"/>
              </a:rPr>
              <a:t>函数、</a:t>
            </a:r>
            <a:r>
              <a:rPr lang="en-US" altLang="zh-CN" dirty="0">
                <a:solidFill>
                  <a:schemeClr val="bg1"/>
                </a:solidFill>
                <a:latin typeface="微软雅黑" panose="020B0503020204020204" charset="-122"/>
                <a:ea typeface="微软雅黑" panose="020B0503020204020204" charset="-122"/>
              </a:rPr>
              <a:t>BAPI</a:t>
            </a:r>
            <a:r>
              <a:rPr lang="zh-CN" altLang="en-US" dirty="0">
                <a:solidFill>
                  <a:schemeClr val="bg1"/>
                </a:solidFill>
                <a:latin typeface="微软雅黑" panose="020B0503020204020204" charset="-122"/>
                <a:ea typeface="微软雅黑" panose="020B0503020204020204" charset="-122"/>
              </a:rPr>
              <a:t>类和</a:t>
            </a:r>
            <a:r>
              <a:rPr lang="en-US" altLang="zh-CN" dirty="0">
                <a:solidFill>
                  <a:schemeClr val="bg1"/>
                </a:solidFill>
                <a:latin typeface="微软雅黑" panose="020B0503020204020204" charset="-122"/>
                <a:ea typeface="微软雅黑" panose="020B0503020204020204" charset="-122"/>
              </a:rPr>
              <a:t>BAPI</a:t>
            </a:r>
            <a:r>
              <a:rPr lang="zh-CN" altLang="en-US" dirty="0">
                <a:solidFill>
                  <a:schemeClr val="bg1"/>
                </a:solidFill>
                <a:latin typeface="微软雅黑" panose="020B0503020204020204" charset="-122"/>
                <a:ea typeface="微软雅黑" panose="020B0503020204020204" charset="-122"/>
              </a:rPr>
              <a:t>方法、</a:t>
            </a:r>
            <a:r>
              <a:rPr lang="en-US" altLang="zh-CN" dirty="0">
                <a:solidFill>
                  <a:schemeClr val="bg1"/>
                </a:solidFill>
                <a:latin typeface="微软雅黑" panose="020B0503020204020204" charset="-122"/>
                <a:ea typeface="微软雅黑" panose="020B0503020204020204" charset="-122"/>
              </a:rPr>
              <a:t>IDOC</a:t>
            </a:r>
            <a:r>
              <a:rPr lang="zh-CN" altLang="en-US" dirty="0">
                <a:solidFill>
                  <a:schemeClr val="bg1"/>
                </a:solidFill>
                <a:latin typeface="微软雅黑" panose="020B0503020204020204" charset="-122"/>
                <a:ea typeface="微软雅黑" panose="020B0503020204020204" charset="-122"/>
              </a:rPr>
              <a:t>等接口和接口输入、输出等的参数信息，并且可以方便地选择自己所需要的接口发布成</a:t>
            </a:r>
            <a:r>
              <a:rPr lang="en-US" altLang="zh-CN" dirty="0">
                <a:solidFill>
                  <a:schemeClr val="bg1"/>
                </a:solidFill>
                <a:latin typeface="微软雅黑" panose="020B0503020204020204" charset="-122"/>
                <a:ea typeface="微软雅黑" panose="020B0503020204020204" charset="-122"/>
              </a:rPr>
              <a:t>WebService</a:t>
            </a:r>
            <a:r>
              <a:rPr lang="zh-CN" altLang="en-US" dirty="0">
                <a:solidFill>
                  <a:schemeClr val="bg1"/>
                </a:solidFill>
                <a:latin typeface="微软雅黑" panose="020B0503020204020204" charset="-122"/>
                <a:ea typeface="微软雅黑" panose="020B0503020204020204" charset="-122"/>
              </a:rPr>
              <a:t>服务</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6" name="图片 50"/>
          <p:cNvPicPr>
            <a:picLocks noChangeAspect="1"/>
          </p:cNvPicPr>
          <p:nvPr/>
        </p:nvPicPr>
        <p:blipFill>
          <a:blip r:embed="rId1"/>
          <a:stretch>
            <a:fillRect/>
          </a:stretch>
        </p:blipFill>
        <p:spPr>
          <a:xfrm>
            <a:off x="610988" y="1320353"/>
            <a:ext cx="6623101" cy="6858000"/>
          </a:xfrm>
          <a:prstGeom prst="rect">
            <a:avLst/>
          </a:prstGeom>
        </p:spPr>
      </p:pic>
      <p:pic>
        <p:nvPicPr>
          <p:cNvPr id="2097177" name="图片 39"/>
          <p:cNvPicPr>
            <a:picLocks noChangeAspect="1"/>
          </p:cNvPicPr>
          <p:nvPr/>
        </p:nvPicPr>
        <p:blipFill>
          <a:blip r:embed="rId2" cstate="screen"/>
          <a:stretch>
            <a:fillRect/>
          </a:stretch>
        </p:blipFill>
        <p:spPr>
          <a:xfrm>
            <a:off x="294843" y="600754"/>
            <a:ext cx="7108763" cy="7360887"/>
          </a:xfrm>
          <a:prstGeom prst="rect">
            <a:avLst/>
          </a:prstGeom>
        </p:spPr>
      </p:pic>
      <p:sp>
        <p:nvSpPr>
          <p:cNvPr id="1048894" name="文本框 7"/>
          <p:cNvSpPr txBox="1"/>
          <p:nvPr/>
        </p:nvSpPr>
        <p:spPr>
          <a:xfrm>
            <a:off x="5149744" y="2988399"/>
            <a:ext cx="1327926" cy="276999"/>
          </a:xfrm>
          <a:prstGeom prst="rect">
            <a:avLst/>
          </a:prstGeom>
          <a:solidFill>
            <a:srgbClr val="FFDA0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12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rPr>
              <a:t>北京</a:t>
            </a:r>
            <a:endParaRPr kumimoji="1" lang="zh-CN" altLang="en-US" sz="12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895" name="文本框 9"/>
          <p:cNvSpPr txBox="1"/>
          <p:nvPr/>
        </p:nvSpPr>
        <p:spPr>
          <a:xfrm>
            <a:off x="4543161" y="5707875"/>
            <a:ext cx="1327926" cy="276999"/>
          </a:xfrm>
          <a:prstGeom prst="rect">
            <a:avLst/>
          </a:prstGeom>
          <a:solidFill>
            <a:srgbClr val="FFDA0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12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rPr>
              <a:t>广州 </a:t>
            </a:r>
            <a:endParaRPr kumimoji="1" lang="zh-CN" altLang="en-US" sz="12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896" name="文本框 10"/>
          <p:cNvSpPr txBox="1"/>
          <p:nvPr/>
        </p:nvSpPr>
        <p:spPr>
          <a:xfrm>
            <a:off x="4269890" y="4004199"/>
            <a:ext cx="1327926" cy="276999"/>
          </a:xfrm>
          <a:prstGeom prst="rect">
            <a:avLst/>
          </a:prstGeom>
          <a:solidFill>
            <a:srgbClr val="FFDA0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12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rPr>
              <a:t>西安</a:t>
            </a:r>
            <a:endParaRPr kumimoji="1" lang="zh-CN" altLang="en-US" sz="12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3145753" name="直线连接符 5"/>
          <p:cNvCxnSpPr/>
          <p:nvPr/>
        </p:nvCxnSpPr>
        <p:spPr>
          <a:xfrm>
            <a:off x="1810217" y="1305023"/>
            <a:ext cx="5850008" cy="0"/>
          </a:xfrm>
          <a:prstGeom prst="line">
            <a:avLst/>
          </a:prstGeom>
          <a:ln w="38100">
            <a:solidFill>
              <a:srgbClr val="FFDA00"/>
            </a:solidFill>
          </a:ln>
        </p:spPr>
        <p:style>
          <a:lnRef idx="1">
            <a:schemeClr val="accent1"/>
          </a:lnRef>
          <a:fillRef idx="0">
            <a:schemeClr val="accent1"/>
          </a:fillRef>
          <a:effectRef idx="0">
            <a:schemeClr val="accent1"/>
          </a:effectRef>
          <a:fontRef idx="minor">
            <a:schemeClr val="tx1"/>
          </a:fontRef>
        </p:style>
      </p:cxnSp>
      <p:sp>
        <p:nvSpPr>
          <p:cNvPr id="1048897" name="矩形 16"/>
          <p:cNvSpPr/>
          <p:nvPr/>
        </p:nvSpPr>
        <p:spPr>
          <a:xfrm flipH="1">
            <a:off x="772345" y="1192301"/>
            <a:ext cx="46423" cy="250332"/>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898" name="矩形 17"/>
          <p:cNvSpPr/>
          <p:nvPr/>
        </p:nvSpPr>
        <p:spPr>
          <a:xfrm>
            <a:off x="876489" y="1194307"/>
            <a:ext cx="933728" cy="248326"/>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899" name="矩形 19"/>
          <p:cNvSpPr/>
          <p:nvPr/>
        </p:nvSpPr>
        <p:spPr>
          <a:xfrm>
            <a:off x="845881" y="1173721"/>
            <a:ext cx="944881" cy="29464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4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Times New Roman" panose="02020603050405020304" pitchFamily="18" charset="0"/>
              </a:rPr>
              <a:t> 普元信息 </a:t>
            </a:r>
            <a:endParaRPr kumimoji="0" lang="zh-CN" altLang="en-US" sz="1400" b="1" i="0" u="none" strike="noStrike" kern="1200" cap="none" spc="0" normalizeH="0" baseline="0" noProof="0" dirty="0">
              <a:ln>
                <a:noFill/>
              </a:ln>
              <a:solidFill>
                <a:srgbClr val="002060"/>
              </a:solidFill>
              <a:effectLst/>
              <a:uLnTx/>
              <a:uFillTx/>
              <a:latin typeface="等线" panose="02010600030101010101" charset="-122"/>
              <a:ea typeface="等线" panose="02010600030101010101" charset="-122"/>
            </a:endParaRPr>
          </a:p>
        </p:txBody>
      </p:sp>
      <p:cxnSp>
        <p:nvCxnSpPr>
          <p:cNvPr id="3145754" name="直接箭头连接符 36"/>
          <p:cNvCxnSpPr>
            <a:endCxn id="1048894" idx="0"/>
          </p:cNvCxnSpPr>
          <p:nvPr/>
        </p:nvCxnSpPr>
        <p:spPr>
          <a:xfrm flipH="1">
            <a:off x="5813707" y="2022469"/>
            <a:ext cx="1026492" cy="965930"/>
          </a:xfrm>
          <a:prstGeom prst="straightConnector1">
            <a:avLst/>
          </a:prstGeom>
          <a:ln w="28575">
            <a:solidFill>
              <a:srgbClr val="FFDA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45755" name="直接箭头连接符 37"/>
          <p:cNvCxnSpPr>
            <a:endCxn id="1048896" idx="0"/>
          </p:cNvCxnSpPr>
          <p:nvPr/>
        </p:nvCxnSpPr>
        <p:spPr>
          <a:xfrm flipH="1">
            <a:off x="4933853" y="2692186"/>
            <a:ext cx="2710390" cy="1312013"/>
          </a:xfrm>
          <a:prstGeom prst="straightConnector1">
            <a:avLst/>
          </a:prstGeom>
          <a:ln w="28575">
            <a:solidFill>
              <a:srgbClr val="FFDA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45756" name="直接箭头连接符 43"/>
          <p:cNvCxnSpPr>
            <a:endCxn id="1048941" idx="0"/>
          </p:cNvCxnSpPr>
          <p:nvPr/>
        </p:nvCxnSpPr>
        <p:spPr>
          <a:xfrm flipH="1">
            <a:off x="6155053" y="2692187"/>
            <a:ext cx="1733892" cy="1789362"/>
          </a:xfrm>
          <a:prstGeom prst="straightConnector1">
            <a:avLst/>
          </a:prstGeom>
          <a:ln w="28575">
            <a:solidFill>
              <a:srgbClr val="FFDA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45757" name="直接箭头连接符 46"/>
          <p:cNvCxnSpPr>
            <a:endCxn id="1048895" idx="3"/>
          </p:cNvCxnSpPr>
          <p:nvPr/>
        </p:nvCxnSpPr>
        <p:spPr>
          <a:xfrm flipH="1">
            <a:off x="5871087" y="2692186"/>
            <a:ext cx="1773157" cy="3154189"/>
          </a:xfrm>
          <a:prstGeom prst="straightConnector1">
            <a:avLst/>
          </a:prstGeom>
          <a:ln w="28575">
            <a:solidFill>
              <a:srgbClr val="FFDA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8900" name="竖排文字占位符 5"/>
          <p:cNvSpPr txBox="1"/>
          <p:nvPr/>
        </p:nvSpPr>
        <p:spPr>
          <a:xfrm>
            <a:off x="7990293" y="3104869"/>
            <a:ext cx="3698688" cy="3368040"/>
          </a:xfrm>
          <a:prstGeom prst="rect">
            <a:avLst/>
          </a:prstGeom>
        </p:spPr>
        <p:txBody>
          <a:bodyPr wrap="square">
            <a:spAutoFit/>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3765" rtl="0" eaLnBrk="1" fontAlgn="auto" latinLnBrk="0" hangingPunct="1">
              <a:lnSpc>
                <a:spcPct val="160000"/>
              </a:lnSpc>
              <a:spcBef>
                <a:spcPts val="1000"/>
              </a:spcBef>
              <a:spcAft>
                <a:spcPts val="0"/>
              </a:spcAft>
              <a:buClr>
                <a:srgbClr val="00B0F0"/>
              </a:buClr>
              <a:buSzTx/>
              <a:buFont typeface="Arial" panose="020B0604020202020204" pitchFamily="34" charset="0"/>
              <a:buNone/>
            </a:pPr>
            <a:r>
              <a:rPr kumimoji="0" lang="zh-CN" altLang="en-US"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普元上海总部，将全国服务区域划分为华北、华南、华东、华西四个服务大区，</a:t>
            </a:r>
            <a:r>
              <a:rPr kumimoji="0" lang="en-US" altLang="zh-CN"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90%</a:t>
            </a:r>
            <a:r>
              <a:rPr kumimoji="0" lang="zh-CN" altLang="en-US"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的省区县可以在</a:t>
            </a:r>
            <a:r>
              <a:rPr kumimoji="0" lang="en-US" altLang="zh-CN"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4</a:t>
            </a:r>
            <a:r>
              <a:rPr kumimoji="0" lang="zh-CN" altLang="en-US"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小时内提供现场支持，</a:t>
            </a:r>
            <a:r>
              <a:rPr kumimoji="0" lang="en-US" altLang="zh-CN"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5%</a:t>
            </a:r>
            <a:r>
              <a:rPr kumimoji="0" lang="zh-CN" altLang="en-US"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的非核心区县可以在</a:t>
            </a:r>
            <a:r>
              <a:rPr kumimoji="0" lang="en-US" altLang="zh-CN"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8</a:t>
            </a:r>
            <a:r>
              <a:rPr kumimoji="0" lang="zh-CN" altLang="en-US"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小时内提供现场支持，偏远地区可以在</a:t>
            </a:r>
            <a:r>
              <a:rPr kumimoji="0" lang="en-US" altLang="zh-CN"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12</a:t>
            </a:r>
            <a:r>
              <a:rPr kumimoji="0" lang="zh-CN" altLang="en-US"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小时内提供现场实施维护，所有地区支持</a:t>
            </a:r>
            <a:r>
              <a:rPr kumimoji="0" lang="en-US" altLang="zh-CN"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7*24</a:t>
            </a:r>
            <a:r>
              <a:rPr kumimoji="0" lang="zh-CN" altLang="en-US"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小时远程技术支持。          </a:t>
            </a: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  </a:t>
            </a:r>
            <a:endParaRPr kumimoji="0" lang="en-US" altLang="zh-CN"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endParaRPr>
          </a:p>
          <a:p>
            <a:pPr marL="0" lvl="0" indent="0">
              <a:lnSpc>
                <a:spcPct val="160000"/>
              </a:lnSpc>
              <a:buClr>
                <a:srgbClr val="00B0F0"/>
              </a:buClr>
              <a:buNone/>
            </a:pPr>
            <a:r>
              <a:rPr kumimoji="0" lang="zh-CN" altLang="en-US" sz="1400" b="1" i="0" u="none" strike="noStrike" kern="1200" cap="none" spc="0" normalizeH="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     </a:t>
            </a:r>
            <a:r>
              <a:rPr lang="zh-CN" altLang="en-US" sz="1400" b="1" dirty="0">
                <a:solidFill>
                  <a:srgbClr val="FFDA00"/>
                </a:solidFill>
                <a:latin typeface="微软雅黑" panose="020B0503020204020204" charset="-122"/>
                <a:ea typeface="微软雅黑" panose="020B0503020204020204" charset="-122"/>
                <a:cs typeface="微软雅黑" panose="020B0503020204020204" charset="-122"/>
              </a:rPr>
              <a:t>各</a:t>
            </a:r>
            <a:r>
              <a:rPr kumimoji="0" lang="zh-CN" altLang="en-US" sz="1400" b="1"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地分公司</a:t>
            </a:r>
            <a:r>
              <a:rPr kumimoji="0" lang="en-US" altLang="zh-CN" sz="1400" b="1"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1400" b="1"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办公室： </a:t>
            </a: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北京、广州</a:t>
            </a:r>
            <a:r>
              <a:rPr kumimoji="0" lang="zh-CN" altLang="en-US"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、西安、武汉、成都、济南、苏州</a:t>
            </a:r>
            <a:endParaRPr kumimoji="0" lang="zh-CN" altLang="en-US" sz="14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3765" rtl="0" eaLnBrk="1" fontAlgn="auto" latinLnBrk="0" hangingPunct="1">
              <a:lnSpc>
                <a:spcPct val="160000"/>
              </a:lnSpc>
              <a:spcBef>
                <a:spcPts val="1000"/>
              </a:spcBef>
              <a:spcAft>
                <a:spcPts val="0"/>
              </a:spcAft>
              <a:buClr>
                <a:srgbClr val="00B0F0"/>
              </a:buClr>
              <a:buSzTx/>
              <a:buFont typeface="Arial" panose="020B0604020202020204" pitchFamily="34" charset="0"/>
              <a:buNone/>
            </a:pPr>
            <a:endParaRPr kumimoji="0" lang="zh-CN" altLang="en-US" sz="16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901" name="椭圆 63"/>
          <p:cNvSpPr/>
          <p:nvPr/>
        </p:nvSpPr>
        <p:spPr>
          <a:xfrm>
            <a:off x="4239596" y="3778508"/>
            <a:ext cx="155837" cy="155837"/>
          </a:xfrm>
          <a:prstGeom prst="ellips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02" name="椭圆 66"/>
          <p:cNvSpPr/>
          <p:nvPr/>
        </p:nvSpPr>
        <p:spPr>
          <a:xfrm>
            <a:off x="4555866" y="5509868"/>
            <a:ext cx="155837" cy="155837"/>
          </a:xfrm>
          <a:prstGeom prst="ellips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03" name="椭圆 69"/>
          <p:cNvSpPr/>
          <p:nvPr/>
        </p:nvSpPr>
        <p:spPr>
          <a:xfrm>
            <a:off x="5187359" y="4810313"/>
            <a:ext cx="155837" cy="155837"/>
          </a:xfrm>
          <a:prstGeom prst="ellips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04" name="椭圆 72"/>
          <p:cNvSpPr/>
          <p:nvPr/>
        </p:nvSpPr>
        <p:spPr>
          <a:xfrm>
            <a:off x="4699347" y="3109560"/>
            <a:ext cx="155837" cy="155837"/>
          </a:xfrm>
          <a:prstGeom prst="ellips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05" name="椭圆 75"/>
          <p:cNvSpPr/>
          <p:nvPr/>
        </p:nvSpPr>
        <p:spPr>
          <a:xfrm>
            <a:off x="4670002" y="4566168"/>
            <a:ext cx="155837" cy="155837"/>
          </a:xfrm>
          <a:prstGeom prst="ellips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06" name="椭圆 78"/>
          <p:cNvSpPr/>
          <p:nvPr/>
        </p:nvSpPr>
        <p:spPr>
          <a:xfrm>
            <a:off x="3495760" y="4718568"/>
            <a:ext cx="155837" cy="155837"/>
          </a:xfrm>
          <a:prstGeom prst="ellips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07" name="椭圆 84"/>
          <p:cNvSpPr/>
          <p:nvPr/>
        </p:nvSpPr>
        <p:spPr>
          <a:xfrm>
            <a:off x="4869520" y="3794814"/>
            <a:ext cx="155837" cy="155837"/>
          </a:xfrm>
          <a:prstGeom prst="ellips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08" name="椭圆 87"/>
          <p:cNvSpPr/>
          <p:nvPr/>
        </p:nvSpPr>
        <p:spPr>
          <a:xfrm>
            <a:off x="5148033" y="3595442"/>
            <a:ext cx="155837" cy="155837"/>
          </a:xfrm>
          <a:prstGeom prst="ellips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145758" name="直线连接符 25"/>
          <p:cNvCxnSpPr/>
          <p:nvPr/>
        </p:nvCxnSpPr>
        <p:spPr>
          <a:xfrm>
            <a:off x="1784831" y="1663746"/>
            <a:ext cx="4083110" cy="0"/>
          </a:xfrm>
          <a:prstGeom prst="line">
            <a:avLst/>
          </a:prstGeom>
          <a:ln w="12700">
            <a:solidFill>
              <a:srgbClr val="FFDA00"/>
            </a:solidFill>
          </a:ln>
        </p:spPr>
        <p:style>
          <a:lnRef idx="1">
            <a:schemeClr val="accent1"/>
          </a:lnRef>
          <a:fillRef idx="0">
            <a:schemeClr val="accent1"/>
          </a:fillRef>
          <a:effectRef idx="0">
            <a:schemeClr val="accent1"/>
          </a:effectRef>
          <a:fontRef idx="minor">
            <a:schemeClr val="tx1"/>
          </a:fontRef>
        </p:style>
      </p:cxnSp>
      <p:cxnSp>
        <p:nvCxnSpPr>
          <p:cNvPr id="3145759" name="直线连接符 63"/>
          <p:cNvCxnSpPr/>
          <p:nvPr/>
        </p:nvCxnSpPr>
        <p:spPr>
          <a:xfrm>
            <a:off x="1784831" y="2231440"/>
            <a:ext cx="0" cy="251165"/>
          </a:xfrm>
          <a:prstGeom prst="line">
            <a:avLst/>
          </a:prstGeom>
          <a:ln w="12700" cap="rnd">
            <a:solidFill>
              <a:srgbClr val="FFDA00"/>
            </a:solidFill>
          </a:ln>
        </p:spPr>
        <p:style>
          <a:lnRef idx="1">
            <a:schemeClr val="accent1"/>
          </a:lnRef>
          <a:fillRef idx="0">
            <a:schemeClr val="accent1"/>
          </a:fillRef>
          <a:effectRef idx="0">
            <a:schemeClr val="accent1"/>
          </a:effectRef>
          <a:fontRef idx="minor">
            <a:schemeClr val="tx1"/>
          </a:fontRef>
        </p:style>
      </p:cxnSp>
      <p:sp>
        <p:nvSpPr>
          <p:cNvPr id="1048909" name="圆角矩形 43"/>
          <p:cNvSpPr/>
          <p:nvPr/>
        </p:nvSpPr>
        <p:spPr>
          <a:xfrm>
            <a:off x="1367370" y="1912951"/>
            <a:ext cx="880608" cy="309346"/>
          </a:xfrm>
          <a:prstGeom prst="roundRect">
            <a:avLst/>
          </a:prstGeom>
          <a:no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0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10" name="文本框 165"/>
          <p:cNvSpPr txBox="1"/>
          <p:nvPr/>
        </p:nvSpPr>
        <p:spPr>
          <a:xfrm>
            <a:off x="1117229" y="1917180"/>
            <a:ext cx="133520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北京普元智慧数</a:t>
            </a:r>
            <a:endParaRPr kumimoji="1" lang="en-US" altLang="zh-CN"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据技术有限公司</a:t>
            </a:r>
            <a:endPar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911" name="文本框 166"/>
          <p:cNvSpPr txBox="1"/>
          <p:nvPr/>
        </p:nvSpPr>
        <p:spPr>
          <a:xfrm>
            <a:off x="1292018" y="1723453"/>
            <a:ext cx="133520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en-US" altLang="zh-CN" sz="7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100%</a:t>
            </a:r>
            <a:endParaRPr kumimoji="1" lang="zh-CN" altLang="en-US" sz="7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912" name="圆角矩形 47"/>
          <p:cNvSpPr/>
          <p:nvPr/>
        </p:nvSpPr>
        <p:spPr>
          <a:xfrm>
            <a:off x="2391318" y="1918150"/>
            <a:ext cx="880608" cy="313289"/>
          </a:xfrm>
          <a:prstGeom prst="roundRect">
            <a:avLst/>
          </a:prstGeom>
          <a:no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0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13" name="文本框 163"/>
          <p:cNvSpPr txBox="1"/>
          <p:nvPr/>
        </p:nvSpPr>
        <p:spPr>
          <a:xfrm>
            <a:off x="2468078" y="1923815"/>
            <a:ext cx="74148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广州普齐信息</a:t>
            </a:r>
            <a:endParaRPr kumimoji="1" lang="en-US" altLang="zh-CN"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技术有限公司</a:t>
            </a:r>
            <a:endPar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914" name="圆角矩形 51"/>
          <p:cNvSpPr/>
          <p:nvPr/>
        </p:nvSpPr>
        <p:spPr>
          <a:xfrm>
            <a:off x="3401608" y="1925391"/>
            <a:ext cx="880608" cy="309346"/>
          </a:xfrm>
          <a:prstGeom prst="roundRect">
            <a:avLst/>
          </a:prstGeom>
          <a:no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0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15" name="文本框 161"/>
          <p:cNvSpPr txBox="1"/>
          <p:nvPr/>
        </p:nvSpPr>
        <p:spPr>
          <a:xfrm>
            <a:off x="3474223" y="1925391"/>
            <a:ext cx="74423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广西普元数字</a:t>
            </a:r>
            <a:endParaRPr kumimoji="1" lang="en-US" altLang="zh-CN"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科技有限公司</a:t>
            </a:r>
            <a:endPar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916" name="圆角矩形 57"/>
          <p:cNvSpPr/>
          <p:nvPr/>
        </p:nvSpPr>
        <p:spPr>
          <a:xfrm>
            <a:off x="4417755" y="1918150"/>
            <a:ext cx="880608" cy="309346"/>
          </a:xfrm>
          <a:prstGeom prst="roundRect">
            <a:avLst/>
          </a:prstGeom>
          <a:no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0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17" name="文本框 157"/>
          <p:cNvSpPr txBox="1"/>
          <p:nvPr/>
        </p:nvSpPr>
        <p:spPr>
          <a:xfrm>
            <a:off x="4496612" y="1923508"/>
            <a:ext cx="74094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苏州普元数字</a:t>
            </a:r>
            <a:endParaRPr kumimoji="1" lang="en-US" altLang="zh-CN"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科技有限公司</a:t>
            </a:r>
            <a:endPar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918" name="圆角矩形 60"/>
          <p:cNvSpPr/>
          <p:nvPr/>
        </p:nvSpPr>
        <p:spPr>
          <a:xfrm>
            <a:off x="5427637" y="1918067"/>
            <a:ext cx="880608" cy="309346"/>
          </a:xfrm>
          <a:prstGeom prst="roundRect">
            <a:avLst/>
          </a:prstGeom>
          <a:no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0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19" name="文本框 155"/>
          <p:cNvSpPr txBox="1"/>
          <p:nvPr/>
        </p:nvSpPr>
        <p:spPr>
          <a:xfrm>
            <a:off x="5407892" y="1908249"/>
            <a:ext cx="92071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普元金融科技</a:t>
            </a:r>
            <a:endParaRPr kumimoji="1" lang="en-US" altLang="zh-CN"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（宁波）有限公司</a:t>
            </a:r>
            <a:endPar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920" name="圆角矩形 68"/>
          <p:cNvSpPr/>
          <p:nvPr/>
        </p:nvSpPr>
        <p:spPr>
          <a:xfrm>
            <a:off x="1352792" y="2482605"/>
            <a:ext cx="880608" cy="463835"/>
          </a:xfrm>
          <a:prstGeom prst="roundRect">
            <a:avLst/>
          </a:prstGeom>
          <a:no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0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21" name="文本框 148"/>
          <p:cNvSpPr txBox="1"/>
          <p:nvPr/>
        </p:nvSpPr>
        <p:spPr>
          <a:xfrm>
            <a:off x="1125323" y="2504340"/>
            <a:ext cx="133520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北京普元智慧数</a:t>
            </a:r>
            <a:endParaRPr kumimoji="1" lang="en-US" altLang="zh-CN"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据技术有限公司</a:t>
            </a:r>
            <a:endParaRPr kumimoji="1" lang="en-US" altLang="zh-CN"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河北雄安分公司</a:t>
            </a:r>
            <a:endPar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922" name="文本框 149"/>
          <p:cNvSpPr txBox="1"/>
          <p:nvPr/>
        </p:nvSpPr>
        <p:spPr>
          <a:xfrm>
            <a:off x="2361758" y="1716760"/>
            <a:ext cx="133520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en-US" altLang="zh-CN" sz="7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100%</a:t>
            </a:r>
            <a:endParaRPr kumimoji="1" lang="zh-CN" altLang="en-US" sz="7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923" name="文本框 150"/>
          <p:cNvSpPr txBox="1"/>
          <p:nvPr/>
        </p:nvSpPr>
        <p:spPr>
          <a:xfrm>
            <a:off x="3363978" y="1723453"/>
            <a:ext cx="133520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en-US" altLang="zh-CN" sz="7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100%</a:t>
            </a:r>
            <a:endParaRPr kumimoji="1" lang="zh-CN" altLang="en-US" sz="7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924" name="文本框 152"/>
          <p:cNvSpPr txBox="1"/>
          <p:nvPr/>
        </p:nvSpPr>
        <p:spPr>
          <a:xfrm>
            <a:off x="4385385" y="1727324"/>
            <a:ext cx="133520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en-US" altLang="zh-CN" sz="7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100%</a:t>
            </a:r>
            <a:endParaRPr kumimoji="1" lang="zh-CN" altLang="en-US" sz="7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48925" name="文本框 153"/>
          <p:cNvSpPr txBox="1"/>
          <p:nvPr/>
        </p:nvSpPr>
        <p:spPr>
          <a:xfrm>
            <a:off x="5371320" y="1722090"/>
            <a:ext cx="1335203"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en-US" altLang="zh-CN" sz="7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rPr>
              <a:t>100%</a:t>
            </a:r>
            <a:endParaRPr kumimoji="1" lang="zh-CN" altLang="en-US" sz="7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3145760" name="直接连接符 179"/>
          <p:cNvCxnSpPr/>
          <p:nvPr/>
        </p:nvCxnSpPr>
        <p:spPr>
          <a:xfrm>
            <a:off x="3849225" y="1318470"/>
            <a:ext cx="0" cy="345275"/>
          </a:xfrm>
          <a:prstGeom prst="line">
            <a:avLst/>
          </a:prstGeom>
          <a:ln w="28575">
            <a:solidFill>
              <a:srgbClr val="FFDA00"/>
            </a:solidFill>
          </a:ln>
        </p:spPr>
        <p:style>
          <a:lnRef idx="1">
            <a:schemeClr val="accent1"/>
          </a:lnRef>
          <a:fillRef idx="0">
            <a:schemeClr val="accent1"/>
          </a:fillRef>
          <a:effectRef idx="0">
            <a:schemeClr val="accent1"/>
          </a:effectRef>
          <a:fontRef idx="minor">
            <a:schemeClr val="tx1"/>
          </a:fontRef>
        </p:style>
      </p:cxnSp>
      <p:sp>
        <p:nvSpPr>
          <p:cNvPr id="1048926" name="标题 1"/>
          <p:cNvSpPr txBox="1"/>
          <p:nvPr/>
        </p:nvSpPr>
        <p:spPr>
          <a:xfrm>
            <a:off x="657566" y="-71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sz="3200" dirty="0"/>
              <a:t>业务布局：根植上海 辐射全国</a:t>
            </a:r>
            <a:endParaRPr lang="zh-CN" altLang="en-US" sz="3200" dirty="0"/>
          </a:p>
        </p:txBody>
      </p:sp>
      <p:grpSp>
        <p:nvGrpSpPr>
          <p:cNvPr id="140" name="组 2"/>
          <p:cNvGrpSpPr/>
          <p:nvPr/>
        </p:nvGrpSpPr>
        <p:grpSpPr>
          <a:xfrm>
            <a:off x="7029040" y="1025401"/>
            <a:ext cx="2335676" cy="1746858"/>
            <a:chOff x="9381108" y="1075766"/>
            <a:chExt cx="2335676" cy="1746858"/>
          </a:xfrm>
        </p:grpSpPr>
        <p:sp>
          <p:nvSpPr>
            <p:cNvPr id="1048927" name="三角形 100"/>
            <p:cNvSpPr/>
            <p:nvPr/>
          </p:nvSpPr>
          <p:spPr>
            <a:xfrm rot="16200000">
              <a:off x="9174431" y="1777375"/>
              <a:ext cx="807565" cy="394212"/>
            </a:xfrm>
            <a:prstGeom prst="triangle">
              <a:avLst>
                <a:gd name="adj" fmla="val 49048"/>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28" name="文本框 101"/>
            <p:cNvSpPr txBox="1"/>
            <p:nvPr/>
          </p:nvSpPr>
          <p:spPr>
            <a:xfrm>
              <a:off x="9395793" y="1489741"/>
              <a:ext cx="2320991" cy="1200329"/>
            </a:xfrm>
            <a:prstGeom prst="rect">
              <a:avLst/>
            </a:prstGeom>
            <a:noFill/>
          </p:spPr>
          <p:txBody>
            <a:bodyPr wrap="square" rtlCol="0">
              <a:spAutoFit/>
            </a:bodyPr>
            <a:lstStyle/>
            <a:p>
              <a:pPr algn="ctr"/>
              <a:r>
                <a:rPr lang="zh-CN" altLang="en-US" sz="1400" dirty="0">
                  <a:solidFill>
                    <a:schemeClr val="bg1"/>
                  </a:solidFill>
                  <a:latin typeface="微软雅黑" panose="020B0503020204020204" charset="-122"/>
                  <a:ea typeface="微软雅黑" panose="020B0503020204020204" charset="-122"/>
                </a:rPr>
                <a:t>全国</a:t>
              </a:r>
              <a:r>
                <a:rPr lang="en-US" altLang="zh-CN" sz="2000" b="1" dirty="0">
                  <a:solidFill>
                    <a:srgbClr val="FFDA00"/>
                  </a:solidFill>
                  <a:latin typeface="微软雅黑" panose="020B0503020204020204" charset="-122"/>
                  <a:ea typeface="微软雅黑" panose="020B0503020204020204" charset="-122"/>
                  <a:cs typeface="微软雅黑" panose="020B0503020204020204" charset="-122"/>
                </a:rPr>
                <a:t>1700+</a:t>
              </a: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员工</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技术人员占比</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2000" b="1" dirty="0">
                  <a:solidFill>
                    <a:srgbClr val="FFDA00"/>
                  </a:solidFill>
                  <a:latin typeface="微软雅黑" panose="020B0503020204020204" charset="-122"/>
                  <a:ea typeface="微软雅黑" panose="020B0503020204020204" charset="-122"/>
                  <a:cs typeface="微软雅黑" panose="020B0503020204020204" charset="-122"/>
                </a:rPr>
                <a:t>80%+</a:t>
              </a:r>
              <a:endParaRPr lang="en-US" altLang="zh-CN" sz="2000" b="1" dirty="0">
                <a:solidFill>
                  <a:srgbClr val="FFDA00"/>
                </a:solidFill>
                <a:latin typeface="微软雅黑" panose="020B0503020204020204" charset="-122"/>
                <a:ea typeface="微软雅黑" panose="020B0503020204020204" charset="-122"/>
                <a:cs typeface="微软雅黑" panose="020B0503020204020204" charset="-122"/>
              </a:endParaRPr>
            </a:p>
            <a:p>
              <a:endParaRPr kumimoji="1" lang="zh-CN" altLang="en-US" dirty="0">
                <a:solidFill>
                  <a:srgbClr val="17375E"/>
                </a:solidFill>
              </a:endParaRPr>
            </a:p>
          </p:txBody>
        </p:sp>
        <p:grpSp>
          <p:nvGrpSpPr>
            <p:cNvPr id="141" name="组 75"/>
            <p:cNvGrpSpPr/>
            <p:nvPr/>
          </p:nvGrpSpPr>
          <p:grpSpPr>
            <a:xfrm>
              <a:off x="9666966" y="1075766"/>
              <a:ext cx="1748855" cy="1746858"/>
              <a:chOff x="8469384" y="2426380"/>
              <a:chExt cx="1713038" cy="1711082"/>
            </a:xfrm>
          </p:grpSpPr>
          <p:sp>
            <p:nvSpPr>
              <p:cNvPr id="1048929" name="BackShape"/>
              <p:cNvSpPr/>
              <p:nvPr/>
            </p:nvSpPr>
            <p:spPr>
              <a:xfrm>
                <a:off x="8469384" y="2426380"/>
                <a:ext cx="1706226" cy="1706224"/>
              </a:xfrm>
              <a:prstGeom prst="donut">
                <a:avLst>
                  <a:gd name="adj" fmla="val 6000"/>
                </a:avLst>
              </a:prstGeom>
              <a:solidFill>
                <a:schemeClr val="bg1"/>
              </a:solidFill>
              <a:ln w="127000" cap="flat" cmpd="sng" algn="ctr">
                <a:no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sp>
            <p:nvSpPr>
              <p:cNvPr id="1048930" name="ValueShape"/>
              <p:cNvSpPr/>
              <p:nvPr/>
            </p:nvSpPr>
            <p:spPr>
              <a:xfrm>
                <a:off x="8481507" y="2431689"/>
                <a:ext cx="1700915" cy="1700915"/>
              </a:xfrm>
              <a:prstGeom prst="blockArc">
                <a:avLst>
                  <a:gd name="adj1" fmla="val 16200000"/>
                  <a:gd name="adj2" fmla="val 11797340"/>
                  <a:gd name="adj3" fmla="val 5591"/>
                </a:avLst>
              </a:prstGeom>
              <a:solidFill>
                <a:srgbClr val="FFDA00"/>
              </a:solidFill>
              <a:ln w="127000" cap="flat" cmpd="sng" algn="ctr">
                <a:no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grpSp>
            <p:nvGrpSpPr>
              <p:cNvPr id="142" name="LineShape"/>
              <p:cNvGrpSpPr/>
              <p:nvPr/>
            </p:nvGrpSpPr>
            <p:grpSpPr>
              <a:xfrm>
                <a:off x="8506471" y="2426807"/>
                <a:ext cx="1632069" cy="1710655"/>
                <a:chOff x="5007098" y="2516846"/>
                <a:chExt cx="1961920" cy="2056400"/>
              </a:xfrm>
            </p:grpSpPr>
            <p:sp>
              <p:nvSpPr>
                <p:cNvPr id="1048931" name="LineShape"/>
                <p:cNvSpPr/>
                <p:nvPr/>
              </p:nvSpPr>
              <p:spPr>
                <a:xfrm rot="-4320000" flipH="1">
                  <a:off x="5052098" y="3183783"/>
                  <a:ext cx="36000" cy="126000"/>
                </a:xfrm>
                <a:prstGeom prst="rect">
                  <a:avLst/>
                </a:prstGeom>
                <a:solidFill>
                  <a:srgbClr val="0D1943"/>
                </a:solidFill>
                <a:ln w="9525" cap="flat" cmpd="sng" algn="ctr">
                  <a:no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sp>
              <p:nvSpPr>
                <p:cNvPr id="1048932" name="LineShape"/>
                <p:cNvSpPr/>
                <p:nvPr/>
              </p:nvSpPr>
              <p:spPr>
                <a:xfrm rot="-2160000" flipH="1">
                  <a:off x="5402728" y="2701183"/>
                  <a:ext cx="36000" cy="126000"/>
                </a:xfrm>
                <a:prstGeom prst="rect">
                  <a:avLst/>
                </a:prstGeom>
                <a:solidFill>
                  <a:srgbClr val="0D1943"/>
                </a:solidFill>
                <a:ln w="9525" cap="flat" cmpd="sng" algn="ctr">
                  <a:no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sp>
              <p:nvSpPr>
                <p:cNvPr id="1048933" name="LineShape"/>
                <p:cNvSpPr/>
                <p:nvPr/>
              </p:nvSpPr>
              <p:spPr>
                <a:xfrm flipH="1">
                  <a:off x="5970058" y="2516846"/>
                  <a:ext cx="36000" cy="126000"/>
                </a:xfrm>
                <a:prstGeom prst="rect">
                  <a:avLst/>
                </a:prstGeom>
                <a:solidFill>
                  <a:srgbClr val="0D1943"/>
                </a:solidFill>
                <a:ln w="9525" cap="flat" cmpd="sng" algn="ctr">
                  <a:no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sp>
              <p:nvSpPr>
                <p:cNvPr id="1048934" name="LineShape"/>
                <p:cNvSpPr/>
                <p:nvPr/>
              </p:nvSpPr>
              <p:spPr>
                <a:xfrm rot="2160000" flipH="1">
                  <a:off x="6537389" y="2701183"/>
                  <a:ext cx="36000" cy="126000"/>
                </a:xfrm>
                <a:prstGeom prst="rect">
                  <a:avLst/>
                </a:prstGeom>
                <a:solidFill>
                  <a:srgbClr val="002060"/>
                </a:solidFill>
                <a:ln w="9525" cap="flat" cmpd="sng" algn="ctr">
                  <a:no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sp>
              <p:nvSpPr>
                <p:cNvPr id="1048935" name="LineShape"/>
                <p:cNvSpPr/>
                <p:nvPr/>
              </p:nvSpPr>
              <p:spPr>
                <a:xfrm rot="4320000" flipH="1">
                  <a:off x="6888018" y="3183783"/>
                  <a:ext cx="36000" cy="126000"/>
                </a:xfrm>
                <a:prstGeom prst="rect">
                  <a:avLst/>
                </a:prstGeom>
                <a:solidFill>
                  <a:srgbClr val="002060"/>
                </a:solidFill>
                <a:ln w="9525" cap="flat" cmpd="sng" algn="ctr">
                  <a:no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sp>
              <p:nvSpPr>
                <p:cNvPr id="1048936" name="LineShape"/>
                <p:cNvSpPr/>
                <p:nvPr/>
              </p:nvSpPr>
              <p:spPr>
                <a:xfrm rot="6480000" flipH="1">
                  <a:off x="6888018" y="3780309"/>
                  <a:ext cx="36000" cy="126000"/>
                </a:xfrm>
                <a:prstGeom prst="rect">
                  <a:avLst/>
                </a:prstGeom>
                <a:solidFill>
                  <a:srgbClr val="002060"/>
                </a:solidFill>
                <a:ln w="9525" cap="flat" cmpd="sng" algn="ctr">
                  <a:no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sp>
              <p:nvSpPr>
                <p:cNvPr id="1048937" name="LineShape"/>
                <p:cNvSpPr/>
                <p:nvPr/>
              </p:nvSpPr>
              <p:spPr>
                <a:xfrm rot="8640000" flipH="1">
                  <a:off x="6537389" y="4262909"/>
                  <a:ext cx="36000" cy="126000"/>
                </a:xfrm>
                <a:prstGeom prst="rect">
                  <a:avLst/>
                </a:prstGeom>
                <a:solidFill>
                  <a:srgbClr val="002060"/>
                </a:solidFill>
                <a:ln w="9525" cap="flat" cmpd="sng" algn="ctr">
                  <a:no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sp>
              <p:nvSpPr>
                <p:cNvPr id="1048938" name="LineShape"/>
                <p:cNvSpPr/>
                <p:nvPr/>
              </p:nvSpPr>
              <p:spPr>
                <a:xfrm rot="10800000" flipH="1">
                  <a:off x="5970058" y="4447246"/>
                  <a:ext cx="36000" cy="126000"/>
                </a:xfrm>
                <a:prstGeom prst="rect">
                  <a:avLst/>
                </a:prstGeom>
                <a:solidFill>
                  <a:srgbClr val="002060"/>
                </a:solidFill>
                <a:ln w="9525" cap="flat" cmpd="sng" algn="ctr">
                  <a:no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sp>
              <p:nvSpPr>
                <p:cNvPr id="1048939" name="LineShape"/>
                <p:cNvSpPr/>
                <p:nvPr/>
              </p:nvSpPr>
              <p:spPr>
                <a:xfrm rot="12960000" flipH="1">
                  <a:off x="5402728" y="4262909"/>
                  <a:ext cx="36000" cy="126000"/>
                </a:xfrm>
                <a:prstGeom prst="rect">
                  <a:avLst/>
                </a:prstGeom>
                <a:solidFill>
                  <a:srgbClr val="002060"/>
                </a:solidFill>
                <a:ln w="9525" cap="flat" cmpd="sng" algn="ctr">
                  <a:no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sp>
              <p:nvSpPr>
                <p:cNvPr id="1048940" name="LineShape"/>
                <p:cNvSpPr/>
                <p:nvPr/>
              </p:nvSpPr>
              <p:spPr>
                <a:xfrm rot="15120000" flipH="1">
                  <a:off x="5052098" y="3780309"/>
                  <a:ext cx="36000" cy="126000"/>
                </a:xfrm>
                <a:prstGeom prst="rect">
                  <a:avLst/>
                </a:prstGeom>
                <a:solidFill>
                  <a:srgbClr val="002060"/>
                </a:solidFill>
                <a:ln w="9525" cap="flat" cmpd="sng" algn="ctr">
                  <a:solidFill>
                    <a:srgbClr val="FFDA00"/>
                  </a:solidFill>
                  <a:prstDash val="solid"/>
                </a:ln>
                <a:effectLst/>
              </p:spPr>
              <p:txBody>
                <a:bodyPr anchor="ctr"/>
                <a:lstStyle/>
                <a:p>
                  <a:pPr marL="0" marR="0" lvl="0" indent="0" algn="ctr" defTabSz="914400" eaLnBrk="1" fontAlgn="base" latinLnBrk="0" hangingPunct="1">
                    <a:lnSpc>
                      <a:spcPct val="130000"/>
                    </a:lnSpc>
                    <a:spcBef>
                      <a:spcPct val="0"/>
                    </a:spcBef>
                    <a:spcAft>
                      <a:spcPct val="0"/>
                    </a:spcAft>
                    <a:buClrTx/>
                    <a:buSzTx/>
                    <a:buFont typeface="Arial" panose="020B0604020202020204" pitchFamily="34" charset="0"/>
                    <a:buNone/>
                  </a:pPr>
                  <a:endParaRPr kumimoji="0" sz="1800" b="0" i="0" u="none" strike="noStrike" kern="0" cap="none" spc="0" normalizeH="0" baseline="0" noProof="0" dirty="0">
                    <a:ln>
                      <a:noFill/>
                    </a:ln>
                    <a:solidFill>
                      <a:srgbClr val="2F5596"/>
                    </a:solidFill>
                    <a:effectLst/>
                    <a:uLnTx/>
                    <a:uFillTx/>
                    <a:latin typeface="Noto Sans S Chinese DemiLight" panose="020B0400000000000000" pitchFamily="34" charset="-122"/>
                    <a:ea typeface="Noto Sans S Chinese DemiLight" panose="020B0400000000000000" pitchFamily="34" charset="-122"/>
                    <a:cs typeface="FZHei-B01S"/>
                    <a:sym typeface="+mn-lt"/>
                  </a:endParaRPr>
                </a:p>
              </p:txBody>
            </p:sp>
          </p:grpSp>
        </p:grpSp>
      </p:grpSp>
      <p:sp>
        <p:nvSpPr>
          <p:cNvPr id="1048941" name="文本框 8"/>
          <p:cNvSpPr txBox="1"/>
          <p:nvPr/>
        </p:nvSpPr>
        <p:spPr>
          <a:xfrm>
            <a:off x="5528225" y="4481549"/>
            <a:ext cx="1253656" cy="307777"/>
          </a:xfrm>
          <a:prstGeom prst="rect">
            <a:avLst/>
          </a:prstGeom>
          <a:solidFill>
            <a:srgbClr val="FFDA0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     上海总部</a:t>
            </a:r>
            <a:endParaRPr kumimoji="1" lang="zh-CN" altLang="en-US" sz="1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143" name="组 35"/>
          <p:cNvGrpSpPr/>
          <p:nvPr/>
        </p:nvGrpSpPr>
        <p:grpSpPr>
          <a:xfrm>
            <a:off x="1790081" y="1663747"/>
            <a:ext cx="4077860" cy="252767"/>
            <a:chOff x="1210791" y="1562537"/>
            <a:chExt cx="4077860" cy="267388"/>
          </a:xfrm>
        </p:grpSpPr>
        <p:cxnSp>
          <p:nvCxnSpPr>
            <p:cNvPr id="3145761" name="直线连接符 28"/>
            <p:cNvCxnSpPr/>
            <p:nvPr/>
          </p:nvCxnSpPr>
          <p:spPr>
            <a:xfrm>
              <a:off x="1210791" y="1569616"/>
              <a:ext cx="0" cy="260309"/>
            </a:xfrm>
            <a:prstGeom prst="line">
              <a:avLst/>
            </a:prstGeom>
            <a:ln w="12700" cap="rnd">
              <a:solidFill>
                <a:srgbClr val="FFDA00"/>
              </a:solidFill>
            </a:ln>
          </p:spPr>
          <p:style>
            <a:lnRef idx="1">
              <a:schemeClr val="accent1"/>
            </a:lnRef>
            <a:fillRef idx="0">
              <a:schemeClr val="accent1"/>
            </a:fillRef>
            <a:effectRef idx="0">
              <a:schemeClr val="accent1"/>
            </a:effectRef>
            <a:fontRef idx="minor">
              <a:schemeClr val="tx1"/>
            </a:fontRef>
          </p:style>
        </p:cxnSp>
        <p:cxnSp>
          <p:nvCxnSpPr>
            <p:cNvPr id="3145762" name="直线连接符 29"/>
            <p:cNvCxnSpPr/>
            <p:nvPr/>
          </p:nvCxnSpPr>
          <p:spPr>
            <a:xfrm>
              <a:off x="2257453" y="1569616"/>
              <a:ext cx="0" cy="260309"/>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63" name="直线连接符 30"/>
            <p:cNvCxnSpPr/>
            <p:nvPr/>
          </p:nvCxnSpPr>
          <p:spPr>
            <a:xfrm>
              <a:off x="4290230" y="1562537"/>
              <a:ext cx="0" cy="260309"/>
            </a:xfrm>
            <a:prstGeom prst="line">
              <a:avLst/>
            </a:prstGeom>
            <a:ln w="12700" cap="rnd">
              <a:solidFill>
                <a:srgbClr val="FFDA00"/>
              </a:solidFill>
            </a:ln>
          </p:spPr>
          <p:style>
            <a:lnRef idx="1">
              <a:schemeClr val="accent1"/>
            </a:lnRef>
            <a:fillRef idx="0">
              <a:schemeClr val="accent1"/>
            </a:fillRef>
            <a:effectRef idx="0">
              <a:schemeClr val="accent1"/>
            </a:effectRef>
            <a:fontRef idx="minor">
              <a:schemeClr val="tx1"/>
            </a:fontRef>
          </p:style>
        </p:cxnSp>
        <p:cxnSp>
          <p:nvCxnSpPr>
            <p:cNvPr id="3145764" name="直线连接符 31"/>
            <p:cNvCxnSpPr/>
            <p:nvPr/>
          </p:nvCxnSpPr>
          <p:spPr>
            <a:xfrm>
              <a:off x="5288651" y="1569616"/>
              <a:ext cx="0" cy="260309"/>
            </a:xfrm>
            <a:prstGeom prst="line">
              <a:avLst/>
            </a:prstGeom>
            <a:ln w="12700" cap="rnd">
              <a:solidFill>
                <a:srgbClr val="FFDA00"/>
              </a:solidFill>
            </a:ln>
          </p:spPr>
          <p:style>
            <a:lnRef idx="1">
              <a:schemeClr val="accent1"/>
            </a:lnRef>
            <a:fillRef idx="0">
              <a:schemeClr val="accent1"/>
            </a:fillRef>
            <a:effectRef idx="0">
              <a:schemeClr val="accent1"/>
            </a:effectRef>
            <a:fontRef idx="minor">
              <a:schemeClr val="tx1"/>
            </a:fontRef>
          </p:style>
        </p:cxnSp>
        <p:cxnSp>
          <p:nvCxnSpPr>
            <p:cNvPr id="3145765" name="直线连接符 28"/>
            <p:cNvCxnSpPr/>
            <p:nvPr/>
          </p:nvCxnSpPr>
          <p:spPr>
            <a:xfrm>
              <a:off x="2257452" y="1569616"/>
              <a:ext cx="0" cy="260309"/>
            </a:xfrm>
            <a:prstGeom prst="line">
              <a:avLst/>
            </a:prstGeom>
            <a:ln w="12700" cap="rnd">
              <a:solidFill>
                <a:srgbClr val="FFDA00"/>
              </a:solidFill>
            </a:ln>
          </p:spPr>
          <p:style>
            <a:lnRef idx="1">
              <a:schemeClr val="accent1"/>
            </a:lnRef>
            <a:fillRef idx="0">
              <a:schemeClr val="accent1"/>
            </a:fillRef>
            <a:effectRef idx="0">
              <a:schemeClr val="accent1"/>
            </a:effectRef>
            <a:fontRef idx="minor">
              <a:schemeClr val="tx1"/>
            </a:fontRef>
          </p:style>
        </p:cxnSp>
        <p:cxnSp>
          <p:nvCxnSpPr>
            <p:cNvPr id="3145766" name="直线连接符 28"/>
            <p:cNvCxnSpPr/>
            <p:nvPr/>
          </p:nvCxnSpPr>
          <p:spPr>
            <a:xfrm>
              <a:off x="3265705" y="1569616"/>
              <a:ext cx="0" cy="260309"/>
            </a:xfrm>
            <a:prstGeom prst="line">
              <a:avLst/>
            </a:prstGeom>
            <a:ln w="12700" cap="rnd">
              <a:solidFill>
                <a:srgbClr val="FFDA00"/>
              </a:solidFill>
            </a:ln>
          </p:spPr>
          <p:style>
            <a:lnRef idx="1">
              <a:schemeClr val="accent1"/>
            </a:lnRef>
            <a:fillRef idx="0">
              <a:schemeClr val="accent1"/>
            </a:fillRef>
            <a:effectRef idx="0">
              <a:schemeClr val="accent1"/>
            </a:effectRef>
            <a:fontRef idx="minor">
              <a:schemeClr val="tx1"/>
            </a:fontRef>
          </p:style>
        </p:cxnSp>
      </p:grpSp>
      <p:pic>
        <p:nvPicPr>
          <p:cNvPr id="2097178" name="图片 40"/>
          <p:cNvPicPr>
            <a:picLocks noChangeAspect="1"/>
          </p:cNvPicPr>
          <p:nvPr/>
        </p:nvPicPr>
        <p:blipFill>
          <a:blip r:embed="rId3" cstate="screen"/>
          <a:stretch>
            <a:fillRect/>
          </a:stretch>
        </p:blipFill>
        <p:spPr>
          <a:xfrm>
            <a:off x="5197407" y="3622871"/>
            <a:ext cx="62905" cy="102221"/>
          </a:xfrm>
          <a:prstGeom prst="rect">
            <a:avLst/>
          </a:prstGeom>
        </p:spPr>
      </p:pic>
      <p:pic>
        <p:nvPicPr>
          <p:cNvPr id="2097179" name="图片 130"/>
          <p:cNvPicPr>
            <a:picLocks noChangeAspect="1"/>
          </p:cNvPicPr>
          <p:nvPr/>
        </p:nvPicPr>
        <p:blipFill>
          <a:blip r:embed="rId3" cstate="screen"/>
          <a:stretch>
            <a:fillRect/>
          </a:stretch>
        </p:blipFill>
        <p:spPr>
          <a:xfrm>
            <a:off x="4743507" y="3140787"/>
            <a:ext cx="62905" cy="102221"/>
          </a:xfrm>
          <a:prstGeom prst="rect">
            <a:avLst/>
          </a:prstGeom>
        </p:spPr>
      </p:pic>
      <p:pic>
        <p:nvPicPr>
          <p:cNvPr id="2097180" name="图片 131"/>
          <p:cNvPicPr>
            <a:picLocks noChangeAspect="1"/>
          </p:cNvPicPr>
          <p:nvPr/>
        </p:nvPicPr>
        <p:blipFill>
          <a:blip r:embed="rId3" cstate="screen"/>
          <a:stretch>
            <a:fillRect/>
          </a:stretch>
        </p:blipFill>
        <p:spPr>
          <a:xfrm>
            <a:off x="4288789" y="3805882"/>
            <a:ext cx="62905" cy="102221"/>
          </a:xfrm>
          <a:prstGeom prst="rect">
            <a:avLst/>
          </a:prstGeom>
        </p:spPr>
      </p:pic>
      <p:pic>
        <p:nvPicPr>
          <p:cNvPr id="2097181" name="图片 132"/>
          <p:cNvPicPr>
            <a:picLocks noChangeAspect="1"/>
          </p:cNvPicPr>
          <p:nvPr/>
        </p:nvPicPr>
        <p:blipFill>
          <a:blip r:embed="rId3" cstate="screen"/>
          <a:stretch>
            <a:fillRect/>
          </a:stretch>
        </p:blipFill>
        <p:spPr>
          <a:xfrm>
            <a:off x="4919453" y="3827100"/>
            <a:ext cx="62905" cy="102221"/>
          </a:xfrm>
          <a:prstGeom prst="rect">
            <a:avLst/>
          </a:prstGeom>
        </p:spPr>
      </p:pic>
      <p:pic>
        <p:nvPicPr>
          <p:cNvPr id="2097182" name="图片 133"/>
          <p:cNvPicPr>
            <a:picLocks noChangeAspect="1"/>
          </p:cNvPicPr>
          <p:nvPr/>
        </p:nvPicPr>
        <p:blipFill>
          <a:blip r:embed="rId3" cstate="screen"/>
          <a:stretch>
            <a:fillRect/>
          </a:stretch>
        </p:blipFill>
        <p:spPr>
          <a:xfrm>
            <a:off x="4718803" y="4596937"/>
            <a:ext cx="62905" cy="102221"/>
          </a:xfrm>
          <a:prstGeom prst="rect">
            <a:avLst/>
          </a:prstGeom>
        </p:spPr>
      </p:pic>
      <p:pic>
        <p:nvPicPr>
          <p:cNvPr id="2097183" name="图片 135"/>
          <p:cNvPicPr>
            <a:picLocks noChangeAspect="1"/>
          </p:cNvPicPr>
          <p:nvPr/>
        </p:nvPicPr>
        <p:blipFill>
          <a:blip r:embed="rId3" cstate="screen"/>
          <a:stretch>
            <a:fillRect/>
          </a:stretch>
        </p:blipFill>
        <p:spPr>
          <a:xfrm>
            <a:off x="3545749" y="4747244"/>
            <a:ext cx="62905" cy="102221"/>
          </a:xfrm>
          <a:prstGeom prst="rect">
            <a:avLst/>
          </a:prstGeom>
        </p:spPr>
      </p:pic>
      <p:pic>
        <p:nvPicPr>
          <p:cNvPr id="2097184" name="图片 137"/>
          <p:cNvPicPr>
            <a:picLocks noChangeAspect="1"/>
          </p:cNvPicPr>
          <p:nvPr/>
        </p:nvPicPr>
        <p:blipFill>
          <a:blip r:embed="rId3" cstate="screen"/>
          <a:stretch>
            <a:fillRect/>
          </a:stretch>
        </p:blipFill>
        <p:spPr>
          <a:xfrm>
            <a:off x="5230917" y="4843833"/>
            <a:ext cx="62905" cy="102221"/>
          </a:xfrm>
          <a:prstGeom prst="rect">
            <a:avLst/>
          </a:prstGeom>
        </p:spPr>
      </p:pic>
      <p:pic>
        <p:nvPicPr>
          <p:cNvPr id="2097185" name="图片 138"/>
          <p:cNvPicPr>
            <a:picLocks noChangeAspect="1"/>
          </p:cNvPicPr>
          <p:nvPr/>
        </p:nvPicPr>
        <p:blipFill>
          <a:blip r:embed="rId3" cstate="screen"/>
          <a:stretch>
            <a:fillRect/>
          </a:stretch>
        </p:blipFill>
        <p:spPr>
          <a:xfrm>
            <a:off x="4600559" y="5540648"/>
            <a:ext cx="62905" cy="102221"/>
          </a:xfrm>
          <a:prstGeom prst="rect">
            <a:avLst/>
          </a:prstGeom>
        </p:spPr>
      </p:pic>
      <p:grpSp>
        <p:nvGrpSpPr>
          <p:cNvPr id="144" name="组 45"/>
          <p:cNvGrpSpPr/>
          <p:nvPr/>
        </p:nvGrpSpPr>
        <p:grpSpPr>
          <a:xfrm>
            <a:off x="8082300" y="3093778"/>
            <a:ext cx="3469234" cy="45719"/>
            <a:chOff x="8070725" y="2868017"/>
            <a:chExt cx="3469234" cy="45719"/>
          </a:xfrm>
        </p:grpSpPr>
        <p:sp>
          <p:nvSpPr>
            <p:cNvPr id="1048942" name="矩形 41"/>
            <p:cNvSpPr/>
            <p:nvPr/>
          </p:nvSpPr>
          <p:spPr>
            <a:xfrm>
              <a:off x="8070725" y="2868017"/>
              <a:ext cx="416711" cy="45719"/>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45767" name="直线连接符 44"/>
            <p:cNvCxnSpPr/>
            <p:nvPr/>
          </p:nvCxnSpPr>
          <p:spPr>
            <a:xfrm>
              <a:off x="8373481" y="2887665"/>
              <a:ext cx="3166478" cy="0"/>
            </a:xfrm>
            <a:prstGeom prst="line">
              <a:avLst/>
            </a:prstGeom>
            <a:ln w="9525">
              <a:solidFill>
                <a:srgbClr val="FFDA00"/>
              </a:solidFill>
              <a:prstDash val="sysDot"/>
            </a:ln>
          </p:spPr>
          <p:style>
            <a:lnRef idx="1">
              <a:schemeClr val="accent1"/>
            </a:lnRef>
            <a:fillRef idx="0">
              <a:schemeClr val="accent1"/>
            </a:fillRef>
            <a:effectRef idx="0">
              <a:schemeClr val="accent1"/>
            </a:effectRef>
            <a:fontRef idx="minor">
              <a:schemeClr val="tx1"/>
            </a:fontRef>
          </p:style>
        </p:cxnSp>
      </p:grpSp>
      <p:grpSp>
        <p:nvGrpSpPr>
          <p:cNvPr id="145" name="组 174"/>
          <p:cNvGrpSpPr/>
          <p:nvPr/>
        </p:nvGrpSpPr>
        <p:grpSpPr>
          <a:xfrm rot="10800000">
            <a:off x="8082300" y="5304929"/>
            <a:ext cx="3469234" cy="45719"/>
            <a:chOff x="8070725" y="2868017"/>
            <a:chExt cx="3469234" cy="45719"/>
          </a:xfrm>
        </p:grpSpPr>
        <p:sp>
          <p:nvSpPr>
            <p:cNvPr id="1048943" name="矩形 175"/>
            <p:cNvSpPr/>
            <p:nvPr/>
          </p:nvSpPr>
          <p:spPr>
            <a:xfrm>
              <a:off x="8070725" y="2868017"/>
              <a:ext cx="416711" cy="45719"/>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45768" name="直线连接符 176"/>
            <p:cNvCxnSpPr/>
            <p:nvPr/>
          </p:nvCxnSpPr>
          <p:spPr>
            <a:xfrm>
              <a:off x="8373481" y="2887665"/>
              <a:ext cx="3166478" cy="0"/>
            </a:xfrm>
            <a:prstGeom prst="line">
              <a:avLst/>
            </a:prstGeom>
            <a:ln w="9525">
              <a:solidFill>
                <a:srgbClr val="FFDA00"/>
              </a:solidFill>
              <a:prstDash val="sysDot"/>
            </a:ln>
          </p:spPr>
          <p:style>
            <a:lnRef idx="1">
              <a:schemeClr val="accent1"/>
            </a:lnRef>
            <a:fillRef idx="0">
              <a:schemeClr val="accent1"/>
            </a:fillRef>
            <a:effectRef idx="0">
              <a:schemeClr val="accent1"/>
            </a:effectRef>
            <a:fontRef idx="minor">
              <a:schemeClr val="tx1"/>
            </a:fontRef>
          </p:style>
        </p:cxnSp>
      </p:grpSp>
      <p:grpSp>
        <p:nvGrpSpPr>
          <p:cNvPr id="146" name="组 47"/>
          <p:cNvGrpSpPr/>
          <p:nvPr/>
        </p:nvGrpSpPr>
        <p:grpSpPr>
          <a:xfrm>
            <a:off x="8065573" y="5357830"/>
            <a:ext cx="220786" cy="220786"/>
            <a:chOff x="7025438" y="6181753"/>
            <a:chExt cx="419138" cy="419138"/>
          </a:xfrm>
        </p:grpSpPr>
        <p:sp>
          <p:nvSpPr>
            <p:cNvPr id="1048944" name="椭圆 90"/>
            <p:cNvSpPr/>
            <p:nvPr/>
          </p:nvSpPr>
          <p:spPr>
            <a:xfrm>
              <a:off x="7025438" y="6181753"/>
              <a:ext cx="419138" cy="419138"/>
            </a:xfrm>
            <a:prstGeom prst="ellips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097186" name="图片 177"/>
            <p:cNvPicPr>
              <a:picLocks noChangeAspect="1"/>
            </p:cNvPicPr>
            <p:nvPr/>
          </p:nvPicPr>
          <p:blipFill>
            <a:blip r:embed="rId3" cstate="screen"/>
            <a:stretch>
              <a:fillRect/>
            </a:stretch>
          </p:blipFill>
          <p:spPr>
            <a:xfrm>
              <a:off x="7158954" y="6256565"/>
              <a:ext cx="165857" cy="269516"/>
            </a:xfrm>
            <a:prstGeom prst="rect">
              <a:avLst/>
            </a:prstGeom>
          </p:spPr>
        </p:pic>
      </p:grpSp>
      <p:sp>
        <p:nvSpPr>
          <p:cNvPr id="1048945" name="文本框 91"/>
          <p:cNvSpPr txBox="1"/>
          <p:nvPr/>
        </p:nvSpPr>
        <p:spPr>
          <a:xfrm>
            <a:off x="9061325" y="998190"/>
            <a:ext cx="2627656" cy="21869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chemeClr val="bg1"/>
                </a:solidFill>
                <a:latin typeface="微软雅黑" panose="020B0503020204020204" charset="-122"/>
                <a:ea typeface="微软雅黑" panose="020B0503020204020204" charset="-122"/>
              </a:rPr>
              <a:t>拥有高水平的基础研发团队，支持高端交付</a:t>
            </a:r>
            <a:endParaRPr lang="zh-CN" altLang="en-US" sz="1400" dirty="0">
              <a:solidFill>
                <a:schemeClr val="bg1"/>
              </a:solidFill>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1400" dirty="0">
                <a:solidFill>
                  <a:schemeClr val="bg1"/>
                </a:solidFill>
                <a:latin typeface="微软雅黑" panose="020B0503020204020204" charset="-122"/>
                <a:ea typeface="微软雅黑" panose="020B0503020204020204" charset="-122"/>
              </a:rPr>
              <a:t>拥有规模化、专业化的服务交付团队</a:t>
            </a:r>
            <a:endParaRPr lang="zh-CN" altLang="en-US" sz="1400" dirty="0">
              <a:solidFill>
                <a:schemeClr val="bg1"/>
              </a:solidFill>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1400" dirty="0">
                <a:solidFill>
                  <a:schemeClr val="bg1"/>
                </a:solidFill>
                <a:latin typeface="微软雅黑" panose="020B0503020204020204" charset="-122"/>
                <a:ea typeface="微软雅黑" panose="020B0503020204020204" charset="-122"/>
              </a:rPr>
              <a:t>拥有数量众多的行业大型项目实践经验</a:t>
            </a:r>
            <a:endParaRPr lang="zh-CN" altLang="en-US" sz="1400" dirty="0">
              <a:solidFill>
                <a:schemeClr val="bg1"/>
              </a:solidFill>
              <a:latin typeface="微软雅黑" panose="020B0503020204020204" charset="-122"/>
              <a:ea typeface="微软雅黑" panose="020B0503020204020204" charset="-122"/>
            </a:endParaRPr>
          </a:p>
          <a:p>
            <a:endParaRPr kumimoji="1" lang="zh-CN" altLang="en-US" dirty="0"/>
          </a:p>
        </p:txBody>
      </p:sp>
      <p:sp>
        <p:nvSpPr>
          <p:cNvPr id="1048946" name="五角星 92"/>
          <p:cNvSpPr/>
          <p:nvPr/>
        </p:nvSpPr>
        <p:spPr>
          <a:xfrm rot="2155666" flipV="1">
            <a:off x="5667301" y="4530691"/>
            <a:ext cx="213329" cy="212059"/>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3145769" name="直线连接符 63"/>
          <p:cNvCxnSpPr/>
          <p:nvPr/>
        </p:nvCxnSpPr>
        <p:spPr>
          <a:xfrm>
            <a:off x="4884130" y="2231440"/>
            <a:ext cx="0" cy="251165"/>
          </a:xfrm>
          <a:prstGeom prst="line">
            <a:avLst/>
          </a:prstGeom>
          <a:ln w="12700" cap="rnd">
            <a:solidFill>
              <a:srgbClr val="FFDA00"/>
            </a:solidFill>
          </a:ln>
        </p:spPr>
        <p:style>
          <a:lnRef idx="1">
            <a:schemeClr val="accent1"/>
          </a:lnRef>
          <a:fillRef idx="0">
            <a:schemeClr val="accent1"/>
          </a:fillRef>
          <a:effectRef idx="0">
            <a:schemeClr val="accent1"/>
          </a:effectRef>
          <a:fontRef idx="minor">
            <a:schemeClr val="tx1"/>
          </a:fontRef>
        </p:style>
      </p:cxnSp>
      <p:sp>
        <p:nvSpPr>
          <p:cNvPr id="1048947" name="圆角矩形 68"/>
          <p:cNvSpPr/>
          <p:nvPr/>
        </p:nvSpPr>
        <p:spPr>
          <a:xfrm>
            <a:off x="4452091" y="2482605"/>
            <a:ext cx="880608" cy="463835"/>
          </a:xfrm>
          <a:prstGeom prst="roundRect">
            <a:avLst/>
          </a:prstGeom>
          <a:no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0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948" name="文本框 118"/>
          <p:cNvSpPr txBox="1"/>
          <p:nvPr/>
        </p:nvSpPr>
        <p:spPr>
          <a:xfrm>
            <a:off x="4224622" y="2504340"/>
            <a:ext cx="133520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苏州普元数字</a:t>
            </a:r>
            <a:endParaRPr kumimoji="1" lang="en-US" altLang="zh-CN"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dirty="0">
                <a:solidFill>
                  <a:srgbClr val="FFDA00"/>
                </a:solidFill>
                <a:latin typeface="微软雅黑" panose="020B0503020204020204" charset="-122"/>
                <a:ea typeface="微软雅黑" panose="020B0503020204020204" charset="-122"/>
                <a:cs typeface="微软雅黑" panose="020B0503020204020204" charset="-122"/>
              </a:rPr>
              <a:t>科技</a:t>
            </a: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有限公司</a:t>
            </a:r>
            <a:endParaRPr kumimoji="1" lang="en-US" altLang="zh-CN"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pPr>
            <a:r>
              <a:rPr kumimoji="1" lang="zh-CN" altLang="en-US" sz="700" dirty="0">
                <a:solidFill>
                  <a:srgbClr val="FFDA00"/>
                </a:solidFill>
                <a:latin typeface="微软雅黑" panose="020B0503020204020204" charset="-122"/>
                <a:ea typeface="微软雅黑" panose="020B0503020204020204" charset="-122"/>
                <a:cs typeface="微软雅黑" panose="020B0503020204020204" charset="-122"/>
              </a:rPr>
              <a:t>盐城</a:t>
            </a:r>
            <a:r>
              <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rPr>
              <a:t>分公司</a:t>
            </a:r>
            <a:endParaRPr kumimoji="1" lang="zh-CN" altLang="en-US" sz="700" b="0" i="0" u="none" strike="noStrike" kern="1200" cap="none" spc="0" normalizeH="0" baseline="0" noProof="0" dirty="0">
              <a:ln>
                <a:noFill/>
              </a:ln>
              <a:solidFill>
                <a:srgbClr val="FFDA00"/>
              </a:solidFill>
              <a:effectLst/>
              <a:uLnTx/>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dirty="0"/>
              <a:t>非功能特性：支持各类环境下灵活部署模式</a:t>
            </a:r>
            <a:endParaRPr lang="zh-CN" altLang="en-US" dirty="0"/>
          </a:p>
        </p:txBody>
      </p:sp>
      <p:sp>
        <p:nvSpPr>
          <p:cNvPr id="60" name="Oval 5"/>
          <p:cNvSpPr/>
          <p:nvPr/>
        </p:nvSpPr>
        <p:spPr bwMode="auto">
          <a:xfrm>
            <a:off x="6405515" y="3025061"/>
            <a:ext cx="4713059" cy="2155986"/>
          </a:xfrm>
          <a:custGeom>
            <a:avLst/>
            <a:gdLst>
              <a:gd name="connsiteX0" fmla="*/ 0 w 6931728"/>
              <a:gd name="connsiteY0" fmla="*/ 3465863 h 6931726"/>
              <a:gd name="connsiteX1" fmla="*/ 3465864 w 6931728"/>
              <a:gd name="connsiteY1" fmla="*/ 0 h 6931726"/>
              <a:gd name="connsiteX2" fmla="*/ 6931728 w 6931728"/>
              <a:gd name="connsiteY2" fmla="*/ 3465863 h 6931726"/>
              <a:gd name="connsiteX3" fmla="*/ 3465864 w 6931728"/>
              <a:gd name="connsiteY3" fmla="*/ 6931726 h 6931726"/>
              <a:gd name="connsiteX4" fmla="*/ 0 w 6931728"/>
              <a:gd name="connsiteY4" fmla="*/ 3465863 h 6931726"/>
              <a:gd name="connsiteX0-1" fmla="*/ 0 w 6931728"/>
              <a:gd name="connsiteY0-2" fmla="*/ 3465863 h 3899096"/>
              <a:gd name="connsiteX1-3" fmla="*/ 3465864 w 6931728"/>
              <a:gd name="connsiteY1-4" fmla="*/ 0 h 3899096"/>
              <a:gd name="connsiteX2-5" fmla="*/ 6931728 w 6931728"/>
              <a:gd name="connsiteY2-6" fmla="*/ 3465863 h 3899096"/>
              <a:gd name="connsiteX3-7" fmla="*/ 0 w 6931728"/>
              <a:gd name="connsiteY3-8" fmla="*/ 3465863 h 3899096"/>
              <a:gd name="connsiteX0-9" fmla="*/ 0 w 6931728"/>
              <a:gd name="connsiteY0-10" fmla="*/ 3465863 h 3992615"/>
              <a:gd name="connsiteX1-11" fmla="*/ 3465864 w 6931728"/>
              <a:gd name="connsiteY1-12" fmla="*/ 0 h 3992615"/>
              <a:gd name="connsiteX2-13" fmla="*/ 6931728 w 6931728"/>
              <a:gd name="connsiteY2-14" fmla="*/ 3465863 h 3992615"/>
              <a:gd name="connsiteX3-15" fmla="*/ 0 w 6931728"/>
              <a:gd name="connsiteY3-16" fmla="*/ 3465863 h 3992615"/>
              <a:gd name="connsiteX0-17" fmla="*/ 0 w 6931815"/>
              <a:gd name="connsiteY0-18" fmla="*/ 3465863 h 3827167"/>
              <a:gd name="connsiteX1-19" fmla="*/ 3465864 w 6931815"/>
              <a:gd name="connsiteY1-20" fmla="*/ 0 h 3827167"/>
              <a:gd name="connsiteX2-21" fmla="*/ 6931728 w 6931815"/>
              <a:gd name="connsiteY2-22" fmla="*/ 3465863 h 3827167"/>
              <a:gd name="connsiteX3-23" fmla="*/ 0 w 6931815"/>
              <a:gd name="connsiteY3-24" fmla="*/ 3465863 h 3827167"/>
              <a:gd name="connsiteX0-25" fmla="*/ 0 w 6931815"/>
              <a:gd name="connsiteY0-26" fmla="*/ 3465863 h 3467134"/>
              <a:gd name="connsiteX1-27" fmla="*/ 3465864 w 6931815"/>
              <a:gd name="connsiteY1-28" fmla="*/ 0 h 3467134"/>
              <a:gd name="connsiteX2-29" fmla="*/ 6931728 w 6931815"/>
              <a:gd name="connsiteY2-30" fmla="*/ 3465863 h 3467134"/>
              <a:gd name="connsiteX3-31" fmla="*/ 0 w 6931815"/>
              <a:gd name="connsiteY3-32" fmla="*/ 3465863 h 3467134"/>
            </a:gdLst>
            <a:ahLst/>
            <a:cxnLst>
              <a:cxn ang="0">
                <a:pos x="connsiteX0-1" y="connsiteY0-2"/>
              </a:cxn>
              <a:cxn ang="0">
                <a:pos x="connsiteX1-3" y="connsiteY1-4"/>
              </a:cxn>
              <a:cxn ang="0">
                <a:pos x="connsiteX2-5" y="connsiteY2-6"/>
              </a:cxn>
              <a:cxn ang="0">
                <a:pos x="connsiteX3-7" y="connsiteY3-8"/>
              </a:cxn>
            </a:cxnLst>
            <a:rect l="l" t="t" r="r" b="b"/>
            <a:pathLst>
              <a:path w="6931815" h="3467134">
                <a:moveTo>
                  <a:pt x="0" y="3465863"/>
                </a:moveTo>
                <a:cubicBezTo>
                  <a:pt x="0" y="1551720"/>
                  <a:pt x="1551720" y="0"/>
                  <a:pt x="3465864" y="0"/>
                </a:cubicBezTo>
                <a:cubicBezTo>
                  <a:pt x="5380008" y="0"/>
                  <a:pt x="6931728" y="1551720"/>
                  <a:pt x="6931728" y="3465863"/>
                </a:cubicBezTo>
                <a:cubicBezTo>
                  <a:pt x="6960260" y="3457880"/>
                  <a:pt x="0" y="3471116"/>
                  <a:pt x="0" y="3465863"/>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19" rIns="0" bIns="91419" numCol="1" rtlCol="0" anchor="ctr" anchorCtr="0" compatLnSpc="1"/>
          <a:lstStyle/>
          <a:p>
            <a:pPr algn="ctr" defTabSz="1827530">
              <a:defRPr/>
            </a:pPr>
            <a:endParaRPr lang="en-US" sz="3920" kern="0" dirty="0">
              <a:solidFill>
                <a:srgbClr val="17375E"/>
              </a:solidFill>
            </a:endParaRPr>
          </a:p>
        </p:txBody>
      </p:sp>
      <p:sp>
        <p:nvSpPr>
          <p:cNvPr id="61" name="TextBox 46"/>
          <p:cNvSpPr txBox="1"/>
          <p:nvPr/>
        </p:nvSpPr>
        <p:spPr>
          <a:xfrm>
            <a:off x="7390345" y="4046448"/>
            <a:ext cx="2858294" cy="430887"/>
          </a:xfrm>
          <a:prstGeom prst="rect">
            <a:avLst/>
          </a:prstGeom>
          <a:noFill/>
        </p:spPr>
        <p:txBody>
          <a:bodyPr wrap="square" rtlCol="0">
            <a:spAutoFit/>
          </a:bodyPr>
          <a:lstStyle/>
          <a:p>
            <a:pPr algn="ctr"/>
            <a:r>
              <a:rPr lang="zh-CN" altLang="en-US" sz="2200" b="1" dirty="0">
                <a:solidFill>
                  <a:srgbClr val="17375E"/>
                </a:solidFill>
                <a:latin typeface="微软雅黑" panose="020B0503020204020204" charset="-122"/>
                <a:ea typeface="微软雅黑" panose="020B0503020204020204" charset="-122"/>
              </a:rPr>
              <a:t>部署平台</a:t>
            </a:r>
            <a:endParaRPr lang="zh-CN" altLang="en-US" sz="2200" b="1" dirty="0">
              <a:solidFill>
                <a:srgbClr val="17375E"/>
              </a:solidFill>
              <a:latin typeface="微软雅黑" panose="020B0503020204020204" charset="-122"/>
              <a:ea typeface="微软雅黑" panose="020B0503020204020204" charset="-122"/>
            </a:endParaRPr>
          </a:p>
        </p:txBody>
      </p:sp>
      <p:grpSp>
        <p:nvGrpSpPr>
          <p:cNvPr id="62" name="组合 61"/>
          <p:cNvGrpSpPr>
            <a:grpSpLocks noChangeAspect="1"/>
          </p:cNvGrpSpPr>
          <p:nvPr/>
        </p:nvGrpSpPr>
        <p:grpSpPr>
          <a:xfrm>
            <a:off x="8179261" y="2238785"/>
            <a:ext cx="1534763" cy="1461054"/>
            <a:chOff x="11950986" y="8288326"/>
            <a:chExt cx="2118561" cy="2016817"/>
          </a:xfrm>
        </p:grpSpPr>
        <p:sp>
          <p:nvSpPr>
            <p:cNvPr id="63" name="Oval 84"/>
            <p:cNvSpPr/>
            <p:nvPr/>
          </p:nvSpPr>
          <p:spPr bwMode="auto">
            <a:xfrm>
              <a:off x="11950986" y="8288326"/>
              <a:ext cx="2016131" cy="2016817"/>
            </a:xfrm>
            <a:prstGeom prst="ellipse">
              <a:avLst/>
            </a:prstGeom>
            <a:solidFill>
              <a:srgbClr val="FFFFFF">
                <a:alpha val="50000"/>
              </a:srgbClr>
            </a:solidFill>
            <a:ln w="28575" cap="flat" cmpd="sng" algn="ctr">
              <a:noFill/>
              <a:prstDash val="solid"/>
              <a:headEnd type="none" w="med" len="med"/>
              <a:tailEnd type="none" w="med" len="med"/>
            </a:ln>
            <a:effectLst/>
          </p:spPr>
          <p:txBody>
            <a:bodyPr vert="horz" wrap="square" lIns="0" tIns="23136" rIns="0" bIns="23136" numCol="1" rtlCol="0" anchor="ctr" anchorCtr="0" compatLnSpc="1"/>
            <a:lstStyle/>
            <a:p>
              <a:pPr algn="ctr" defTabSz="462280">
                <a:defRPr/>
              </a:pPr>
              <a:endParaRPr lang="en-US" sz="2000" b="1" kern="0" dirty="0">
                <a:solidFill>
                  <a:srgbClr val="17375E"/>
                </a:solidFill>
                <a:latin typeface="Calibri" panose="020F0502020204030204"/>
              </a:endParaRPr>
            </a:p>
          </p:txBody>
        </p:sp>
        <p:sp>
          <p:nvSpPr>
            <p:cNvPr id="64" name="文本框 63"/>
            <p:cNvSpPr txBox="1"/>
            <p:nvPr/>
          </p:nvSpPr>
          <p:spPr>
            <a:xfrm>
              <a:off x="11950986" y="8960319"/>
              <a:ext cx="2118561" cy="552306"/>
            </a:xfrm>
            <a:prstGeom prst="rect">
              <a:avLst/>
            </a:prstGeom>
            <a:noFill/>
          </p:spPr>
          <p:txBody>
            <a:bodyPr wrap="square" rtlCol="0">
              <a:spAutoFit/>
            </a:bodyPr>
            <a:lstStyle/>
            <a:p>
              <a:r>
                <a:rPr lang="zh-CN" altLang="en-US" sz="2000" b="1" dirty="0">
                  <a:solidFill>
                    <a:srgbClr val="17375E"/>
                  </a:solidFill>
                  <a:latin typeface="微软雅黑" panose="020B0503020204020204" charset="-122"/>
                  <a:ea typeface="微软雅黑" panose="020B0503020204020204" charset="-122"/>
                </a:rPr>
                <a:t>物理服务器</a:t>
              </a:r>
              <a:endParaRPr lang="zh-CN" altLang="en-US" sz="2000" b="1" dirty="0">
                <a:solidFill>
                  <a:srgbClr val="17375E"/>
                </a:solidFill>
                <a:latin typeface="微软雅黑" panose="020B0503020204020204" charset="-122"/>
                <a:ea typeface="微软雅黑" panose="020B0503020204020204" charset="-122"/>
              </a:endParaRPr>
            </a:p>
          </p:txBody>
        </p:sp>
      </p:grpSp>
      <p:grpSp>
        <p:nvGrpSpPr>
          <p:cNvPr id="65" name="组合 64"/>
          <p:cNvGrpSpPr>
            <a:grpSpLocks noChangeAspect="1"/>
          </p:cNvGrpSpPr>
          <p:nvPr/>
        </p:nvGrpSpPr>
        <p:grpSpPr>
          <a:xfrm>
            <a:off x="5988941" y="3025061"/>
            <a:ext cx="1640995" cy="1534848"/>
            <a:chOff x="11810312" y="8208312"/>
            <a:chExt cx="2156295" cy="2016817"/>
          </a:xfrm>
        </p:grpSpPr>
        <p:sp>
          <p:nvSpPr>
            <p:cNvPr id="66" name="Oval 84"/>
            <p:cNvSpPr/>
            <p:nvPr/>
          </p:nvSpPr>
          <p:spPr bwMode="auto">
            <a:xfrm>
              <a:off x="11810312" y="8208312"/>
              <a:ext cx="2016131" cy="2016817"/>
            </a:xfrm>
            <a:prstGeom prst="ellipse">
              <a:avLst/>
            </a:prstGeom>
            <a:solidFill>
              <a:srgbClr val="FFFFFF">
                <a:alpha val="50000"/>
              </a:srgbClr>
            </a:solidFill>
            <a:ln w="28575" cap="flat" cmpd="sng" algn="ctr">
              <a:noFill/>
              <a:prstDash val="solid"/>
              <a:headEnd type="none" w="med" len="med"/>
              <a:tailEnd type="none" w="med" len="med"/>
            </a:ln>
            <a:effectLst/>
          </p:spPr>
          <p:txBody>
            <a:bodyPr vert="horz" wrap="square" lIns="0" tIns="23136" rIns="0" bIns="23136" numCol="1" rtlCol="0" anchor="ctr" anchorCtr="0" compatLnSpc="1"/>
            <a:lstStyle/>
            <a:p>
              <a:pPr algn="ctr" defTabSz="462280">
                <a:defRPr/>
              </a:pPr>
              <a:endParaRPr lang="en-US" sz="2000" b="1" kern="0" dirty="0">
                <a:solidFill>
                  <a:srgbClr val="17375E"/>
                </a:solidFill>
                <a:latin typeface="Calibri" panose="020F0502020204030204"/>
              </a:endParaRPr>
            </a:p>
          </p:txBody>
        </p:sp>
        <p:sp>
          <p:nvSpPr>
            <p:cNvPr id="67" name="文本框 66"/>
            <p:cNvSpPr txBox="1"/>
            <p:nvPr/>
          </p:nvSpPr>
          <p:spPr>
            <a:xfrm>
              <a:off x="12098144" y="8909837"/>
              <a:ext cx="1868463" cy="525752"/>
            </a:xfrm>
            <a:prstGeom prst="rect">
              <a:avLst/>
            </a:prstGeom>
            <a:noFill/>
          </p:spPr>
          <p:txBody>
            <a:bodyPr wrap="square" rtlCol="0">
              <a:spAutoFit/>
            </a:bodyPr>
            <a:lstStyle/>
            <a:p>
              <a:r>
                <a:rPr lang="zh-CN" altLang="en-US" sz="2000" b="1" dirty="0">
                  <a:solidFill>
                    <a:srgbClr val="17375E"/>
                  </a:solidFill>
                  <a:latin typeface="微软雅黑" panose="020B0503020204020204" charset="-122"/>
                  <a:ea typeface="微软雅黑" panose="020B0503020204020204" charset="-122"/>
                </a:rPr>
                <a:t>虚拟机</a:t>
              </a:r>
              <a:endParaRPr lang="zh-CN" altLang="en-US" sz="2000" b="1" dirty="0">
                <a:solidFill>
                  <a:srgbClr val="17375E"/>
                </a:solidFill>
                <a:latin typeface="微软雅黑" panose="020B0503020204020204" charset="-122"/>
                <a:ea typeface="微软雅黑" panose="020B0503020204020204" charset="-122"/>
              </a:endParaRPr>
            </a:p>
          </p:txBody>
        </p:sp>
      </p:grpSp>
      <p:sp>
        <p:nvSpPr>
          <p:cNvPr id="68" name="Oval 84"/>
          <p:cNvSpPr/>
          <p:nvPr/>
        </p:nvSpPr>
        <p:spPr bwMode="auto">
          <a:xfrm>
            <a:off x="10092984" y="3025061"/>
            <a:ext cx="1460558" cy="1420891"/>
          </a:xfrm>
          <a:prstGeom prst="ellipse">
            <a:avLst/>
          </a:prstGeom>
          <a:solidFill>
            <a:srgbClr val="FFFFFF">
              <a:alpha val="50000"/>
            </a:srgbClr>
          </a:solidFill>
          <a:ln w="28575" cap="flat" cmpd="sng" algn="ctr">
            <a:noFill/>
            <a:prstDash val="solid"/>
            <a:headEnd type="none" w="med" len="med"/>
            <a:tailEnd type="none" w="med" len="med"/>
          </a:ln>
          <a:effectLst/>
        </p:spPr>
        <p:txBody>
          <a:bodyPr vert="horz" wrap="square" lIns="0" tIns="23136" rIns="0" bIns="23136" numCol="1" rtlCol="0" anchor="ctr" anchorCtr="0" compatLnSpc="1"/>
          <a:lstStyle/>
          <a:p>
            <a:pPr algn="ctr" defTabSz="462280">
              <a:defRPr/>
            </a:pPr>
            <a:r>
              <a:rPr lang="zh-CN" altLang="en-US" sz="2000" b="1" kern="0" dirty="0">
                <a:solidFill>
                  <a:srgbClr val="17375E"/>
                </a:solidFill>
                <a:latin typeface="微软雅黑" panose="020B0503020204020204" charset="-122"/>
                <a:ea typeface="微软雅黑" panose="020B0503020204020204" charset="-122"/>
              </a:rPr>
              <a:t>容器</a:t>
            </a:r>
            <a:endParaRPr lang="en-US" sz="2000" b="1" kern="0" dirty="0">
              <a:solidFill>
                <a:srgbClr val="17375E"/>
              </a:solidFill>
              <a:latin typeface="微软雅黑" panose="020B0503020204020204" charset="-122"/>
              <a:ea typeface="微软雅黑" panose="020B0503020204020204" charset="-122"/>
            </a:endParaRPr>
          </a:p>
        </p:txBody>
      </p:sp>
      <p:sp>
        <p:nvSpPr>
          <p:cNvPr id="69" name="TextBox 46"/>
          <p:cNvSpPr txBox="1"/>
          <p:nvPr/>
        </p:nvSpPr>
        <p:spPr>
          <a:xfrm>
            <a:off x="7496832" y="6049529"/>
            <a:ext cx="2349833" cy="430887"/>
          </a:xfrm>
          <a:prstGeom prst="rect">
            <a:avLst/>
          </a:prstGeom>
          <a:solidFill>
            <a:schemeClr val="bg1">
              <a:alpha val="81000"/>
            </a:schemeClr>
          </a:solidFill>
        </p:spPr>
        <p:txBody>
          <a:bodyPr wrap="square" rtlCol="0">
            <a:spAutoFit/>
          </a:bodyPr>
          <a:lstStyle/>
          <a:p>
            <a:pPr algn="ctr"/>
            <a:r>
              <a:rPr lang="zh-CN" altLang="en-US" sz="2200" b="1" dirty="0">
                <a:solidFill>
                  <a:srgbClr val="17375E"/>
                </a:solidFill>
                <a:latin typeface="微软雅黑" panose="020B0503020204020204" charset="-122"/>
                <a:ea typeface="微软雅黑" panose="020B0503020204020204" charset="-122"/>
              </a:rPr>
              <a:t>企业服务总线</a:t>
            </a:r>
            <a:endParaRPr lang="zh-CN" altLang="en-US" sz="2200" b="1" dirty="0">
              <a:solidFill>
                <a:srgbClr val="17375E"/>
              </a:solidFill>
              <a:latin typeface="微软雅黑" panose="020B0503020204020204" charset="-122"/>
              <a:ea typeface="微软雅黑" panose="020B0503020204020204" charset="-122"/>
            </a:endParaRPr>
          </a:p>
        </p:txBody>
      </p:sp>
      <p:sp>
        <p:nvSpPr>
          <p:cNvPr id="70" name="箭头: 上 22"/>
          <p:cNvSpPr/>
          <p:nvPr/>
        </p:nvSpPr>
        <p:spPr>
          <a:xfrm>
            <a:off x="8321334" y="5139364"/>
            <a:ext cx="724240" cy="784494"/>
          </a:xfrm>
          <a:prstGeom prst="upArrow">
            <a:avLst/>
          </a:prstGeom>
          <a:solidFill>
            <a:srgbClr val="FFFFFF">
              <a:alpha val="5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charset="-122"/>
            </a:endParaRPr>
          </a:p>
        </p:txBody>
      </p:sp>
      <p:sp>
        <p:nvSpPr>
          <p:cNvPr id="71" name="矩形 70"/>
          <p:cNvSpPr/>
          <p:nvPr/>
        </p:nvSpPr>
        <p:spPr>
          <a:xfrm>
            <a:off x="394397" y="1364812"/>
            <a:ext cx="6096000" cy="3416320"/>
          </a:xfrm>
          <a:prstGeom prst="rect">
            <a:avLst/>
          </a:prstGeom>
        </p:spPr>
        <p:txBody>
          <a:bodyPr>
            <a:spAutoFit/>
          </a:bodyPr>
          <a:lstStyle/>
          <a:p>
            <a:pPr>
              <a:lnSpc>
                <a:spcPct val="200000"/>
              </a:lnSpc>
            </a:pPr>
            <a:r>
              <a:rPr lang="zh-CN" altLang="en-US" dirty="0">
                <a:solidFill>
                  <a:schemeClr val="bg1"/>
                </a:solidFill>
                <a:latin typeface="微软雅黑" panose="020B0503020204020204" charset="-122"/>
                <a:ea typeface="微软雅黑" panose="020B0503020204020204" charset="-122"/>
              </a:rPr>
              <a:t>普元企业服务总线（</a:t>
            </a:r>
            <a:r>
              <a:rPr lang="en-US" altLang="zh-CN" dirty="0">
                <a:solidFill>
                  <a:schemeClr val="bg1"/>
                </a:solidFill>
                <a:latin typeface="微软雅黑" panose="020B0503020204020204" charset="-122"/>
                <a:ea typeface="微软雅黑" panose="020B0503020204020204" charset="-122"/>
              </a:rPr>
              <a:t> ESB </a:t>
            </a:r>
            <a:r>
              <a:rPr lang="zh-CN" altLang="en-US" dirty="0">
                <a:solidFill>
                  <a:schemeClr val="bg1"/>
                </a:solidFill>
                <a:latin typeface="微软雅黑" panose="020B0503020204020204" charset="-122"/>
                <a:ea typeface="微软雅黑" panose="020B0503020204020204" charset="-122"/>
              </a:rPr>
              <a:t>）产品具有强大的兼容性特性，支持在各类部署环境下进行安装部署，能够适应各类部署环境：</a:t>
            </a:r>
            <a:endParaRPr lang="zh-CN" altLang="en-US" dirty="0">
              <a:solidFill>
                <a:schemeClr val="bg1"/>
              </a:solidFill>
              <a:latin typeface="微软雅黑" panose="020B0503020204020204" charset="-122"/>
              <a:ea typeface="微软雅黑" panose="020B0503020204020204" charset="-122"/>
            </a:endParaRPr>
          </a:p>
          <a:p>
            <a:pPr>
              <a:lnSpc>
                <a:spcPct val="200000"/>
              </a:lnSpc>
            </a:pPr>
            <a:r>
              <a:rPr lang="zh-CN" altLang="en-US" dirty="0">
                <a:solidFill>
                  <a:schemeClr val="bg1"/>
                </a:solidFill>
                <a:latin typeface="微软雅黑" panose="020B0503020204020204" charset="-122"/>
                <a:ea typeface="微软雅黑" panose="020B0503020204020204" charset="-122"/>
              </a:rPr>
              <a:t>◼ 传统物理部署环境</a:t>
            </a:r>
            <a:endParaRPr lang="en-US" altLang="zh-CN" dirty="0">
              <a:solidFill>
                <a:schemeClr val="bg1"/>
              </a:solidFill>
              <a:latin typeface="微软雅黑" panose="020B0503020204020204" charset="-122"/>
              <a:ea typeface="微软雅黑" panose="020B0503020204020204" charset="-122"/>
            </a:endParaRPr>
          </a:p>
          <a:p>
            <a:pPr>
              <a:lnSpc>
                <a:spcPct val="200000"/>
              </a:lnSpc>
            </a:pPr>
            <a:r>
              <a:rPr lang="zh-CN" altLang="en-US" dirty="0">
                <a:solidFill>
                  <a:schemeClr val="bg1"/>
                </a:solidFill>
                <a:latin typeface="微软雅黑" panose="020B0503020204020204" charset="-122"/>
                <a:ea typeface="微软雅黑" panose="020B0503020204020204" charset="-122"/>
              </a:rPr>
              <a:t>◼ 云环境（私有云、公有云）</a:t>
            </a:r>
            <a:endParaRPr lang="en-US" altLang="zh-CN" dirty="0">
              <a:solidFill>
                <a:schemeClr val="bg1"/>
              </a:solidFill>
              <a:latin typeface="微软雅黑" panose="020B0503020204020204" charset="-122"/>
              <a:ea typeface="微软雅黑" panose="020B0503020204020204" charset="-122"/>
            </a:endParaRPr>
          </a:p>
          <a:p>
            <a:pPr>
              <a:lnSpc>
                <a:spcPct val="200000"/>
              </a:lnSpc>
            </a:pPr>
            <a:r>
              <a:rPr lang="zh-CN" altLang="en-US" dirty="0">
                <a:solidFill>
                  <a:schemeClr val="bg1"/>
                </a:solidFill>
                <a:latin typeface="微软雅黑" panose="020B0503020204020204" charset="-122"/>
                <a:ea typeface="微软雅黑" panose="020B0503020204020204" charset="-122"/>
              </a:rPr>
              <a:t>◼ 容器化、微服务部署环境</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非功能特性：</a:t>
            </a:r>
            <a:r>
              <a:rPr lang="en-US" altLang="zh-CN" dirty="0"/>
              <a:t>7*24</a:t>
            </a:r>
            <a:r>
              <a:rPr lang="zh-CN" altLang="en-US" dirty="0"/>
              <a:t>小时，永不停机</a:t>
            </a:r>
            <a:endParaRPr lang="zh-CN" altLang="en-US" dirty="0"/>
          </a:p>
        </p:txBody>
      </p:sp>
      <p:sp>
        <p:nvSpPr>
          <p:cNvPr id="4" name="矩形 3"/>
          <p:cNvSpPr/>
          <p:nvPr/>
        </p:nvSpPr>
        <p:spPr>
          <a:xfrm>
            <a:off x="864704" y="4502548"/>
            <a:ext cx="10489096" cy="2169825"/>
          </a:xfrm>
          <a:prstGeom prst="rect">
            <a:avLst/>
          </a:prstGeom>
        </p:spPr>
        <p:txBody>
          <a:bodyPr wrap="square">
            <a:spAutoFit/>
          </a:bodyPr>
          <a:lstStyle/>
          <a:p>
            <a:pPr marL="285750" indent="-285750">
              <a:lnSpc>
                <a:spcPct val="150000"/>
              </a:lnSpc>
              <a:buClr>
                <a:srgbClr val="FFDA00"/>
              </a:buClr>
              <a:buFont typeface="Wingdings" panose="05000000000000000000" pitchFamily="2" charset="2"/>
              <a:buChar char="p"/>
            </a:pPr>
            <a:r>
              <a:rPr lang="zh-CN" altLang="en-US" dirty="0">
                <a:solidFill>
                  <a:schemeClr val="bg1"/>
                </a:solidFill>
                <a:latin typeface="微软雅黑" panose="020B0503020204020204" charset="-122"/>
                <a:ea typeface="微软雅黑" panose="020B0503020204020204" charset="-122"/>
              </a:rPr>
              <a:t>支持通过负载均衡设备如F5等进行负载均衡，同时支持软件负载均衡</a:t>
            </a:r>
            <a:endParaRPr lang="zh-CN" altLang="en-US" dirty="0">
              <a:solidFill>
                <a:schemeClr val="bg1"/>
              </a:solidFill>
              <a:latin typeface="微软雅黑" panose="020B0503020204020204" charset="-122"/>
              <a:ea typeface="微软雅黑" panose="020B0503020204020204" charset="-122"/>
            </a:endParaRPr>
          </a:p>
          <a:p>
            <a:pPr marL="285750" indent="-285750">
              <a:lnSpc>
                <a:spcPct val="150000"/>
              </a:lnSpc>
              <a:buClr>
                <a:srgbClr val="FFDA00"/>
              </a:buClr>
              <a:buFont typeface="Wingdings" panose="05000000000000000000" pitchFamily="2" charset="2"/>
              <a:buChar char="p"/>
            </a:pPr>
            <a:r>
              <a:rPr lang="zh-CN" altLang="en-US" dirty="0">
                <a:solidFill>
                  <a:schemeClr val="bg1"/>
                </a:solidFill>
                <a:latin typeface="微软雅黑" panose="020B0503020204020204" charset="-122"/>
                <a:ea typeface="微软雅黑" panose="020B0503020204020204" charset="-122"/>
              </a:rPr>
              <a:t>系统基于J2EE B/S架构设计，实现线性扩展的部署架构，真正实现永不停机。</a:t>
            </a:r>
            <a:endParaRPr lang="zh-CN" altLang="en-US" dirty="0">
              <a:solidFill>
                <a:schemeClr val="bg1"/>
              </a:solidFill>
              <a:latin typeface="微软雅黑" panose="020B0503020204020204" charset="-122"/>
              <a:ea typeface="微软雅黑" panose="020B0503020204020204" charset="-122"/>
            </a:endParaRPr>
          </a:p>
          <a:p>
            <a:pPr marL="285750" indent="-285750">
              <a:lnSpc>
                <a:spcPct val="150000"/>
              </a:lnSpc>
              <a:buClr>
                <a:srgbClr val="FFDA00"/>
              </a:buClr>
              <a:buFont typeface="Wingdings" panose="05000000000000000000" pitchFamily="2" charset="2"/>
              <a:buChar char="p"/>
            </a:pPr>
            <a:r>
              <a:rPr lang="zh-CN" altLang="en-US" dirty="0">
                <a:solidFill>
                  <a:schemeClr val="bg1"/>
                </a:solidFill>
                <a:latin typeface="微软雅黑" panose="020B0503020204020204" charset="-122"/>
                <a:ea typeface="微软雅黑" panose="020B0503020204020204" charset="-122"/>
              </a:rPr>
              <a:t>支持多中心部署架构，支持虚拟化部署，支持云平台部署。</a:t>
            </a:r>
            <a:endParaRPr lang="zh-CN" altLang="en-US" dirty="0">
              <a:solidFill>
                <a:schemeClr val="bg1"/>
              </a:solidFill>
              <a:latin typeface="微软雅黑" panose="020B0503020204020204" charset="-122"/>
              <a:ea typeface="微软雅黑" panose="020B0503020204020204" charset="-122"/>
            </a:endParaRPr>
          </a:p>
          <a:p>
            <a:pPr marL="285750" indent="-285750">
              <a:lnSpc>
                <a:spcPct val="150000"/>
              </a:lnSpc>
              <a:buClr>
                <a:srgbClr val="FFDA00"/>
              </a:buClr>
              <a:buFont typeface="Wingdings" panose="05000000000000000000" pitchFamily="2" charset="2"/>
              <a:buChar char="p"/>
            </a:pPr>
            <a:r>
              <a:rPr lang="zh-CN" altLang="en-US" dirty="0">
                <a:solidFill>
                  <a:schemeClr val="bg1"/>
                </a:solidFill>
                <a:latin typeface="微软雅黑" panose="020B0503020204020204" charset="-122"/>
                <a:ea typeface="微软雅黑" panose="020B0503020204020204" charset="-122"/>
              </a:rPr>
              <a:t>系统不依赖任何第三方软硬件实现，可根据需要选择各种硬件平台、应用服务器、数据库等，系统总体成本最低，后续系统运维难度与运维成本最低。</a:t>
            </a:r>
            <a:endParaRPr lang="zh-CN" altLang="en-US" dirty="0">
              <a:solidFill>
                <a:schemeClr val="bg1"/>
              </a:solidFill>
              <a:latin typeface="微软雅黑" panose="020B0503020204020204" charset="-122"/>
              <a:ea typeface="微软雅黑" panose="020B0503020204020204" charset="-122"/>
            </a:endParaRPr>
          </a:p>
        </p:txBody>
      </p:sp>
      <p:grpSp>
        <p:nvGrpSpPr>
          <p:cNvPr id="55" name="组合 54"/>
          <p:cNvGrpSpPr/>
          <p:nvPr/>
        </p:nvGrpSpPr>
        <p:grpSpPr>
          <a:xfrm>
            <a:off x="933481" y="1249638"/>
            <a:ext cx="9731206" cy="3252910"/>
            <a:chOff x="933480" y="1196752"/>
            <a:chExt cx="10323837" cy="5112568"/>
          </a:xfrm>
        </p:grpSpPr>
        <p:sp>
          <p:nvSpPr>
            <p:cNvPr id="30" name="矩形 29"/>
            <p:cNvSpPr/>
            <p:nvPr/>
          </p:nvSpPr>
          <p:spPr>
            <a:xfrm>
              <a:off x="2279576" y="1196752"/>
              <a:ext cx="7848872" cy="5112568"/>
            </a:xfrm>
            <a:prstGeom prst="rect">
              <a:avLst/>
            </a:prstGeom>
            <a:no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rPr>
                <a:t>Primeton ESB Cluster</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1" name="矩形 30"/>
            <p:cNvSpPr/>
            <p:nvPr/>
          </p:nvSpPr>
          <p:spPr>
            <a:xfrm>
              <a:off x="4945123" y="1784395"/>
              <a:ext cx="4774536" cy="3444806"/>
            </a:xfrm>
            <a:prstGeom prst="rect">
              <a:avLst/>
            </a:prstGeom>
            <a:solidFill>
              <a:schemeClr val="bg1">
                <a:alpha val="70000"/>
              </a:schemeClr>
            </a:solidFill>
            <a:ln w="12700">
              <a:solidFill>
                <a:schemeClr val="tx2">
                  <a:lumMod val="75000"/>
                  <a:alpha val="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2" name="剪去对角的矩形 31"/>
            <p:cNvSpPr/>
            <p:nvPr/>
          </p:nvSpPr>
          <p:spPr>
            <a:xfrm>
              <a:off x="5351546" y="2700024"/>
              <a:ext cx="3312368" cy="576064"/>
            </a:xfrm>
            <a:prstGeom prst="snip2DiagRect">
              <a:avLst/>
            </a:prstGeom>
            <a:solidFill>
              <a:schemeClr val="bg1">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ESB  Server-1/JVM</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3" name="剪去对角的矩形 32"/>
            <p:cNvSpPr/>
            <p:nvPr/>
          </p:nvSpPr>
          <p:spPr>
            <a:xfrm>
              <a:off x="5351546" y="3780144"/>
              <a:ext cx="3312368" cy="576064"/>
            </a:xfrm>
            <a:prstGeom prst="snip2DiagRect">
              <a:avLst/>
            </a:prstGeom>
            <a:solidFill>
              <a:schemeClr val="bg1">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ESB  Server-2/JVM</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4" name="圆角矩形 33"/>
            <p:cNvSpPr/>
            <p:nvPr/>
          </p:nvSpPr>
          <p:spPr>
            <a:xfrm>
              <a:off x="2831266" y="2700024"/>
              <a:ext cx="1872208" cy="576064"/>
            </a:xfrm>
            <a:prstGeom prst="roundRect">
              <a:avLst/>
            </a:prstGeom>
            <a:solidFill>
              <a:schemeClr val="bg1">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服务请求</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1</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5" name="圆角矩形 34"/>
            <p:cNvSpPr/>
            <p:nvPr/>
          </p:nvSpPr>
          <p:spPr>
            <a:xfrm>
              <a:off x="2831266" y="3780144"/>
              <a:ext cx="1872208" cy="576064"/>
            </a:xfrm>
            <a:prstGeom prst="roundRect">
              <a:avLst/>
            </a:prstGeom>
            <a:solidFill>
              <a:schemeClr val="bg1">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服务请求</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2</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8" name="剪去对角的矩形 37"/>
            <p:cNvSpPr/>
            <p:nvPr/>
          </p:nvSpPr>
          <p:spPr>
            <a:xfrm>
              <a:off x="4991506" y="5498488"/>
              <a:ext cx="3312368" cy="576064"/>
            </a:xfrm>
            <a:prstGeom prst="snip2DiagRect">
              <a:avLst/>
            </a:prstGeom>
            <a:solidFill>
              <a:schemeClr val="bg1">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ESB J2EE</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9" name="流程图: 磁盘 38"/>
            <p:cNvSpPr/>
            <p:nvPr/>
          </p:nvSpPr>
          <p:spPr>
            <a:xfrm>
              <a:off x="8544272" y="5373216"/>
              <a:ext cx="1356522" cy="823039"/>
            </a:xfrm>
            <a:prstGeom prst="flowChartMagneticDisk">
              <a:avLst/>
            </a:prstGeom>
            <a:solidFill>
              <a:schemeClr val="bg1">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charset="-122"/>
                  <a:ea typeface="微软雅黑" panose="020B0503020204020204" charset="-122"/>
                  <a:cs typeface="微软雅黑" panose="020B0503020204020204" charset="-122"/>
                </a:rPr>
                <a:t>DB/Disk</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40" name="直接箭头连接符 39"/>
            <p:cNvCxnSpPr>
              <a:stCxn id="34" idx="3"/>
              <a:endCxn id="32" idx="2"/>
            </p:cNvCxnSpPr>
            <p:nvPr/>
          </p:nvCxnSpPr>
          <p:spPr>
            <a:xfrm>
              <a:off x="4703474" y="2988056"/>
              <a:ext cx="648072"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4" idx="3"/>
              <a:endCxn id="33" idx="2"/>
            </p:cNvCxnSpPr>
            <p:nvPr/>
          </p:nvCxnSpPr>
          <p:spPr>
            <a:xfrm>
              <a:off x="4703474" y="2988056"/>
              <a:ext cx="648072" cy="108012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5" idx="3"/>
              <a:endCxn id="32" idx="2"/>
            </p:cNvCxnSpPr>
            <p:nvPr/>
          </p:nvCxnSpPr>
          <p:spPr>
            <a:xfrm flipV="1">
              <a:off x="4703474" y="2988056"/>
              <a:ext cx="648072" cy="108012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5" idx="3"/>
              <a:endCxn id="33" idx="2"/>
            </p:cNvCxnSpPr>
            <p:nvPr/>
          </p:nvCxnSpPr>
          <p:spPr>
            <a:xfrm>
              <a:off x="4703474" y="4068176"/>
              <a:ext cx="648072"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933480" y="2403096"/>
              <a:ext cx="768829" cy="2241144"/>
            </a:xfrm>
            <a:prstGeom prst="rect">
              <a:avLst/>
            </a:prstGeom>
            <a:solidFill>
              <a:srgbClr val="FFDA00"/>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cs typeface="微软雅黑" panose="020B0503020204020204" charset="-122"/>
                </a:rPr>
                <a:t>服务消费者</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7" name="矩形 46"/>
            <p:cNvSpPr/>
            <p:nvPr/>
          </p:nvSpPr>
          <p:spPr>
            <a:xfrm>
              <a:off x="10488488" y="2542029"/>
              <a:ext cx="768829" cy="2241144"/>
            </a:xfrm>
            <a:prstGeom prst="rect">
              <a:avLst/>
            </a:prstGeom>
            <a:solidFill>
              <a:srgbClr val="FFDA00"/>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cs typeface="微软雅黑" panose="020B0503020204020204" charset="-122"/>
                </a:rPr>
                <a:t>服务提供者</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48" name="直接箭头连接符 47"/>
            <p:cNvCxnSpPr>
              <a:endCxn id="34" idx="1"/>
            </p:cNvCxnSpPr>
            <p:nvPr/>
          </p:nvCxnSpPr>
          <p:spPr>
            <a:xfrm>
              <a:off x="1702309" y="2988056"/>
              <a:ext cx="1128957"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35" idx="1"/>
            </p:cNvCxnSpPr>
            <p:nvPr/>
          </p:nvCxnSpPr>
          <p:spPr>
            <a:xfrm>
              <a:off x="1702309" y="4068176"/>
              <a:ext cx="1128957"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8663914" y="2988056"/>
              <a:ext cx="1824574"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33" idx="0"/>
            </p:cNvCxnSpPr>
            <p:nvPr/>
          </p:nvCxnSpPr>
          <p:spPr>
            <a:xfrm>
              <a:off x="8663914" y="4068176"/>
              <a:ext cx="1824574"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8737171" y="3333835"/>
              <a:ext cx="1224137" cy="483730"/>
            </a:xfrm>
            <a:prstGeom prst="rect">
              <a:avLst/>
            </a:prstGeom>
            <a:noFill/>
          </p:spPr>
          <p:txBody>
            <a:bodyPr wrap="square" rtlCol="0">
              <a:spAutoFit/>
            </a:bodyPr>
            <a:lstStyle/>
            <a:p>
              <a:r>
                <a:rPr lang="en-US" altLang="zh-CN" sz="1400" dirty="0">
                  <a:latin typeface="微软雅黑" panose="020B0503020204020204" charset="-122"/>
                  <a:ea typeface="微软雅黑" panose="020B0503020204020204" charset="-122"/>
                  <a:cs typeface="微软雅黑" panose="020B0503020204020204" charset="-122"/>
                </a:rPr>
                <a:t>http/</a:t>
              </a:r>
              <a:r>
                <a:rPr lang="en-US" altLang="zh-CN" sz="1400" dirty="0" err="1">
                  <a:latin typeface="微软雅黑" panose="020B0503020204020204" charset="-122"/>
                  <a:ea typeface="微软雅黑" panose="020B0503020204020204" charset="-122"/>
                  <a:cs typeface="微软雅黑" panose="020B0503020204020204" charset="-122"/>
                </a:rPr>
                <a:t>jms</a:t>
              </a:r>
              <a:endParaRPr lang="zh-CN" altLang="en-US" sz="1400" dirty="0">
                <a:latin typeface="微软雅黑" panose="020B0503020204020204" charset="-122"/>
                <a:ea typeface="微软雅黑" panose="020B0503020204020204" charset="-122"/>
                <a:cs typeface="微软雅黑" panose="020B0503020204020204" charset="-122"/>
              </a:endParaRPr>
            </a:p>
          </p:txBody>
        </p:sp>
      </p:grpSp>
      <p:sp>
        <p:nvSpPr>
          <p:cNvPr id="56" name="圆角矩形 55"/>
          <p:cNvSpPr/>
          <p:nvPr/>
        </p:nvSpPr>
        <p:spPr>
          <a:xfrm>
            <a:off x="1934883" y="1896362"/>
            <a:ext cx="411838" cy="1713864"/>
          </a:xfrm>
          <a:prstGeom prst="roundRect">
            <a:avLst/>
          </a:prstGeom>
          <a:solidFill>
            <a:schemeClr val="bg1">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cs typeface="微软雅黑" panose="020B0503020204020204" charset="-122"/>
              </a:rPr>
              <a:t>负载均衡</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产品亮点及优势</a:t>
            </a:r>
            <a:endParaRPr kumimoji="1" lang="zh-CN" altLang="en-US" dirty="0"/>
          </a:p>
        </p:txBody>
      </p:sp>
      <p:cxnSp>
        <p:nvCxnSpPr>
          <p:cNvPr id="17" name="直接连接符 51"/>
          <p:cNvCxnSpPr/>
          <p:nvPr/>
        </p:nvCxnSpPr>
        <p:spPr>
          <a:xfrm flipV="1">
            <a:off x="6633154" y="1472327"/>
            <a:ext cx="0" cy="4281930"/>
          </a:xfrm>
          <a:prstGeom prst="line">
            <a:avLst/>
          </a:prstGeom>
          <a:noFill/>
          <a:ln w="19050" cap="flat" cmpd="sng" algn="ctr">
            <a:solidFill>
              <a:srgbClr val="01559D"/>
            </a:solidFill>
            <a:prstDash val="lgDashDotDot"/>
            <a:miter lim="800000"/>
            <a:headEnd type="stealth"/>
            <a:tailEnd type="stealth"/>
          </a:ln>
          <a:effectLst/>
        </p:spPr>
      </p:cxnSp>
      <p:cxnSp>
        <p:nvCxnSpPr>
          <p:cNvPr id="18" name="直接连接符 51"/>
          <p:cNvCxnSpPr/>
          <p:nvPr/>
        </p:nvCxnSpPr>
        <p:spPr>
          <a:xfrm flipV="1">
            <a:off x="3626799" y="1505379"/>
            <a:ext cx="0" cy="4336621"/>
          </a:xfrm>
          <a:prstGeom prst="line">
            <a:avLst/>
          </a:prstGeom>
          <a:noFill/>
          <a:ln w="19050" cap="flat" cmpd="sng" algn="ctr">
            <a:solidFill>
              <a:srgbClr val="01559D"/>
            </a:solidFill>
            <a:prstDash val="lgDashDotDot"/>
            <a:miter lim="800000"/>
            <a:headEnd type="stealth"/>
            <a:tailEnd type="stealth"/>
          </a:ln>
          <a:effectLst/>
        </p:spPr>
      </p:cxnSp>
      <p:sp>
        <p:nvSpPr>
          <p:cNvPr id="19" name="矩形 18"/>
          <p:cNvSpPr/>
          <p:nvPr/>
        </p:nvSpPr>
        <p:spPr>
          <a:xfrm>
            <a:off x="593542" y="1662043"/>
            <a:ext cx="2613926" cy="371661"/>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微软雅黑" panose="020B0503020204020204" charset="-122"/>
                <a:ea typeface="微软雅黑" panose="020B0503020204020204" charset="-122"/>
              </a:rPr>
              <a:t>快速迁移替换</a:t>
            </a:r>
            <a:endParaRPr kumimoji="1" lang="zh-CN" altLang="en-US" sz="1600" b="1" dirty="0">
              <a:solidFill>
                <a:schemeClr val="tx1"/>
              </a:solidFill>
              <a:latin typeface="微软雅黑" panose="020B0503020204020204" charset="-122"/>
              <a:ea typeface="微软雅黑" panose="020B0503020204020204" charset="-122"/>
            </a:endParaRPr>
          </a:p>
        </p:txBody>
      </p:sp>
      <p:sp>
        <p:nvSpPr>
          <p:cNvPr id="20" name="矩形 19"/>
          <p:cNvSpPr/>
          <p:nvPr/>
        </p:nvSpPr>
        <p:spPr>
          <a:xfrm>
            <a:off x="6868445" y="1639151"/>
            <a:ext cx="2446096" cy="371661"/>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微软雅黑" panose="020B0503020204020204" charset="-122"/>
                <a:ea typeface="微软雅黑" panose="020B0503020204020204" charset="-122"/>
              </a:rPr>
              <a:t>功能全面易用</a:t>
            </a:r>
            <a:endParaRPr kumimoji="1" lang="zh-CN" altLang="en-US" sz="1600" b="1" dirty="0">
              <a:solidFill>
                <a:schemeClr val="tx1"/>
              </a:solidFill>
              <a:latin typeface="微软雅黑" panose="020B0503020204020204" charset="-122"/>
              <a:ea typeface="微软雅黑" panose="020B0503020204020204" charset="-122"/>
            </a:endParaRPr>
          </a:p>
        </p:txBody>
      </p:sp>
      <p:sp>
        <p:nvSpPr>
          <p:cNvPr id="22" name="矩形 21"/>
          <p:cNvSpPr/>
          <p:nvPr/>
        </p:nvSpPr>
        <p:spPr>
          <a:xfrm>
            <a:off x="3914303" y="1639151"/>
            <a:ext cx="2596978" cy="371661"/>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微软雅黑" panose="020B0503020204020204" charset="-122"/>
                <a:ea typeface="微软雅黑" panose="020B0503020204020204" charset="-122"/>
              </a:rPr>
              <a:t>高性能与高可靠</a:t>
            </a:r>
            <a:endParaRPr kumimoji="1" lang="zh-CN" altLang="en-US" sz="1600" b="1" dirty="0">
              <a:solidFill>
                <a:schemeClr val="tx1"/>
              </a:solidFill>
              <a:latin typeface="微软雅黑" panose="020B0503020204020204" charset="-122"/>
              <a:ea typeface="微软雅黑" panose="020B0503020204020204" charset="-122"/>
            </a:endParaRPr>
          </a:p>
        </p:txBody>
      </p:sp>
      <p:sp>
        <p:nvSpPr>
          <p:cNvPr id="23" name="内容占位符 2"/>
          <p:cNvSpPr txBox="1"/>
          <p:nvPr/>
        </p:nvSpPr>
        <p:spPr>
          <a:xfrm>
            <a:off x="3832231" y="2366895"/>
            <a:ext cx="2661424" cy="3237688"/>
          </a:xfrm>
          <a:prstGeom prst="rect">
            <a:avLst/>
          </a:prstGeom>
        </p:spPr>
        <p:txBody>
          <a:bodyPr vert="horz" lIns="91440" tIns="45720" rIns="91440" bIns="45720" rtlCol="0">
            <a:noAutofit/>
          </a:bodyPr>
          <a:lstStyle>
            <a:defPPr>
              <a:defRPr lang="zh-CN"/>
            </a:defPPr>
            <a:lvl1pPr marL="342900" indent="-342900">
              <a:lnSpc>
                <a:spcPct val="120000"/>
              </a:lnSpc>
              <a:spcBef>
                <a:spcPts val="1000"/>
              </a:spcBef>
              <a:buFont typeface="+mj-lt"/>
              <a:buAutoNum type="arabicPeriod"/>
              <a:defRPr kumimoji="1" sz="1200">
                <a:solidFill>
                  <a:schemeClr val="bg1"/>
                </a:solidFill>
                <a:latin typeface="微软雅黑" panose="020B0503020204020204" charset="-122"/>
                <a:ea typeface="微软雅黑" panose="020B0503020204020204" charset="-122"/>
                <a:cs typeface="微软雅黑" panose="020B0503020204020204" charset="-122"/>
              </a:defRPr>
            </a:lvl1pPr>
            <a:lvl2pPr marL="685800" indent="-228600">
              <a:lnSpc>
                <a:spcPct val="90000"/>
              </a:lnSpc>
              <a:spcBef>
                <a:spcPts val="500"/>
              </a:spcBef>
              <a:buFont typeface="Arial" panose="020B0604020202020204"/>
              <a:buChar char="•"/>
              <a:defRPr sz="2000">
                <a:solidFill>
                  <a:schemeClr val="bg1"/>
                </a:solidFill>
                <a:latin typeface="微软雅黑" panose="020B0503020204020204" charset="-122"/>
                <a:ea typeface="微软雅黑" panose="020B0503020204020204" charset="-122"/>
                <a:cs typeface="微软雅黑" panose="020B0503020204020204" charset="-122"/>
              </a:defRPr>
            </a:lvl2pPr>
            <a:lvl3pPr marL="1143000" indent="-228600">
              <a:lnSpc>
                <a:spcPct val="90000"/>
              </a:lnSpc>
              <a:spcBef>
                <a:spcPts val="500"/>
              </a:spcBef>
              <a:buFont typeface="Arial" panose="020B0604020202020204"/>
              <a:buChar char="•"/>
              <a:defRPr>
                <a:solidFill>
                  <a:schemeClr val="bg1"/>
                </a:solidFill>
                <a:latin typeface="微软雅黑" panose="020B0503020204020204" charset="-122"/>
                <a:ea typeface="微软雅黑" panose="020B0503020204020204" charset="-122"/>
                <a:cs typeface="微软雅黑" panose="020B0503020204020204" charset="-122"/>
              </a:defRPr>
            </a:lvl3pPr>
            <a:lvl4pPr marL="1600200" indent="-228600">
              <a:lnSpc>
                <a:spcPct val="90000"/>
              </a:lnSpc>
              <a:spcBef>
                <a:spcPts val="500"/>
              </a:spcBef>
              <a:buFont typeface="Arial" panose="020B0604020202020204"/>
              <a:buChar char="•"/>
              <a:defRPr sz="1600">
                <a:solidFill>
                  <a:schemeClr val="bg1"/>
                </a:solidFill>
                <a:latin typeface="微软雅黑" panose="020B0503020204020204" charset="-122"/>
                <a:ea typeface="微软雅黑" panose="020B0503020204020204" charset="-122"/>
                <a:cs typeface="微软雅黑" panose="020B0503020204020204" charset="-122"/>
              </a:defRPr>
            </a:lvl4pPr>
            <a:lvl5pPr marL="2057400" indent="-228600">
              <a:lnSpc>
                <a:spcPct val="90000"/>
              </a:lnSpc>
              <a:spcBef>
                <a:spcPts val="500"/>
              </a:spcBef>
              <a:buFont typeface="Arial" panose="020B0604020202020204"/>
              <a:buChar char="•"/>
              <a:defRPr sz="1400">
                <a:solidFill>
                  <a:schemeClr val="bg1"/>
                </a:solidFill>
                <a:latin typeface="微软雅黑" panose="020B0503020204020204" charset="-122"/>
                <a:ea typeface="微软雅黑" panose="020B0503020204020204" charset="-122"/>
                <a:cs typeface="微软雅黑" panose="020B0503020204020204" charset="-122"/>
              </a:defRPr>
            </a:lvl5pPr>
            <a:lvl6pPr marL="2514600" indent="-228600">
              <a:lnSpc>
                <a:spcPct val="90000"/>
              </a:lnSpc>
              <a:spcBef>
                <a:spcPts val="500"/>
              </a:spcBef>
              <a:buFont typeface="Arial" panose="020B0604020202020204"/>
              <a:buChar char="•"/>
            </a:lvl6pPr>
            <a:lvl7pPr marL="2971800" indent="-228600">
              <a:lnSpc>
                <a:spcPct val="90000"/>
              </a:lnSpc>
              <a:spcBef>
                <a:spcPts val="500"/>
              </a:spcBef>
              <a:buFont typeface="Arial" panose="020B0604020202020204"/>
              <a:buChar char="•"/>
            </a:lvl7pPr>
            <a:lvl8pPr marL="3429000" indent="-228600">
              <a:lnSpc>
                <a:spcPct val="90000"/>
              </a:lnSpc>
              <a:spcBef>
                <a:spcPts val="500"/>
              </a:spcBef>
              <a:buFont typeface="Arial" panose="020B0604020202020204"/>
              <a:buChar char="•"/>
            </a:lvl8pPr>
            <a:lvl9pPr marL="3886200" indent="-228600">
              <a:lnSpc>
                <a:spcPct val="90000"/>
              </a:lnSpc>
              <a:spcBef>
                <a:spcPts val="500"/>
              </a:spcBef>
              <a:buFont typeface="Arial" panose="020B0604020202020204"/>
              <a:buChar char="•"/>
            </a:lvl9pPr>
          </a:lstStyle>
          <a:p>
            <a:r>
              <a:rPr lang="zh-CN" altLang="en-US" dirty="0"/>
              <a:t>在所有参与的运营商级性能测试中，普元</a:t>
            </a:r>
            <a:r>
              <a:rPr lang="en-US" altLang="zh-CN" dirty="0"/>
              <a:t>ES</a:t>
            </a:r>
            <a:r>
              <a:rPr lang="zh-CN" altLang="en-US" dirty="0"/>
              <a:t>产品性能优异，在</a:t>
            </a:r>
            <a:r>
              <a:rPr lang="en-US" altLang="zh-CN" dirty="0"/>
              <a:t>TPS</a:t>
            </a:r>
            <a:r>
              <a:rPr lang="zh-CN" altLang="en-US" dirty="0"/>
              <a:t>、容错、响应时间、错误率、日志读写等多项指标均优于国外产品或开源方案（包括：</a:t>
            </a:r>
            <a:r>
              <a:rPr lang="en-GB" altLang="zh-CN" dirty="0"/>
              <a:t>IBM WebSphere ESB</a:t>
            </a:r>
            <a:r>
              <a:rPr lang="zh-CN" altLang="en-US" dirty="0"/>
              <a:t>、</a:t>
            </a:r>
            <a:r>
              <a:rPr lang="en-US" altLang="zh-CN" dirty="0"/>
              <a:t>Oracle</a:t>
            </a:r>
            <a:r>
              <a:rPr lang="zh-CN" altLang="en-US" dirty="0"/>
              <a:t> </a:t>
            </a:r>
            <a:r>
              <a:rPr lang="en-US" altLang="zh-CN" dirty="0"/>
              <a:t>ESB</a:t>
            </a:r>
            <a:r>
              <a:rPr lang="zh-CN" altLang="en-US" dirty="0"/>
              <a:t>、</a:t>
            </a:r>
            <a:r>
              <a:rPr lang="en-US" altLang="zh-CN" dirty="0"/>
              <a:t>Tibco</a:t>
            </a:r>
            <a:r>
              <a:rPr lang="zh-CN" altLang="en-US" dirty="0"/>
              <a:t> </a:t>
            </a:r>
            <a:r>
              <a:rPr lang="en-US" altLang="zh-CN" dirty="0"/>
              <a:t>ESB</a:t>
            </a:r>
            <a:r>
              <a:rPr lang="zh-CN" altLang="en-US" dirty="0"/>
              <a:t>、</a:t>
            </a:r>
            <a:r>
              <a:rPr lang="en-US" altLang="zh-CN" dirty="0"/>
              <a:t>Mule</a:t>
            </a:r>
            <a:r>
              <a:rPr lang="zh-CN" altLang="en-US" dirty="0"/>
              <a:t> </a:t>
            </a:r>
            <a:r>
              <a:rPr lang="en-US" altLang="zh-CN" dirty="0"/>
              <a:t>ESB</a:t>
            </a:r>
            <a:r>
              <a:rPr lang="zh-CN" altLang="en-US" dirty="0"/>
              <a:t>）。</a:t>
            </a:r>
            <a:endParaRPr lang="en-US" altLang="zh-CN" dirty="0"/>
          </a:p>
          <a:p>
            <a:r>
              <a:rPr lang="zh-CN" altLang="en-US" dirty="0"/>
              <a:t>采用</a:t>
            </a:r>
            <a:r>
              <a:rPr lang="en-US" altLang="zh-CN" dirty="0"/>
              <a:t>SEDA</a:t>
            </a:r>
            <a:r>
              <a:rPr lang="zh-CN" altLang="en-US" dirty="0"/>
              <a:t>阶段事件驱动架构及</a:t>
            </a:r>
            <a:r>
              <a:rPr lang="en-US" altLang="zh-CN" dirty="0"/>
              <a:t>Elasticsearch</a:t>
            </a:r>
            <a:r>
              <a:rPr lang="zh-CN" altLang="en-US" dirty="0"/>
              <a:t>等前沿技术，有效提高系统性能和稳定性。</a:t>
            </a:r>
            <a:endParaRPr lang="en-US" altLang="zh-CN" dirty="0"/>
          </a:p>
          <a:p>
            <a:r>
              <a:rPr lang="zh-CN" altLang="en-US" dirty="0"/>
              <a:t>国内第一家生产环境支撑每天亿级调用，峰值</a:t>
            </a:r>
            <a:r>
              <a:rPr lang="en-US" altLang="zh-CN" dirty="0"/>
              <a:t>TPS8000+</a:t>
            </a:r>
            <a:r>
              <a:rPr lang="zh-CN" altLang="en-US" dirty="0"/>
              <a:t>的服务总线产品。</a:t>
            </a:r>
            <a:endParaRPr lang="en-US" altLang="zh-CN" dirty="0"/>
          </a:p>
        </p:txBody>
      </p:sp>
      <p:sp>
        <p:nvSpPr>
          <p:cNvPr id="24" name="内容占位符 2"/>
          <p:cNvSpPr txBox="1"/>
          <p:nvPr/>
        </p:nvSpPr>
        <p:spPr>
          <a:xfrm>
            <a:off x="526405" y="2389787"/>
            <a:ext cx="2643866" cy="336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400" kern="1200">
                <a:solidFill>
                  <a:schemeClr val="bg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a:buChar char="•"/>
              <a:defRPr sz="2000" kern="1200">
                <a:solidFill>
                  <a:schemeClr val="bg1"/>
                </a:solidFill>
                <a:latin typeface="微软雅黑" panose="020B0503020204020204" charset="-122"/>
                <a:ea typeface="微软雅黑" panose="020B0503020204020204" charset="-122"/>
                <a:cs typeface="微软雅黑" panose="020B0503020204020204" charset="-122"/>
              </a:defRPr>
            </a:lvl2pPr>
            <a:lvl3pPr marL="1143000" indent="-228600" algn="l" defTabSz="914400" rtl="0" eaLnBrk="1" latinLnBrk="0" hangingPunct="1">
              <a:lnSpc>
                <a:spcPct val="90000"/>
              </a:lnSpc>
              <a:spcBef>
                <a:spcPts val="500"/>
              </a:spcBef>
              <a:buFont typeface="Arial" panose="020B0604020202020204"/>
              <a:buChar char="•"/>
              <a:defRPr sz="1800" kern="1200">
                <a:solidFill>
                  <a:schemeClr val="bg1"/>
                </a:solidFill>
                <a:latin typeface="微软雅黑" panose="020B0503020204020204" charset="-122"/>
                <a:ea typeface="微软雅黑" panose="020B0503020204020204" charset="-122"/>
                <a:cs typeface="微软雅黑" panose="020B0503020204020204" charset="-122"/>
              </a:defRPr>
            </a:lvl3pPr>
            <a:lvl4pPr marL="1600200" indent="-228600" algn="l" defTabSz="914400" rtl="0" eaLnBrk="1" latinLnBrk="0" hangingPunct="1">
              <a:lnSpc>
                <a:spcPct val="90000"/>
              </a:lnSpc>
              <a:spcBef>
                <a:spcPts val="500"/>
              </a:spcBef>
              <a:buFont typeface="Arial" panose="020B0604020202020204"/>
              <a:buChar char="•"/>
              <a:defRPr sz="1600" kern="1200">
                <a:solidFill>
                  <a:schemeClr val="bg1"/>
                </a:solidFill>
                <a:latin typeface="微软雅黑" panose="020B0503020204020204" charset="-122"/>
                <a:ea typeface="微软雅黑" panose="020B0503020204020204" charset="-122"/>
                <a:cs typeface="微软雅黑" panose="020B0503020204020204" charset="-122"/>
              </a:defRPr>
            </a:lvl4pPr>
            <a:lvl5pPr marL="2057400" indent="-228600" algn="l" defTabSz="914400" rtl="0" eaLnBrk="1" latinLnBrk="0" hangingPunct="1">
              <a:lnSpc>
                <a:spcPct val="90000"/>
              </a:lnSpc>
              <a:spcBef>
                <a:spcPts val="500"/>
              </a:spcBef>
              <a:buFont typeface="Arial" panose="020B0604020202020204"/>
              <a:buChar char="•"/>
              <a:defRPr sz="1400" kern="1200">
                <a:solidFill>
                  <a:schemeClr val="bg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342900" indent="-342900">
              <a:lnSpc>
                <a:spcPct val="120000"/>
              </a:lnSpc>
              <a:buFont typeface="+mj-lt"/>
              <a:buAutoNum type="arabicPeriod"/>
            </a:pPr>
            <a:r>
              <a:rPr kumimoji="1" lang="zh-CN" altLang="en-US" sz="1200" dirty="0"/>
              <a:t>提供体系化的迁移方案与信创迁移工具，</a:t>
            </a:r>
            <a:r>
              <a:rPr lang="zh-CN" altLang="en-US" sz="1200" dirty="0"/>
              <a:t>完全适配兼容信创环境：芯片、操作系统、数据库。</a:t>
            </a:r>
            <a:endParaRPr lang="zh-CN" altLang="en-US" sz="1200" dirty="0"/>
          </a:p>
          <a:p>
            <a:pPr marL="342900" indent="-342900">
              <a:lnSpc>
                <a:spcPct val="120000"/>
              </a:lnSpc>
              <a:buFont typeface="+mj-lt"/>
              <a:buAutoNum type="arabicPeriod"/>
            </a:pPr>
            <a:r>
              <a:rPr kumimoji="1" lang="zh-CN" altLang="en-US" sz="1200" dirty="0"/>
              <a:t>与华为合作成功在尼日利亚电信完全替换</a:t>
            </a:r>
            <a:r>
              <a:rPr kumimoji="1" lang="en-US" altLang="zh-CN" sz="1200" dirty="0" err="1"/>
              <a:t>TibcoESB</a:t>
            </a:r>
            <a:r>
              <a:rPr kumimoji="1" lang="zh-CN" altLang="en-US" sz="1200" dirty="0"/>
              <a:t>，现生产系统已经迁移，正式上线运行中。</a:t>
            </a:r>
            <a:endParaRPr kumimoji="1" lang="en-US" altLang="zh-CN" sz="1200" dirty="0"/>
          </a:p>
          <a:p>
            <a:pPr marL="342900" indent="-342900">
              <a:lnSpc>
                <a:spcPct val="120000"/>
              </a:lnSpc>
              <a:buFont typeface="+mj-lt"/>
              <a:buAutoNum type="arabicPeriod"/>
            </a:pPr>
            <a:r>
              <a:rPr kumimoji="1" lang="zh-CN" altLang="en-US" sz="1200" dirty="0"/>
              <a:t>完全对标国外产品，功能、接口、界面、应用场景均可无缝迁移。</a:t>
            </a:r>
            <a:endParaRPr kumimoji="1" lang="en-US" altLang="zh-CN" sz="1200" dirty="0"/>
          </a:p>
        </p:txBody>
      </p:sp>
      <p:sp>
        <p:nvSpPr>
          <p:cNvPr id="25" name="内容占位符 2"/>
          <p:cNvSpPr txBox="1"/>
          <p:nvPr/>
        </p:nvSpPr>
        <p:spPr>
          <a:xfrm>
            <a:off x="9706385" y="2366895"/>
            <a:ext cx="2010429" cy="3364470"/>
          </a:xfrm>
          <a:prstGeom prst="rect">
            <a:avLst/>
          </a:prstGeom>
        </p:spPr>
        <p:txBody>
          <a:bodyPr vert="horz" lIns="91440" tIns="45720" rIns="91440" bIns="45720" rtlCol="0">
            <a:noAutofit/>
          </a:bodyPr>
          <a:lstStyle>
            <a:defPPr>
              <a:defRPr lang="zh-CN"/>
            </a:defPPr>
            <a:lvl1pPr marL="342900" indent="-342900">
              <a:lnSpc>
                <a:spcPct val="120000"/>
              </a:lnSpc>
              <a:spcBef>
                <a:spcPts val="1000"/>
              </a:spcBef>
              <a:buFont typeface="+mj-lt"/>
              <a:buAutoNum type="arabicPeriod"/>
              <a:defRPr kumimoji="1" sz="1200">
                <a:solidFill>
                  <a:schemeClr val="bg1"/>
                </a:solidFill>
                <a:latin typeface="微软雅黑" panose="020B0503020204020204" charset="-122"/>
                <a:ea typeface="微软雅黑" panose="020B0503020204020204" charset="-122"/>
                <a:cs typeface="微软雅黑" panose="020B0503020204020204" charset="-122"/>
              </a:defRPr>
            </a:lvl1pPr>
            <a:lvl2pPr marL="685800" indent="-228600">
              <a:lnSpc>
                <a:spcPct val="90000"/>
              </a:lnSpc>
              <a:spcBef>
                <a:spcPts val="500"/>
              </a:spcBef>
              <a:buFont typeface="Arial" panose="020B0604020202020204"/>
              <a:buChar char="•"/>
              <a:defRPr sz="2000">
                <a:solidFill>
                  <a:schemeClr val="bg1"/>
                </a:solidFill>
                <a:latin typeface="微软雅黑" panose="020B0503020204020204" charset="-122"/>
                <a:ea typeface="微软雅黑" panose="020B0503020204020204" charset="-122"/>
                <a:cs typeface="微软雅黑" panose="020B0503020204020204" charset="-122"/>
              </a:defRPr>
            </a:lvl2pPr>
            <a:lvl3pPr marL="1143000" indent="-228600">
              <a:lnSpc>
                <a:spcPct val="90000"/>
              </a:lnSpc>
              <a:spcBef>
                <a:spcPts val="500"/>
              </a:spcBef>
              <a:buFont typeface="Arial" panose="020B0604020202020204"/>
              <a:buChar char="•"/>
              <a:defRPr>
                <a:solidFill>
                  <a:schemeClr val="bg1"/>
                </a:solidFill>
                <a:latin typeface="微软雅黑" panose="020B0503020204020204" charset="-122"/>
                <a:ea typeface="微软雅黑" panose="020B0503020204020204" charset="-122"/>
                <a:cs typeface="微软雅黑" panose="020B0503020204020204" charset="-122"/>
              </a:defRPr>
            </a:lvl3pPr>
            <a:lvl4pPr marL="1600200" indent="-228600">
              <a:lnSpc>
                <a:spcPct val="90000"/>
              </a:lnSpc>
              <a:spcBef>
                <a:spcPts val="500"/>
              </a:spcBef>
              <a:buFont typeface="Arial" panose="020B0604020202020204"/>
              <a:buChar char="•"/>
              <a:defRPr sz="1600">
                <a:solidFill>
                  <a:schemeClr val="bg1"/>
                </a:solidFill>
                <a:latin typeface="微软雅黑" panose="020B0503020204020204" charset="-122"/>
                <a:ea typeface="微软雅黑" panose="020B0503020204020204" charset="-122"/>
                <a:cs typeface="微软雅黑" panose="020B0503020204020204" charset="-122"/>
              </a:defRPr>
            </a:lvl4pPr>
            <a:lvl5pPr marL="2057400" indent="-228600">
              <a:lnSpc>
                <a:spcPct val="90000"/>
              </a:lnSpc>
              <a:spcBef>
                <a:spcPts val="500"/>
              </a:spcBef>
              <a:buFont typeface="Arial" panose="020B0604020202020204"/>
              <a:buChar char="•"/>
              <a:defRPr sz="1400">
                <a:solidFill>
                  <a:schemeClr val="bg1"/>
                </a:solidFill>
                <a:latin typeface="微软雅黑" panose="020B0503020204020204" charset="-122"/>
                <a:ea typeface="微软雅黑" panose="020B0503020204020204" charset="-122"/>
                <a:cs typeface="微软雅黑" panose="020B0503020204020204" charset="-122"/>
              </a:defRPr>
            </a:lvl5pPr>
            <a:lvl6pPr marL="2514600" indent="-228600">
              <a:lnSpc>
                <a:spcPct val="90000"/>
              </a:lnSpc>
              <a:spcBef>
                <a:spcPts val="500"/>
              </a:spcBef>
              <a:buFont typeface="Arial" panose="020B0604020202020204"/>
              <a:buChar char="•"/>
            </a:lvl6pPr>
            <a:lvl7pPr marL="2971800" indent="-228600">
              <a:lnSpc>
                <a:spcPct val="90000"/>
              </a:lnSpc>
              <a:spcBef>
                <a:spcPts val="500"/>
              </a:spcBef>
              <a:buFont typeface="Arial" panose="020B0604020202020204"/>
              <a:buChar char="•"/>
            </a:lvl7pPr>
            <a:lvl8pPr marL="3429000" indent="-228600">
              <a:lnSpc>
                <a:spcPct val="90000"/>
              </a:lnSpc>
              <a:spcBef>
                <a:spcPts val="500"/>
              </a:spcBef>
              <a:buFont typeface="Arial" panose="020B0604020202020204"/>
              <a:buChar char="•"/>
            </a:lvl8pPr>
            <a:lvl9pPr marL="3886200" indent="-228600">
              <a:lnSpc>
                <a:spcPct val="90000"/>
              </a:lnSpc>
              <a:spcBef>
                <a:spcPts val="500"/>
              </a:spcBef>
              <a:buFont typeface="Arial" panose="020B0604020202020204"/>
              <a:buChar char="•"/>
            </a:lvl9pPr>
          </a:lstStyle>
          <a:p>
            <a:r>
              <a:rPr lang="zh-CN" altLang="en-US" dirty="0"/>
              <a:t>在电信、金融、政务、军工、能源、电力等行业服务</a:t>
            </a:r>
            <a:r>
              <a:rPr lang="en-US" altLang="zh-CN" dirty="0"/>
              <a:t>150+</a:t>
            </a:r>
            <a:r>
              <a:rPr lang="zh-CN" altLang="en-US" dirty="0"/>
              <a:t>大型的头部客户</a:t>
            </a:r>
            <a:r>
              <a:rPr lang="en-US" altLang="zh-CN" dirty="0"/>
              <a:t>,</a:t>
            </a:r>
            <a:r>
              <a:rPr lang="zh-CN" altLang="en-US" dirty="0"/>
              <a:t>并得到客户认可。</a:t>
            </a:r>
            <a:endParaRPr lang="en-US" altLang="zh-CN" dirty="0"/>
          </a:p>
          <a:p>
            <a:r>
              <a:rPr lang="en-US" altLang="zh-CN" dirty="0"/>
              <a:t>ESB</a:t>
            </a:r>
            <a:r>
              <a:rPr lang="zh-CN" altLang="en-US" dirty="0"/>
              <a:t>产品市场占有率最高，超过</a:t>
            </a:r>
            <a:r>
              <a:rPr lang="en-US" altLang="zh-CN" dirty="0"/>
              <a:t>500</a:t>
            </a:r>
            <a:r>
              <a:rPr lang="zh-CN" altLang="en-US" dirty="0"/>
              <a:t>家客户、</a:t>
            </a:r>
            <a:r>
              <a:rPr lang="en-US" altLang="zh-CN" dirty="0"/>
              <a:t>2000</a:t>
            </a:r>
            <a:r>
              <a:rPr lang="zh-CN" altLang="en-US" dirty="0"/>
              <a:t>多个异构系统集成经验，产品能力和产品方案得到市场验证。</a:t>
            </a:r>
            <a:endParaRPr lang="zh-CN" altLang="en-US" dirty="0"/>
          </a:p>
        </p:txBody>
      </p:sp>
      <p:sp>
        <p:nvSpPr>
          <p:cNvPr id="26" name="矩形 25"/>
          <p:cNvSpPr/>
          <p:nvPr/>
        </p:nvSpPr>
        <p:spPr>
          <a:xfrm>
            <a:off x="9659677" y="1639151"/>
            <a:ext cx="2057137" cy="371661"/>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微软雅黑" panose="020B0503020204020204" charset="-122"/>
                <a:ea typeface="微软雅黑" panose="020B0503020204020204" charset="-122"/>
              </a:rPr>
              <a:t>行业案例最为丰富</a:t>
            </a:r>
            <a:endParaRPr kumimoji="1" lang="zh-CN" altLang="en-US" sz="1600" b="1" dirty="0">
              <a:solidFill>
                <a:schemeClr val="tx1"/>
              </a:solidFill>
              <a:latin typeface="微软雅黑" panose="020B0503020204020204" charset="-122"/>
              <a:ea typeface="微软雅黑" panose="020B0503020204020204" charset="-122"/>
            </a:endParaRPr>
          </a:p>
        </p:txBody>
      </p:sp>
      <p:cxnSp>
        <p:nvCxnSpPr>
          <p:cNvPr id="27" name="直接连接符 51"/>
          <p:cNvCxnSpPr/>
          <p:nvPr/>
        </p:nvCxnSpPr>
        <p:spPr>
          <a:xfrm flipV="1">
            <a:off x="9549829" y="1543875"/>
            <a:ext cx="0" cy="4210382"/>
          </a:xfrm>
          <a:prstGeom prst="line">
            <a:avLst/>
          </a:prstGeom>
          <a:noFill/>
          <a:ln w="19050" cap="flat" cmpd="sng" algn="ctr">
            <a:solidFill>
              <a:srgbClr val="01559D"/>
            </a:solidFill>
            <a:prstDash val="lgDashDotDot"/>
            <a:miter lim="800000"/>
            <a:headEnd type="stealth"/>
            <a:tailEnd type="stealth"/>
          </a:ln>
          <a:effectLst/>
        </p:spPr>
      </p:cxnSp>
      <p:sp>
        <p:nvSpPr>
          <p:cNvPr id="28" name="矩形 27"/>
          <p:cNvSpPr/>
          <p:nvPr/>
        </p:nvSpPr>
        <p:spPr>
          <a:xfrm>
            <a:off x="6868444" y="2366895"/>
            <a:ext cx="2446097" cy="3837974"/>
          </a:xfrm>
          <a:prstGeom prst="rect">
            <a:avLst/>
          </a:prstGeom>
        </p:spPr>
        <p:txBody>
          <a:bodyPr vert="horz" lIns="91440" tIns="45720" rIns="91440" bIns="45720" rtlCol="0">
            <a:noAutofit/>
          </a:bodyPr>
          <a:lstStyle/>
          <a:p>
            <a:pPr marL="342900" indent="-342900">
              <a:lnSpc>
                <a:spcPct val="120000"/>
              </a:lnSpc>
              <a:spcBef>
                <a:spcPts val="1000"/>
              </a:spcBef>
              <a:buFont typeface="+mj-lt"/>
              <a:buAutoNum type="arabicPeriod"/>
            </a:pP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完全对标并覆盖国外产品功能，且功能更加全面易用，扩展性更强。</a:t>
            </a:r>
            <a:endPar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marL="342900" indent="-342900">
              <a:lnSpc>
                <a:spcPct val="120000"/>
              </a:lnSpc>
              <a:spcBef>
                <a:spcPts val="1000"/>
              </a:spcBef>
              <a:buFont typeface="+mj-lt"/>
              <a:buAutoNum type="arabicPeriod"/>
            </a:pP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功能全面：实现数据服务从注册、部署、运行、审计、注销的全生命周期闭环管理。</a:t>
            </a:r>
            <a:endPar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marL="342900" indent="-342900">
              <a:lnSpc>
                <a:spcPct val="120000"/>
              </a:lnSpc>
              <a:spcBef>
                <a:spcPts val="1000"/>
              </a:spcBef>
              <a:buFont typeface="+mj-lt"/>
              <a:buAutoNum type="arabicPeriod"/>
            </a:pP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简单易用：支持在线化、零编码方式进行服务注册、协议</a:t>
            </a: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a:t>
            </a: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报文转换、消息路由配置等功能，更加符合国人的操作及使用习惯。</a:t>
            </a:r>
            <a:endPar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63254" y="1023820"/>
            <a:ext cx="3980740" cy="646331"/>
          </a:xfrm>
          <a:prstGeom prst="rect">
            <a:avLst/>
          </a:prstGeom>
          <a:noFill/>
        </p:spPr>
        <p:txBody>
          <a:bodyPr wrap="square" rtlCol="0">
            <a:spAutoFit/>
          </a:bodyPr>
          <a:lstStyle>
            <a:defPPr>
              <a:defRPr lang="zh-CN"/>
            </a:defPPr>
            <a:lvl1pPr algn="ctr">
              <a:defRPr sz="5400">
                <a:solidFill>
                  <a:schemeClr val="bg1"/>
                </a:solidFill>
                <a:latin typeface="华文细黑" panose="02010600040101010101" pitchFamily="2" charset="-122"/>
                <a:ea typeface="华文细黑" panose="02010600040101010101" pitchFamily="2" charset="-122"/>
              </a:defRPr>
            </a:lvl1pPr>
          </a:lstStyle>
          <a:p>
            <a:r>
              <a:rPr lang="en-US" altLang="zh-CN" sz="3600" dirty="0">
                <a:latin typeface="HYQiHei 55S" charset="-122"/>
                <a:ea typeface="HYQiHei 55S" charset="-122"/>
                <a:cs typeface="HYQiHei 55S" charset="-122"/>
              </a:rPr>
              <a:t>CONTENTS</a:t>
            </a:r>
            <a:endParaRPr lang="zh-CN" altLang="en-US" sz="3600" dirty="0">
              <a:latin typeface="HYQiHei 55S" charset="-122"/>
              <a:ea typeface="HYQiHei 55S" charset="-122"/>
              <a:cs typeface="HYQiHei 55S" charset="-122"/>
            </a:endParaRPr>
          </a:p>
        </p:txBody>
      </p:sp>
      <p:cxnSp>
        <p:nvCxnSpPr>
          <p:cNvPr id="6" name="直接连接符 38"/>
          <p:cNvCxnSpPr/>
          <p:nvPr/>
        </p:nvCxnSpPr>
        <p:spPr>
          <a:xfrm>
            <a:off x="4555612" y="1734412"/>
            <a:ext cx="2526807" cy="0"/>
          </a:xfrm>
          <a:prstGeom prst="line">
            <a:avLst/>
          </a:prstGeom>
          <a:noFill/>
          <a:ln w="6350" cap="flat" cmpd="sng" algn="ctr">
            <a:gradFill>
              <a:gsLst>
                <a:gs pos="0">
                  <a:schemeClr val="bg1">
                    <a:alpha val="0"/>
                  </a:schemeClr>
                </a:gs>
                <a:gs pos="47000">
                  <a:schemeClr val="bg1"/>
                </a:gs>
                <a:gs pos="98000">
                  <a:schemeClr val="bg1">
                    <a:alpha val="0"/>
                  </a:schemeClr>
                </a:gs>
              </a:gsLst>
              <a:lin ang="0" scaled="0"/>
            </a:gradFill>
            <a:prstDash val="solid"/>
            <a:miter lim="800000"/>
          </a:ln>
          <a:effectLst/>
        </p:spPr>
      </p:cxnSp>
      <p:grpSp>
        <p:nvGrpSpPr>
          <p:cNvPr id="3" name="组合 2"/>
          <p:cNvGrpSpPr/>
          <p:nvPr/>
        </p:nvGrpSpPr>
        <p:grpSpPr>
          <a:xfrm>
            <a:off x="8305888" y="2702606"/>
            <a:ext cx="2746589" cy="3218614"/>
            <a:chOff x="1207779" y="2598130"/>
            <a:chExt cx="2746589" cy="3218614"/>
          </a:xfrm>
        </p:grpSpPr>
        <p:sp>
          <p:nvSpPr>
            <p:cNvPr id="15" name="三角形 37"/>
            <p:cNvSpPr/>
            <p:nvPr/>
          </p:nvSpPr>
          <p:spPr>
            <a:xfrm rot="10800000">
              <a:off x="2491493" y="2598130"/>
              <a:ext cx="294713" cy="200200"/>
            </a:xfrm>
            <a:prstGeom prst="triangle">
              <a:avLst/>
            </a:prstGeom>
            <a:solidFill>
              <a:srgbClr val="FFDA00"/>
            </a:solidFill>
            <a:ln w="12700" cap="flat" cmpd="sng" algn="ctr">
              <a:solidFill>
                <a:srgbClr val="FFDA00"/>
              </a:solidFill>
              <a:prstDash val="solid"/>
              <a:miter lim="800000"/>
            </a:ln>
            <a:effectLst/>
          </p:spPr>
          <p:txBody>
            <a:bodyPr rtlCol="0" anchor="ctr"/>
            <a:lstStyle/>
            <a:p>
              <a:pPr algn="ctr" defTabSz="914400">
                <a:defRPr/>
              </a:pPr>
              <a:endParaRPr kumimoji="1" lang="zh-CN" altLang="en-US" kern="0">
                <a:solidFill>
                  <a:prstClr val="white"/>
                </a:solidFill>
                <a:latin typeface="Calibri" panose="020F0502020204030204"/>
                <a:ea typeface="宋体" panose="02010600030101010101" pitchFamily="2" charset="-122"/>
              </a:endParaRPr>
            </a:p>
          </p:txBody>
        </p:sp>
        <p:sp>
          <p:nvSpPr>
            <p:cNvPr id="78" name="文本框 77"/>
            <p:cNvSpPr txBox="1"/>
            <p:nvPr/>
          </p:nvSpPr>
          <p:spPr>
            <a:xfrm>
              <a:off x="1207779" y="4370194"/>
              <a:ext cx="2746589" cy="1446550"/>
            </a:xfrm>
            <a:prstGeom prst="rect">
              <a:avLst/>
            </a:prstGeom>
            <a:noFill/>
          </p:spPr>
          <p:txBody>
            <a:bodyPr wrap="square" rtlCol="0">
              <a:spAutoFit/>
            </a:bodyPr>
            <a:lstStyle/>
            <a:p>
              <a:pPr algn="ctr"/>
              <a:r>
                <a:rPr lang="en-US" altLang="zh-CN" sz="2400" b="1" dirty="0">
                  <a:solidFill>
                    <a:srgbClr val="FFDA00"/>
                  </a:solidFill>
                  <a:latin typeface="微软雅黑" panose="020B0503020204020204" charset="-122"/>
                  <a:ea typeface="微软雅黑" panose="020B0503020204020204" charset="-122"/>
                  <a:cs typeface="HYQiHei 55S" charset="-122"/>
                </a:rPr>
                <a:t>ESB</a:t>
              </a:r>
              <a:r>
                <a:rPr lang="zh-CN" altLang="en-US" sz="2400" b="1" dirty="0">
                  <a:solidFill>
                    <a:srgbClr val="FFDA00"/>
                  </a:solidFill>
                  <a:latin typeface="微软雅黑" panose="020B0503020204020204" charset="-122"/>
                  <a:ea typeface="微软雅黑" panose="020B0503020204020204" charset="-122"/>
                  <a:cs typeface="HYQiHei 55S" charset="-122"/>
                </a:rPr>
                <a:t>项目</a:t>
              </a:r>
              <a:endParaRPr lang="en-US" altLang="zh-CN" sz="2400" b="1" dirty="0">
                <a:solidFill>
                  <a:srgbClr val="FFDA00"/>
                </a:solidFill>
                <a:latin typeface="微软雅黑" panose="020B0503020204020204" charset="-122"/>
                <a:ea typeface="微软雅黑" panose="020B0503020204020204" charset="-122"/>
                <a:cs typeface="HYQiHei 55S" charset="-122"/>
              </a:endParaRPr>
            </a:p>
            <a:p>
              <a:pPr algn="ctr"/>
              <a:r>
                <a:rPr lang="zh-CN" altLang="en-US" sz="2400" b="1" dirty="0">
                  <a:solidFill>
                    <a:srgbClr val="FFDA00"/>
                  </a:solidFill>
                  <a:latin typeface="微软雅黑" panose="020B0503020204020204" charset="-122"/>
                  <a:ea typeface="微软雅黑" panose="020B0503020204020204" charset="-122"/>
                  <a:cs typeface="HYQiHei 55S" charset="-122"/>
                </a:rPr>
                <a:t>案例分享</a:t>
              </a:r>
              <a:endParaRPr lang="en-US" altLang="zh-CN" sz="2000" b="1" dirty="0">
                <a:solidFill>
                  <a:srgbClr val="FFDA00"/>
                </a:solidFill>
                <a:latin typeface="HYQiHei 55S" charset="-122"/>
                <a:ea typeface="HYQiHei 55S" charset="-122"/>
                <a:cs typeface="HYQiHei 55S" charset="-122"/>
              </a:endParaRPr>
            </a:p>
            <a:p>
              <a:pPr algn="ctr"/>
              <a:endParaRPr lang="en-US" altLang="zh-CN" sz="2000" b="1" dirty="0">
                <a:solidFill>
                  <a:srgbClr val="FFDA00"/>
                </a:solidFill>
                <a:latin typeface="HYQiHei 55S" charset="-122"/>
                <a:ea typeface="HYQiHei 55S" charset="-122"/>
                <a:cs typeface="HYQiHei 55S" charset="-122"/>
              </a:endParaRPr>
            </a:p>
            <a:p>
              <a:pPr algn="ctr"/>
              <a:endParaRPr lang="zh-CN" altLang="en-US" sz="2000" b="1" dirty="0">
                <a:solidFill>
                  <a:srgbClr val="FFDA00"/>
                </a:solidFill>
                <a:latin typeface="HYQiHei 55S" charset="-122"/>
                <a:ea typeface="HYQiHei 55S" charset="-122"/>
                <a:cs typeface="HYQiHei 55S" charset="-122"/>
              </a:endParaRPr>
            </a:p>
          </p:txBody>
        </p:sp>
        <p:grpSp>
          <p:nvGrpSpPr>
            <p:cNvPr id="2" name="组 1"/>
            <p:cNvGrpSpPr/>
            <p:nvPr/>
          </p:nvGrpSpPr>
          <p:grpSpPr>
            <a:xfrm>
              <a:off x="1861669" y="3025590"/>
              <a:ext cx="1615472" cy="1037662"/>
              <a:chOff x="3687855" y="3369905"/>
              <a:chExt cx="878339" cy="564183"/>
            </a:xfrm>
          </p:grpSpPr>
          <p:sp>
            <p:nvSpPr>
              <p:cNvPr id="79" name="矩形 78"/>
              <p:cNvSpPr/>
              <p:nvPr/>
            </p:nvSpPr>
            <p:spPr>
              <a:xfrm>
                <a:off x="3809478" y="3369905"/>
                <a:ext cx="576606" cy="564183"/>
              </a:xfrm>
              <a:prstGeom prst="rect">
                <a:avLst/>
              </a:prstGeom>
              <a:noFill/>
              <a:ln w="12700" cap="flat" cmpd="sng" algn="ctr">
                <a:solidFill>
                  <a:srgbClr val="FFDA00">
                    <a:alpha val="80000"/>
                  </a:srgbClr>
                </a:solidFill>
                <a:prstDash val="solid"/>
                <a:miter lim="800000"/>
              </a:ln>
              <a:effectLst/>
            </p:spPr>
            <p:txBody>
              <a:bodyPr rtlCol="0" anchor="ctr"/>
              <a:lstStyle/>
              <a:p>
                <a:pPr algn="ctr">
                  <a:defRPr/>
                </a:pPr>
                <a:endParaRPr lang="zh-CN" altLang="en-US" sz="1600" kern="0">
                  <a:solidFill>
                    <a:srgbClr val="FFDA00"/>
                  </a:solidFill>
                  <a:latin typeface="Calibri" panose="020F0502020204030204"/>
                  <a:ea typeface="宋体" panose="02010600030101010101" pitchFamily="2" charset="-122"/>
                </a:endParaRPr>
              </a:p>
            </p:txBody>
          </p:sp>
          <p:sp>
            <p:nvSpPr>
              <p:cNvPr id="80" name="文本框 79"/>
              <p:cNvSpPr txBox="1"/>
              <p:nvPr/>
            </p:nvSpPr>
            <p:spPr>
              <a:xfrm>
                <a:off x="3687855" y="3409613"/>
                <a:ext cx="878339" cy="451818"/>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4800" dirty="0">
                    <a:solidFill>
                      <a:srgbClr val="FFDA00"/>
                    </a:solidFill>
                    <a:latin typeface="HYQiHei 55S" charset="-122"/>
                    <a:ea typeface="HYQiHei 55S" charset="-122"/>
                    <a:cs typeface="HYQiHei 55S" charset="-122"/>
                  </a:rPr>
                  <a:t>04</a:t>
                </a:r>
                <a:endParaRPr lang="zh-CN" altLang="en-US" sz="4800" dirty="0">
                  <a:solidFill>
                    <a:srgbClr val="FFDA00"/>
                  </a:solidFill>
                  <a:latin typeface="HYQiHei 55S" charset="-122"/>
                  <a:ea typeface="HYQiHei 55S" charset="-122"/>
                  <a:cs typeface="HYQiHei 55S" charset="-122"/>
                </a:endParaRPr>
              </a:p>
            </p:txBody>
          </p:sp>
        </p:grpSp>
      </p:grpSp>
      <p:grpSp>
        <p:nvGrpSpPr>
          <p:cNvPr id="84" name="组合 83"/>
          <p:cNvGrpSpPr/>
          <p:nvPr/>
        </p:nvGrpSpPr>
        <p:grpSpPr>
          <a:xfrm>
            <a:off x="8049512" y="3526599"/>
            <a:ext cx="430685" cy="46823"/>
            <a:chOff x="9263890" y="3331115"/>
            <a:chExt cx="430685" cy="46823"/>
          </a:xfrm>
        </p:grpSpPr>
        <p:sp>
          <p:nvSpPr>
            <p:cNvPr id="89" name="椭圆 88"/>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0" name="椭圆 89"/>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1" name="椭圆 90"/>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2" name="椭圆 91"/>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3" name="椭圆 92"/>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4" name="椭圆 93"/>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85" name="组合 84"/>
          <p:cNvGrpSpPr/>
          <p:nvPr/>
        </p:nvGrpSpPr>
        <p:grpSpPr>
          <a:xfrm>
            <a:off x="1504568" y="3239627"/>
            <a:ext cx="2746589" cy="1881922"/>
            <a:chOff x="4776807" y="3025948"/>
            <a:chExt cx="2687410" cy="1881922"/>
          </a:xfrm>
        </p:grpSpPr>
        <p:sp>
          <p:nvSpPr>
            <p:cNvPr id="86" name="文本框 85"/>
            <p:cNvSpPr txBox="1"/>
            <p:nvPr/>
          </p:nvSpPr>
          <p:spPr>
            <a:xfrm>
              <a:off x="4776807" y="4261539"/>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r>
                <a:rPr lang="zh-CN" altLang="en-US" dirty="0">
                  <a:solidFill>
                    <a:schemeClr val="bg1"/>
                  </a:solidFill>
                  <a:latin typeface="微软雅黑" panose="020B0503020204020204" charset="-122"/>
                  <a:ea typeface="微软雅黑" panose="020B0503020204020204" charset="-122"/>
                  <a:cs typeface="HYQiHei 55S" charset="-122"/>
                </a:rPr>
                <a:t>项目</a:t>
              </a:r>
              <a:endParaRPr lang="en-US" altLang="zh-CN" dirty="0">
                <a:solidFill>
                  <a:schemeClr val="bg1"/>
                </a:solidFill>
                <a:latin typeface="微软雅黑" panose="020B0503020204020204" charset="-122"/>
                <a:ea typeface="微软雅黑" panose="020B0503020204020204" charset="-122"/>
                <a:cs typeface="HYQiHei 55S" charset="-122"/>
              </a:endParaRPr>
            </a:p>
            <a:p>
              <a:pPr algn="ctr"/>
              <a:r>
                <a:rPr lang="zh-CN" altLang="en-US" dirty="0">
                  <a:solidFill>
                    <a:schemeClr val="bg1"/>
                  </a:solidFill>
                  <a:latin typeface="微软雅黑" panose="020B0503020204020204" charset="-122"/>
                  <a:ea typeface="微软雅黑" panose="020B0503020204020204" charset="-122"/>
                  <a:cs typeface="HYQiHei 55S" charset="-122"/>
                </a:rPr>
                <a:t>建设背景</a:t>
              </a:r>
              <a:endParaRPr lang="zh-CN" altLang="en-US" dirty="0">
                <a:solidFill>
                  <a:schemeClr val="bg1"/>
                </a:solidFill>
                <a:latin typeface="微软雅黑" panose="020B0503020204020204" charset="-122"/>
                <a:ea typeface="微软雅黑" panose="020B0503020204020204" charset="-122"/>
                <a:cs typeface="HYQiHei 55S" charset="-122"/>
              </a:endParaRPr>
            </a:p>
          </p:txBody>
        </p:sp>
        <p:sp>
          <p:nvSpPr>
            <p:cNvPr id="87" name="矩形 86"/>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88" name="文本框 87"/>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01</a:t>
              </a:r>
              <a:endParaRPr lang="zh-CN" altLang="en-US" sz="2800" dirty="0">
                <a:solidFill>
                  <a:schemeClr val="bg1"/>
                </a:solidFill>
                <a:latin typeface="HYQiHei 55S" charset="-122"/>
                <a:ea typeface="HYQiHei 55S" charset="-122"/>
                <a:cs typeface="HYQiHei 55S" charset="-122"/>
              </a:endParaRPr>
            </a:p>
          </p:txBody>
        </p:sp>
      </p:grpSp>
      <p:grpSp>
        <p:nvGrpSpPr>
          <p:cNvPr id="107" name="组合 106"/>
          <p:cNvGrpSpPr/>
          <p:nvPr/>
        </p:nvGrpSpPr>
        <p:grpSpPr>
          <a:xfrm>
            <a:off x="3411868" y="3250272"/>
            <a:ext cx="2746589" cy="1869285"/>
            <a:chOff x="9452475" y="3043723"/>
            <a:chExt cx="2746589" cy="1869285"/>
          </a:xfrm>
        </p:grpSpPr>
        <p:grpSp>
          <p:nvGrpSpPr>
            <p:cNvPr id="108" name="组合 107"/>
            <p:cNvGrpSpPr/>
            <p:nvPr/>
          </p:nvGrpSpPr>
          <p:grpSpPr>
            <a:xfrm>
              <a:off x="9646721" y="3331115"/>
              <a:ext cx="430685" cy="46823"/>
              <a:chOff x="9263890" y="3331115"/>
              <a:chExt cx="430685" cy="46823"/>
            </a:xfrm>
          </p:grpSpPr>
          <p:sp>
            <p:nvSpPr>
              <p:cNvPr id="113" name="椭圆 112"/>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4" name="椭圆 113"/>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5" name="椭圆 114"/>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6" name="椭圆 115"/>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7" name="椭圆 116"/>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8" name="椭圆 117"/>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109" name="组合 108"/>
            <p:cNvGrpSpPr/>
            <p:nvPr/>
          </p:nvGrpSpPr>
          <p:grpSpPr>
            <a:xfrm>
              <a:off x="9452475" y="3043723"/>
              <a:ext cx="2746589" cy="1869285"/>
              <a:chOff x="4776807" y="3025948"/>
              <a:chExt cx="2687410" cy="1869285"/>
            </a:xfrm>
          </p:grpSpPr>
          <p:sp>
            <p:nvSpPr>
              <p:cNvPr id="110" name="文本框 109"/>
              <p:cNvSpPr txBox="1"/>
              <p:nvPr/>
            </p:nvSpPr>
            <p:spPr>
              <a:xfrm>
                <a:off x="4776807" y="4248902"/>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r>
                  <a:rPr lang="zh-CN" altLang="en-US" dirty="0">
                    <a:solidFill>
                      <a:schemeClr val="bg1"/>
                    </a:solidFill>
                    <a:latin typeface="微软雅黑" panose="020B0503020204020204" charset="-122"/>
                    <a:ea typeface="微软雅黑" panose="020B0503020204020204" charset="-122"/>
                    <a:cs typeface="HYQiHei 55S" charset="-122"/>
                  </a:rPr>
                  <a:t>项目</a:t>
                </a:r>
                <a:endParaRPr lang="en-US" altLang="zh-CN" dirty="0">
                  <a:solidFill>
                    <a:schemeClr val="bg1"/>
                  </a:solidFill>
                  <a:latin typeface="微软雅黑" panose="020B0503020204020204" charset="-122"/>
                  <a:ea typeface="微软雅黑" panose="020B0503020204020204" charset="-122"/>
                  <a:cs typeface="HYQiHei 55S" charset="-122"/>
                </a:endParaRPr>
              </a:p>
              <a:p>
                <a:pPr algn="ctr"/>
                <a:r>
                  <a:rPr lang="zh-CN" altLang="en-US" dirty="0">
                    <a:solidFill>
                      <a:schemeClr val="bg1"/>
                    </a:solidFill>
                    <a:latin typeface="微软雅黑" panose="020B0503020204020204" charset="-122"/>
                    <a:ea typeface="微软雅黑" panose="020B0503020204020204" charset="-122"/>
                    <a:cs typeface="HYQiHei 55S" charset="-122"/>
                  </a:rPr>
                  <a:t>建设方案</a:t>
                </a:r>
                <a:endParaRPr lang="en-US" altLang="zh-CN" dirty="0">
                  <a:solidFill>
                    <a:schemeClr val="bg1"/>
                  </a:solidFill>
                  <a:latin typeface="微软雅黑" panose="020B0503020204020204" charset="-122"/>
                  <a:ea typeface="微软雅黑" panose="020B0503020204020204" charset="-122"/>
                  <a:cs typeface="HYQiHei 55S" charset="-122"/>
                </a:endParaRPr>
              </a:p>
            </p:txBody>
          </p:sp>
          <p:sp>
            <p:nvSpPr>
              <p:cNvPr id="111" name="矩形 110"/>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112" name="文本框 111"/>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02</a:t>
                </a:r>
                <a:endParaRPr lang="zh-CN" altLang="en-US" sz="2800" dirty="0">
                  <a:solidFill>
                    <a:schemeClr val="bg1"/>
                  </a:solidFill>
                  <a:latin typeface="HYQiHei 55S" charset="-122"/>
                  <a:ea typeface="HYQiHei 55S" charset="-122"/>
                  <a:cs typeface="HYQiHei 55S" charset="-122"/>
                </a:endParaRPr>
              </a:p>
            </p:txBody>
          </p:sp>
        </p:grpSp>
      </p:grpSp>
      <p:grpSp>
        <p:nvGrpSpPr>
          <p:cNvPr id="33" name="组合 32"/>
          <p:cNvGrpSpPr/>
          <p:nvPr/>
        </p:nvGrpSpPr>
        <p:grpSpPr>
          <a:xfrm>
            <a:off x="5559299" y="3244508"/>
            <a:ext cx="2746589" cy="1879080"/>
            <a:chOff x="9376956" y="3043723"/>
            <a:chExt cx="2746589" cy="1879080"/>
          </a:xfrm>
        </p:grpSpPr>
        <p:grpSp>
          <p:nvGrpSpPr>
            <p:cNvPr id="34" name="组合 33"/>
            <p:cNvGrpSpPr/>
            <p:nvPr/>
          </p:nvGrpSpPr>
          <p:grpSpPr>
            <a:xfrm>
              <a:off x="9646721" y="3331115"/>
              <a:ext cx="430685" cy="46823"/>
              <a:chOff x="9263890" y="3331115"/>
              <a:chExt cx="430685" cy="46823"/>
            </a:xfrm>
          </p:grpSpPr>
          <p:sp>
            <p:nvSpPr>
              <p:cNvPr id="39" name="椭圆 38"/>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0" name="椭圆 39"/>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1" name="椭圆 40"/>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2" name="椭圆 41"/>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3" name="椭圆 42"/>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4" name="椭圆 43"/>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35" name="组合 34"/>
            <p:cNvGrpSpPr/>
            <p:nvPr/>
          </p:nvGrpSpPr>
          <p:grpSpPr>
            <a:xfrm>
              <a:off x="9376956" y="3043723"/>
              <a:ext cx="2746589" cy="1879080"/>
              <a:chOff x="4702915" y="3025948"/>
              <a:chExt cx="2687410" cy="1879080"/>
            </a:xfrm>
          </p:grpSpPr>
          <p:sp>
            <p:nvSpPr>
              <p:cNvPr id="36" name="文本框 35"/>
              <p:cNvSpPr txBox="1"/>
              <p:nvPr/>
            </p:nvSpPr>
            <p:spPr>
              <a:xfrm>
                <a:off x="4702915" y="4258697"/>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endParaRPr lang="en-US" altLang="zh-CN" dirty="0">
                  <a:solidFill>
                    <a:schemeClr val="bg1"/>
                  </a:solidFill>
                  <a:latin typeface="微软雅黑" panose="020B0503020204020204" charset="-122"/>
                  <a:ea typeface="微软雅黑" panose="020B0503020204020204" charset="-122"/>
                  <a:cs typeface="HYQiHei 55S" charset="-122"/>
                </a:endParaRPr>
              </a:p>
              <a:p>
                <a:pPr algn="ctr"/>
                <a:r>
                  <a:rPr lang="zh-CN" altLang="en-US" dirty="0">
                    <a:solidFill>
                      <a:schemeClr val="bg1"/>
                    </a:solidFill>
                    <a:latin typeface="微软雅黑" panose="020B0503020204020204" charset="-122"/>
                    <a:ea typeface="微软雅黑" panose="020B0503020204020204" charset="-122"/>
                    <a:cs typeface="HYQiHei 55S" charset="-122"/>
                  </a:rPr>
                  <a:t>产品介绍</a:t>
                </a:r>
                <a:endParaRPr lang="en-US" altLang="zh-CN" dirty="0">
                  <a:solidFill>
                    <a:schemeClr val="bg1"/>
                  </a:solidFill>
                  <a:latin typeface="微软雅黑" panose="020B0503020204020204" charset="-122"/>
                  <a:ea typeface="微软雅黑" panose="020B0503020204020204" charset="-122"/>
                  <a:cs typeface="HYQiHei 55S" charset="-122"/>
                </a:endParaRPr>
              </a:p>
            </p:txBody>
          </p:sp>
          <p:sp>
            <p:nvSpPr>
              <p:cNvPr id="37" name="矩形 36"/>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38" name="文本框 37"/>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03</a:t>
                </a:r>
                <a:endParaRPr lang="zh-CN" altLang="en-US" sz="2800" dirty="0">
                  <a:solidFill>
                    <a:schemeClr val="bg1"/>
                  </a:solidFill>
                  <a:latin typeface="HYQiHei 55S" charset="-122"/>
                  <a:ea typeface="HYQiHei 55S" charset="-122"/>
                  <a:cs typeface="HYQiHei 55S" charset="-122"/>
                </a:endParaRPr>
              </a:p>
            </p:txBody>
          </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p:nvPr/>
        </p:nvSpPr>
        <p:spPr>
          <a:xfrm>
            <a:off x="3804294" y="2980545"/>
            <a:ext cx="3979703" cy="707886"/>
          </a:xfrm>
          <a:prstGeom prst="rect">
            <a:avLst/>
          </a:prstGeom>
          <a:noFill/>
        </p:spPr>
        <p:txBody>
          <a:bodyPr wrap="square" rtlCol="0">
            <a:spAutoFit/>
          </a:bodyPr>
          <a:lstStyle>
            <a:defPPr>
              <a:defRPr lang="zh-CN"/>
            </a:defPPr>
            <a:lvl1pPr algn="ctr">
              <a:defRPr sz="5400">
                <a:solidFill>
                  <a:schemeClr val="bg1"/>
                </a:solidFill>
                <a:latin typeface="华文细黑" panose="02010600040101010101" pitchFamily="2" charset="-122"/>
                <a:ea typeface="华文细黑" panose="02010600040101010101" pitchFamily="2" charset="-122"/>
              </a:defRPr>
            </a:lvl1pPr>
          </a:lstStyle>
          <a:p>
            <a:pPr defTabSz="914400"/>
            <a:r>
              <a:rPr lang="zh-CN" altLang="en-US" sz="4000" b="1" dirty="0">
                <a:solidFill>
                  <a:prstClr val="white"/>
                </a:solidFill>
                <a:latin typeface="微软雅黑" panose="020B0503020204020204" charset="-122"/>
                <a:ea typeface="微软雅黑" panose="020B0503020204020204" charset="-122"/>
              </a:rPr>
              <a:t>某电信运营商</a:t>
            </a:r>
            <a:endParaRPr lang="zh-CN" altLang="en-US" sz="4000" b="1" dirty="0">
              <a:solidFill>
                <a:prstClr val="white"/>
              </a:solidFill>
              <a:latin typeface="微软雅黑" panose="020B0503020204020204" charset="-122"/>
              <a:ea typeface="微软雅黑" panose="020B050302020402020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圆角矩形 70"/>
          <p:cNvSpPr/>
          <p:nvPr/>
        </p:nvSpPr>
        <p:spPr bwMode="auto">
          <a:xfrm>
            <a:off x="1665404" y="1404348"/>
            <a:ext cx="281482" cy="989785"/>
          </a:xfrm>
          <a:prstGeom prst="roundRect">
            <a:avLst/>
          </a:prstGeom>
          <a:noFill/>
          <a:ln w="25400" cap="flat" cmpd="sng" algn="ctr">
            <a:noFill/>
            <a:prstDash val="solid"/>
            <a:headEnd type="none" w="med" len="med"/>
            <a:tailEnd type="none" w="med" len="med"/>
          </a:ln>
          <a:effectLst/>
        </p:spPr>
        <p:txBody>
          <a:bodyPr vert="horz" wrap="squar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目标</a:t>
            </a:r>
            <a:endParaRPr kumimoji="0" lang="zh-CN" altLang="en-US" sz="20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pic>
        <p:nvPicPr>
          <p:cNvPr id="72" name="图片 1" descr="目标1.jpg"/>
          <p:cNvPicPr>
            <a:picLocks noGrp="1" noChangeAspect="1"/>
          </p:cNvPicPr>
          <p:nvPr isPhoto="1"/>
        </p:nvPicPr>
        <p:blipFill>
          <a:blip r:embed="rId1" cstate="print">
            <a:extLst>
              <a:ext uri="{28A0092B-C50C-407E-A947-70E740481C1C}">
                <a14:useLocalDpi xmlns:a14="http://schemas.microsoft.com/office/drawing/2010/main" val="0"/>
              </a:ext>
            </a:extLst>
          </a:blip>
          <a:srcRect/>
          <a:stretch>
            <a:fillRect/>
          </a:stretch>
        </p:blipFill>
        <p:spPr bwMode="auto">
          <a:xfrm rot="10800000">
            <a:off x="500007" y="1404348"/>
            <a:ext cx="1060062" cy="961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矩形 72"/>
          <p:cNvSpPr/>
          <p:nvPr/>
        </p:nvSpPr>
        <p:spPr>
          <a:xfrm>
            <a:off x="2052221" y="1596607"/>
            <a:ext cx="6228220" cy="400110"/>
          </a:xfrm>
          <a:prstGeom prst="rect">
            <a:avLst/>
          </a:prstGeom>
        </p:spPr>
        <p:txBody>
          <a:bodyPr wrap="square">
            <a:spAutoFit/>
          </a:bodyPr>
          <a:lstStyle/>
          <a:p>
            <a:r>
              <a:rPr lang="zh-CN" altLang="en-US" sz="2000" b="1" dirty="0">
                <a:solidFill>
                  <a:srgbClr val="FFDA00"/>
                </a:solidFill>
                <a:latin typeface="微软雅黑" panose="020B0503020204020204" charset="-122"/>
                <a:ea typeface="微软雅黑" panose="020B0503020204020204" charset="-122"/>
              </a:rPr>
              <a:t>“提升</a:t>
            </a:r>
            <a:r>
              <a:rPr lang="en-US" altLang="zh-CN" sz="2000" b="1" dirty="0">
                <a:solidFill>
                  <a:srgbClr val="FFDA00"/>
                </a:solidFill>
                <a:latin typeface="微软雅黑" panose="020B0503020204020204" charset="-122"/>
                <a:ea typeface="微软雅黑" panose="020B0503020204020204" charset="-122"/>
              </a:rPr>
              <a:t>IT</a:t>
            </a:r>
            <a:r>
              <a:rPr lang="zh-CN" altLang="en-US" sz="2000" b="1" dirty="0">
                <a:solidFill>
                  <a:srgbClr val="FFDA00"/>
                </a:solidFill>
                <a:latin typeface="微软雅黑" panose="020B0503020204020204" charset="-122"/>
                <a:ea typeface="微软雅黑" panose="020B0503020204020204" charset="-122"/>
              </a:rPr>
              <a:t>集成能力”，把握系统建设主导权</a:t>
            </a:r>
            <a:endParaRPr lang="zh-CN" altLang="en-US" sz="2000" b="1" dirty="0">
              <a:solidFill>
                <a:srgbClr val="FFDA00"/>
              </a:solidFill>
              <a:latin typeface="微软雅黑" panose="020B0503020204020204" charset="-122"/>
              <a:ea typeface="微软雅黑" panose="020B0503020204020204" charset="-122"/>
            </a:endParaRPr>
          </a:p>
        </p:txBody>
      </p:sp>
      <p:cxnSp>
        <p:nvCxnSpPr>
          <p:cNvPr id="75" name="直接箭头连接符 74"/>
          <p:cNvCxnSpPr/>
          <p:nvPr/>
        </p:nvCxnSpPr>
        <p:spPr bwMode="auto">
          <a:xfrm flipV="1">
            <a:off x="1223763" y="2812059"/>
            <a:ext cx="9953637" cy="1537854"/>
          </a:xfrm>
          <a:prstGeom prst="straightConnector1">
            <a:avLst/>
          </a:prstGeom>
          <a:noFill/>
          <a:ln w="38100" cap="flat" cmpd="sng" algn="ctr">
            <a:solidFill>
              <a:srgbClr val="FFDA00"/>
            </a:solidFill>
            <a:prstDash val="solid"/>
            <a:headEnd type="none" w="med" len="med"/>
            <a:tailEnd type="arrow"/>
          </a:ln>
          <a:effectLst>
            <a:outerShdw blurRad="40000" dist="23000" dir="5400000" rotWithShape="0">
              <a:srgbClr val="000000">
                <a:alpha val="35000"/>
              </a:srgbClr>
            </a:outerShdw>
          </a:effectLst>
        </p:spPr>
      </p:cxnSp>
      <p:cxnSp>
        <p:nvCxnSpPr>
          <p:cNvPr id="76" name="直接连接符 75"/>
          <p:cNvCxnSpPr/>
          <p:nvPr/>
        </p:nvCxnSpPr>
        <p:spPr bwMode="auto">
          <a:xfrm>
            <a:off x="1601315" y="4308349"/>
            <a:ext cx="0" cy="353293"/>
          </a:xfrm>
          <a:prstGeom prst="line">
            <a:avLst/>
          </a:prstGeom>
          <a:noFill/>
          <a:ln w="38100" cap="flat" cmpd="sng" algn="ctr">
            <a:solidFill>
              <a:srgbClr val="FFDA00"/>
            </a:solidFill>
            <a:prstDash val="solid"/>
            <a:headEnd type="none" w="med" len="med"/>
            <a:tailEnd type="none" w="med" len="med"/>
          </a:ln>
          <a:effectLst>
            <a:outerShdw blurRad="40000" dist="23000" dir="5400000" rotWithShape="0">
              <a:srgbClr val="000000">
                <a:alpha val="35000"/>
              </a:srgbClr>
            </a:outerShdw>
          </a:effectLst>
        </p:spPr>
      </p:cxnSp>
      <p:sp>
        <p:nvSpPr>
          <p:cNvPr id="77" name="TextBox 5"/>
          <p:cNvSpPr txBox="1"/>
          <p:nvPr/>
        </p:nvSpPr>
        <p:spPr>
          <a:xfrm>
            <a:off x="1223763" y="4643088"/>
            <a:ext cx="1968300" cy="73866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nSpc>
                <a:spcPct val="150000"/>
              </a:lnSpc>
            </a:pPr>
            <a:r>
              <a:rPr lang="en-US" altLang="zh-CN" sz="1400" dirty="0">
                <a:solidFill>
                  <a:schemeClr val="bg1"/>
                </a:solidFill>
                <a:latin typeface="微软雅黑" panose="020B0503020204020204" charset="-122"/>
                <a:ea typeface="微软雅黑" panose="020B0503020204020204" charset="-122"/>
              </a:rPr>
              <a:t>2011</a:t>
            </a:r>
            <a:r>
              <a:rPr lang="zh-CN" altLang="en-US" sz="1400" dirty="0">
                <a:solidFill>
                  <a:schemeClr val="bg1"/>
                </a:solidFill>
                <a:latin typeface="微软雅黑" panose="020B0503020204020204" charset="-122"/>
                <a:ea typeface="微软雅黑" panose="020B0503020204020204" charset="-122"/>
              </a:rPr>
              <a:t>年</a:t>
            </a:r>
            <a:r>
              <a:rPr lang="en-US" altLang="zh-CN" sz="1400" dirty="0">
                <a:solidFill>
                  <a:schemeClr val="bg1"/>
                </a:solidFill>
                <a:latin typeface="微软雅黑" panose="020B0503020204020204" charset="-122"/>
                <a:ea typeface="微软雅黑" panose="020B0503020204020204" charset="-122"/>
              </a:rPr>
              <a:t>8</a:t>
            </a:r>
            <a:r>
              <a:rPr lang="zh-CN" altLang="en-US" sz="1400" dirty="0">
                <a:solidFill>
                  <a:schemeClr val="bg1"/>
                </a:solidFill>
                <a:latin typeface="微软雅黑" panose="020B0503020204020204" charset="-122"/>
                <a:ea typeface="微软雅黑" panose="020B0503020204020204" charset="-122"/>
              </a:rPr>
              <a:t>月中旬项目正式启动。</a:t>
            </a:r>
            <a:endParaRPr lang="zh-CN" altLang="en-US" sz="1400" dirty="0">
              <a:solidFill>
                <a:schemeClr val="bg1"/>
              </a:solidFill>
              <a:latin typeface="微软雅黑" panose="020B0503020204020204" charset="-122"/>
              <a:ea typeface="微软雅黑" panose="020B0503020204020204" charset="-122"/>
            </a:endParaRPr>
          </a:p>
        </p:txBody>
      </p:sp>
      <p:cxnSp>
        <p:nvCxnSpPr>
          <p:cNvPr id="78" name="直接连接符 77"/>
          <p:cNvCxnSpPr/>
          <p:nvPr/>
        </p:nvCxnSpPr>
        <p:spPr bwMode="auto">
          <a:xfrm>
            <a:off x="3838599" y="3580986"/>
            <a:ext cx="0" cy="353293"/>
          </a:xfrm>
          <a:prstGeom prst="line">
            <a:avLst/>
          </a:prstGeom>
          <a:noFill/>
          <a:ln w="38100" cap="flat" cmpd="sng" algn="ctr">
            <a:solidFill>
              <a:srgbClr val="FFDA00"/>
            </a:solidFill>
            <a:prstDash val="solid"/>
            <a:headEnd type="none" w="med" len="med"/>
            <a:tailEnd type="none" w="med" len="med"/>
          </a:ln>
          <a:effectLst>
            <a:outerShdw blurRad="40000" dist="23000" dir="5400000" rotWithShape="0">
              <a:srgbClr val="000000">
                <a:alpha val="35000"/>
              </a:srgbClr>
            </a:outerShdw>
          </a:effectLst>
        </p:spPr>
      </p:cxnSp>
      <p:sp>
        <p:nvSpPr>
          <p:cNvPr id="79" name="TextBox 11"/>
          <p:cNvSpPr txBox="1"/>
          <p:nvPr/>
        </p:nvSpPr>
        <p:spPr>
          <a:xfrm>
            <a:off x="2482844" y="2717197"/>
            <a:ext cx="2711510" cy="70057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nSpc>
                <a:spcPct val="150000"/>
              </a:lnSpc>
            </a:pPr>
            <a:r>
              <a:rPr lang="en-US" altLang="zh-CN" sz="1400" dirty="0">
                <a:solidFill>
                  <a:schemeClr val="bg1"/>
                </a:solidFill>
                <a:latin typeface="微软雅黑" panose="020B0503020204020204" charset="-122"/>
                <a:ea typeface="微软雅黑" panose="020B0503020204020204" charset="-122"/>
              </a:rPr>
              <a:t>2012</a:t>
            </a:r>
            <a:r>
              <a:rPr lang="zh-CN" altLang="en-US" sz="1400" dirty="0">
                <a:solidFill>
                  <a:schemeClr val="bg1"/>
                </a:solidFill>
                <a:latin typeface="微软雅黑" panose="020B0503020204020204" charset="-122"/>
                <a:ea typeface="微软雅黑" panose="020B0503020204020204" charset="-122"/>
              </a:rPr>
              <a:t>年</a:t>
            </a:r>
            <a:r>
              <a:rPr lang="en-US" altLang="zh-CN" sz="1400" dirty="0">
                <a:solidFill>
                  <a:schemeClr val="bg1"/>
                </a:solidFill>
                <a:latin typeface="微软雅黑" panose="020B0503020204020204" charset="-122"/>
                <a:ea typeface="微软雅黑" panose="020B0503020204020204" charset="-122"/>
              </a:rPr>
              <a:t>5</a:t>
            </a:r>
            <a:r>
              <a:rPr lang="zh-CN" altLang="en-US" sz="1400" dirty="0">
                <a:solidFill>
                  <a:schemeClr val="bg1"/>
                </a:solidFill>
                <a:latin typeface="微软雅黑" panose="020B0503020204020204" charset="-122"/>
                <a:ea typeface="微软雅黑" panose="020B0503020204020204" charset="-122"/>
              </a:rPr>
              <a:t>月底</a:t>
            </a:r>
            <a:r>
              <a:rPr lang="en-US" altLang="zh-CN" sz="1400" dirty="0">
                <a:solidFill>
                  <a:schemeClr val="bg1"/>
                </a:solidFill>
                <a:latin typeface="微软雅黑" panose="020B0503020204020204" charset="-122"/>
                <a:ea typeface="微软雅黑" panose="020B0503020204020204" charset="-122"/>
              </a:rPr>
              <a:t>ESB</a:t>
            </a:r>
            <a:r>
              <a:rPr lang="zh-CN" altLang="en-US" sz="1400" dirty="0">
                <a:solidFill>
                  <a:schemeClr val="bg1"/>
                </a:solidFill>
                <a:latin typeface="微软雅黑" panose="020B0503020204020204" charset="-122"/>
                <a:ea typeface="微软雅黑" panose="020B0503020204020204" charset="-122"/>
              </a:rPr>
              <a:t>集成平台项目上线。外围系统陆续接入。</a:t>
            </a:r>
            <a:endParaRPr lang="zh-CN" altLang="en-US" sz="1400" dirty="0">
              <a:solidFill>
                <a:schemeClr val="bg1"/>
              </a:solidFill>
              <a:latin typeface="微软雅黑" panose="020B0503020204020204" charset="-122"/>
              <a:ea typeface="微软雅黑" panose="020B0503020204020204" charset="-122"/>
            </a:endParaRPr>
          </a:p>
        </p:txBody>
      </p:sp>
      <p:cxnSp>
        <p:nvCxnSpPr>
          <p:cNvPr id="80" name="直接连接符 79"/>
          <p:cNvCxnSpPr/>
          <p:nvPr/>
        </p:nvCxnSpPr>
        <p:spPr bwMode="auto">
          <a:xfrm>
            <a:off x="5574949" y="3661122"/>
            <a:ext cx="0" cy="353293"/>
          </a:xfrm>
          <a:prstGeom prst="line">
            <a:avLst/>
          </a:prstGeom>
          <a:noFill/>
          <a:ln w="38100" cap="flat" cmpd="sng" algn="ctr">
            <a:solidFill>
              <a:srgbClr val="FFDA00"/>
            </a:solidFill>
            <a:prstDash val="solid"/>
            <a:headEnd type="none" w="med" len="med"/>
            <a:tailEnd type="none" w="med" len="med"/>
          </a:ln>
          <a:effectLst>
            <a:outerShdw blurRad="40000" dist="23000" dir="5400000" rotWithShape="0">
              <a:srgbClr val="000000">
                <a:alpha val="35000"/>
              </a:srgbClr>
            </a:outerShdw>
          </a:effectLst>
        </p:spPr>
      </p:cxnSp>
      <p:sp>
        <p:nvSpPr>
          <p:cNvPr id="81" name="TextBox 62"/>
          <p:cNvSpPr txBox="1"/>
          <p:nvPr/>
        </p:nvSpPr>
        <p:spPr>
          <a:xfrm>
            <a:off x="4263656" y="4023486"/>
            <a:ext cx="2883601" cy="138499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nSpc>
                <a:spcPct val="150000"/>
              </a:lnSpc>
            </a:pPr>
            <a:r>
              <a:rPr lang="en-US" altLang="zh-CN" sz="1400" dirty="0">
                <a:solidFill>
                  <a:schemeClr val="bg1"/>
                </a:solidFill>
                <a:latin typeface="微软雅黑" panose="020B0503020204020204" charset="-122"/>
                <a:ea typeface="微软雅黑" panose="020B0503020204020204" charset="-122"/>
              </a:rPr>
              <a:t>2013</a:t>
            </a:r>
            <a:r>
              <a:rPr lang="zh-CN" altLang="en-US" sz="1400" dirty="0">
                <a:solidFill>
                  <a:schemeClr val="bg1"/>
                </a:solidFill>
                <a:latin typeface="微软雅黑" panose="020B0503020204020204" charset="-122"/>
                <a:ea typeface="微软雅黑" panose="020B0503020204020204" charset="-122"/>
              </a:rPr>
              <a:t>年</a:t>
            </a:r>
            <a:r>
              <a:rPr lang="en-US" altLang="zh-CN" sz="1400" dirty="0">
                <a:solidFill>
                  <a:schemeClr val="bg1"/>
                </a:solidFill>
                <a:latin typeface="微软雅黑" panose="020B0503020204020204" charset="-122"/>
                <a:ea typeface="微软雅黑" panose="020B0503020204020204" charset="-122"/>
              </a:rPr>
              <a:t>1</a:t>
            </a:r>
            <a:r>
              <a:rPr lang="zh-CN" altLang="en-US" sz="1400" dirty="0">
                <a:solidFill>
                  <a:schemeClr val="bg1"/>
                </a:solidFill>
                <a:latin typeface="微软雅黑" panose="020B0503020204020204" charset="-122"/>
                <a:ea typeface="微软雅黑" panose="020B0503020204020204" charset="-122"/>
              </a:rPr>
              <a:t>月</a:t>
            </a:r>
            <a:r>
              <a:rPr lang="en-US" altLang="zh-CN" sz="1400" dirty="0">
                <a:solidFill>
                  <a:schemeClr val="bg1"/>
                </a:solidFill>
                <a:latin typeface="微软雅黑" panose="020B0503020204020204" charset="-122"/>
                <a:ea typeface="微软雅黑" panose="020B0503020204020204" charset="-122"/>
              </a:rPr>
              <a:t>10</a:t>
            </a:r>
            <a:r>
              <a:rPr lang="zh-CN" altLang="en-US" sz="1400" dirty="0">
                <a:solidFill>
                  <a:schemeClr val="bg1"/>
                </a:solidFill>
                <a:latin typeface="微软雅黑" panose="020B0503020204020204" charset="-122"/>
                <a:ea typeface="微软雅黑" panose="020B0503020204020204" charset="-122"/>
              </a:rPr>
              <a:t>号，随着新一代</a:t>
            </a:r>
            <a:r>
              <a:rPr lang="en-US" altLang="zh-CN" sz="1400" dirty="0">
                <a:solidFill>
                  <a:schemeClr val="bg1"/>
                </a:solidFill>
                <a:latin typeface="微软雅黑" panose="020B0503020204020204" charset="-122"/>
                <a:ea typeface="微软雅黑" panose="020B0503020204020204" charset="-122"/>
              </a:rPr>
              <a:t>CRM</a:t>
            </a:r>
            <a:r>
              <a:rPr lang="zh-CN" altLang="en-US" sz="1400" dirty="0">
                <a:solidFill>
                  <a:schemeClr val="bg1"/>
                </a:solidFill>
                <a:latin typeface="微软雅黑" panose="020B0503020204020204" charset="-122"/>
                <a:ea typeface="微软雅黑" panose="020B0503020204020204" charset="-122"/>
              </a:rPr>
              <a:t>和</a:t>
            </a:r>
            <a:r>
              <a:rPr lang="en-US" altLang="zh-CN" sz="1400" dirty="0">
                <a:solidFill>
                  <a:schemeClr val="bg1"/>
                </a:solidFill>
                <a:latin typeface="微软雅黑" panose="020B0503020204020204" charset="-122"/>
                <a:ea typeface="微软雅黑" panose="020B0503020204020204" charset="-122"/>
              </a:rPr>
              <a:t>BOSS</a:t>
            </a:r>
            <a:r>
              <a:rPr lang="zh-CN" altLang="en-US" sz="1400" dirty="0">
                <a:solidFill>
                  <a:schemeClr val="bg1"/>
                </a:solidFill>
                <a:latin typeface="微软雅黑" panose="020B0503020204020204" charset="-122"/>
                <a:ea typeface="微软雅黑" panose="020B0503020204020204" charset="-122"/>
              </a:rPr>
              <a:t>系统的上线。系统间接口访问通过</a:t>
            </a:r>
            <a:r>
              <a:rPr lang="en-US" altLang="zh-CN" sz="1400" dirty="0">
                <a:solidFill>
                  <a:schemeClr val="bg1"/>
                </a:solidFill>
                <a:latin typeface="微软雅黑" panose="020B0503020204020204" charset="-122"/>
                <a:ea typeface="微软雅黑" panose="020B0503020204020204" charset="-122"/>
              </a:rPr>
              <a:t>ESB</a:t>
            </a:r>
            <a:r>
              <a:rPr lang="zh-CN" altLang="en-US" sz="1400" dirty="0">
                <a:solidFill>
                  <a:schemeClr val="bg1"/>
                </a:solidFill>
                <a:latin typeface="微软雅黑" panose="020B0503020204020204" charset="-122"/>
                <a:ea typeface="微软雅黑" panose="020B0503020204020204" charset="-122"/>
              </a:rPr>
              <a:t>集成平台集中进行管理。</a:t>
            </a:r>
            <a:endParaRPr lang="zh-CN" altLang="en-US" sz="1400" dirty="0">
              <a:solidFill>
                <a:schemeClr val="bg1"/>
              </a:solidFill>
              <a:latin typeface="微软雅黑" panose="020B0503020204020204" charset="-122"/>
              <a:ea typeface="微软雅黑" panose="020B0503020204020204" charset="-122"/>
            </a:endParaRPr>
          </a:p>
        </p:txBody>
      </p:sp>
      <p:cxnSp>
        <p:nvCxnSpPr>
          <p:cNvPr id="82" name="直接连接符 81"/>
          <p:cNvCxnSpPr/>
          <p:nvPr/>
        </p:nvCxnSpPr>
        <p:spPr bwMode="auto">
          <a:xfrm>
            <a:off x="6930705" y="3104997"/>
            <a:ext cx="0" cy="353293"/>
          </a:xfrm>
          <a:prstGeom prst="line">
            <a:avLst/>
          </a:prstGeom>
          <a:noFill/>
          <a:ln w="38100" cap="flat" cmpd="sng" algn="ctr">
            <a:solidFill>
              <a:srgbClr val="FFDA00"/>
            </a:solidFill>
            <a:prstDash val="solid"/>
            <a:headEnd type="none" w="med" len="med"/>
            <a:tailEnd type="none" w="med" len="med"/>
          </a:ln>
          <a:effectLst>
            <a:outerShdw blurRad="40000" dist="23000" dir="5400000" rotWithShape="0">
              <a:srgbClr val="000000">
                <a:alpha val="35000"/>
              </a:srgbClr>
            </a:outerShdw>
          </a:effectLst>
        </p:spPr>
      </p:cxnSp>
      <p:sp>
        <p:nvSpPr>
          <p:cNvPr id="83" name="TextBox 11"/>
          <p:cNvSpPr txBox="1"/>
          <p:nvPr/>
        </p:nvSpPr>
        <p:spPr>
          <a:xfrm>
            <a:off x="5577127" y="2330178"/>
            <a:ext cx="2711510" cy="70057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50000"/>
              </a:lnSpc>
            </a:pPr>
            <a:r>
              <a:rPr lang="en-US" altLang="zh-CN" sz="1400" dirty="0">
                <a:solidFill>
                  <a:schemeClr val="bg1"/>
                </a:solidFill>
                <a:latin typeface="微软雅黑" panose="020B0503020204020204" charset="-122"/>
                <a:ea typeface="微软雅黑" panose="020B0503020204020204" charset="-122"/>
              </a:rPr>
              <a:t>2013</a:t>
            </a:r>
            <a:r>
              <a:rPr lang="zh-CN" altLang="en-US" sz="1400" dirty="0">
                <a:solidFill>
                  <a:schemeClr val="bg1"/>
                </a:solidFill>
                <a:latin typeface="微软雅黑" panose="020B0503020204020204" charset="-122"/>
                <a:ea typeface="微软雅黑" panose="020B0503020204020204" charset="-122"/>
              </a:rPr>
              <a:t>年</a:t>
            </a:r>
            <a:r>
              <a:rPr lang="en-US" altLang="zh-CN" sz="1400" dirty="0">
                <a:solidFill>
                  <a:schemeClr val="bg1"/>
                </a:solidFill>
                <a:latin typeface="微软雅黑" panose="020B0503020204020204" charset="-122"/>
                <a:ea typeface="微软雅黑" panose="020B0503020204020204" charset="-122"/>
              </a:rPr>
              <a:t>6</a:t>
            </a:r>
            <a:r>
              <a:rPr lang="zh-CN" altLang="en-US" sz="1400" dirty="0">
                <a:solidFill>
                  <a:schemeClr val="bg1"/>
                </a:solidFill>
                <a:latin typeface="微软雅黑" panose="020B0503020204020204" charset="-122"/>
                <a:ea typeface="微软雅黑" panose="020B0503020204020204" charset="-122"/>
              </a:rPr>
              <a:t>月底启动能力开放平台项目。外围系统陆续接入。</a:t>
            </a:r>
            <a:endParaRPr lang="zh-CN" altLang="en-US" sz="1400" dirty="0">
              <a:solidFill>
                <a:schemeClr val="bg1"/>
              </a:solidFill>
              <a:latin typeface="微软雅黑" panose="020B0503020204020204" charset="-122"/>
              <a:ea typeface="微软雅黑" panose="020B0503020204020204" charset="-122"/>
            </a:endParaRPr>
          </a:p>
        </p:txBody>
      </p:sp>
      <p:cxnSp>
        <p:nvCxnSpPr>
          <p:cNvPr id="84" name="直接连接符 83"/>
          <p:cNvCxnSpPr/>
          <p:nvPr/>
        </p:nvCxnSpPr>
        <p:spPr bwMode="auto">
          <a:xfrm>
            <a:off x="8501337" y="3228233"/>
            <a:ext cx="0" cy="353293"/>
          </a:xfrm>
          <a:prstGeom prst="line">
            <a:avLst/>
          </a:prstGeom>
          <a:noFill/>
          <a:ln w="38100" cap="flat" cmpd="sng" algn="ctr">
            <a:solidFill>
              <a:srgbClr val="FFDA00"/>
            </a:solidFill>
            <a:prstDash val="solid"/>
            <a:headEnd type="none" w="med" len="med"/>
            <a:tailEnd type="none" w="med" len="med"/>
          </a:ln>
          <a:effectLst>
            <a:outerShdw blurRad="40000" dist="23000" dir="5400000" rotWithShape="0">
              <a:srgbClr val="000000">
                <a:alpha val="35000"/>
              </a:srgbClr>
            </a:outerShdw>
          </a:effectLst>
        </p:spPr>
      </p:cxnSp>
      <p:sp>
        <p:nvSpPr>
          <p:cNvPr id="85" name="TextBox 11"/>
          <p:cNvSpPr txBox="1"/>
          <p:nvPr/>
        </p:nvSpPr>
        <p:spPr>
          <a:xfrm>
            <a:off x="7471920" y="3544974"/>
            <a:ext cx="2076663" cy="138499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50000"/>
              </a:lnSpc>
            </a:pPr>
            <a:r>
              <a:rPr lang="en-US" altLang="zh-CN" sz="1400" dirty="0">
                <a:solidFill>
                  <a:schemeClr val="bg1"/>
                </a:solidFill>
                <a:latin typeface="微软雅黑" panose="020B0503020204020204" charset="-122"/>
                <a:ea typeface="微软雅黑" panose="020B0503020204020204" charset="-122"/>
              </a:rPr>
              <a:t>2014</a:t>
            </a:r>
            <a:r>
              <a:rPr lang="zh-CN" altLang="en-US" sz="1400" dirty="0">
                <a:solidFill>
                  <a:schemeClr val="bg1"/>
                </a:solidFill>
                <a:latin typeface="微软雅黑" panose="020B0503020204020204" charset="-122"/>
                <a:ea typeface="微软雅黑" panose="020B0503020204020204" charset="-122"/>
              </a:rPr>
              <a:t>年</a:t>
            </a:r>
            <a:r>
              <a:rPr lang="en-US" altLang="zh-CN" sz="1400" dirty="0">
                <a:solidFill>
                  <a:schemeClr val="bg1"/>
                </a:solidFill>
                <a:latin typeface="微软雅黑" panose="020B0503020204020204" charset="-122"/>
                <a:ea typeface="微软雅黑" panose="020B0503020204020204" charset="-122"/>
              </a:rPr>
              <a:t>11</a:t>
            </a:r>
            <a:r>
              <a:rPr lang="zh-CN" altLang="en-US" sz="1400" dirty="0">
                <a:solidFill>
                  <a:schemeClr val="bg1"/>
                </a:solidFill>
                <a:latin typeface="微软雅黑" panose="020B0503020204020204" charset="-122"/>
                <a:ea typeface="微软雅黑" panose="020B0503020204020204" charset="-122"/>
              </a:rPr>
              <a:t>月底，开放平台功能开发完成，并启动外部试点应用接入测试</a:t>
            </a:r>
            <a:endParaRPr lang="zh-CN" altLang="en-US" sz="1400" dirty="0">
              <a:solidFill>
                <a:schemeClr val="bg1"/>
              </a:solidFill>
              <a:latin typeface="微软雅黑" panose="020B0503020204020204" charset="-122"/>
              <a:ea typeface="微软雅黑" panose="020B0503020204020204" charset="-122"/>
            </a:endParaRPr>
          </a:p>
        </p:txBody>
      </p:sp>
      <p:cxnSp>
        <p:nvCxnSpPr>
          <p:cNvPr id="86" name="直接连接符 85"/>
          <p:cNvCxnSpPr/>
          <p:nvPr/>
        </p:nvCxnSpPr>
        <p:spPr bwMode="auto">
          <a:xfrm>
            <a:off x="9838241" y="2678924"/>
            <a:ext cx="0" cy="353293"/>
          </a:xfrm>
          <a:prstGeom prst="line">
            <a:avLst/>
          </a:prstGeom>
          <a:noFill/>
          <a:ln w="38100" cap="flat" cmpd="sng" algn="ctr">
            <a:solidFill>
              <a:srgbClr val="FFDA00"/>
            </a:solidFill>
            <a:prstDash val="solid"/>
            <a:headEnd type="none" w="med" len="med"/>
            <a:tailEnd type="none" w="med" len="med"/>
          </a:ln>
          <a:effectLst>
            <a:outerShdw blurRad="40000" dist="23000" dir="5400000" rotWithShape="0">
              <a:srgbClr val="000000">
                <a:alpha val="35000"/>
              </a:srgbClr>
            </a:outerShdw>
          </a:effectLst>
        </p:spPr>
      </p:cxnSp>
      <p:sp>
        <p:nvSpPr>
          <p:cNvPr id="87" name="TextBox 11"/>
          <p:cNvSpPr txBox="1"/>
          <p:nvPr/>
        </p:nvSpPr>
        <p:spPr>
          <a:xfrm>
            <a:off x="8687389" y="2044916"/>
            <a:ext cx="2301704" cy="70057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50000"/>
              </a:lnSpc>
            </a:pPr>
            <a:r>
              <a:rPr lang="zh-CN" altLang="en-US" sz="1400" dirty="0">
                <a:solidFill>
                  <a:schemeClr val="bg1"/>
                </a:solidFill>
                <a:latin typeface="微软雅黑" panose="020B0503020204020204" charset="-122"/>
                <a:ea typeface="微软雅黑" panose="020B0503020204020204" charset="-122"/>
              </a:rPr>
              <a:t>开放平台计划</a:t>
            </a:r>
            <a:r>
              <a:rPr lang="en-US" altLang="zh-CN" sz="1400" dirty="0">
                <a:solidFill>
                  <a:schemeClr val="bg1"/>
                </a:solidFill>
                <a:latin typeface="微软雅黑" panose="020B0503020204020204" charset="-122"/>
                <a:ea typeface="微软雅黑" panose="020B0503020204020204" charset="-122"/>
              </a:rPr>
              <a:t>2015</a:t>
            </a:r>
            <a:r>
              <a:rPr lang="zh-CN" altLang="en-US" sz="1400" dirty="0">
                <a:solidFill>
                  <a:schemeClr val="bg1"/>
                </a:solidFill>
                <a:latin typeface="微软雅黑" panose="020B0503020204020204" charset="-122"/>
                <a:ea typeface="微软雅黑" panose="020B0503020204020204" charset="-122"/>
              </a:rPr>
              <a:t>年</a:t>
            </a:r>
            <a:r>
              <a:rPr lang="en-US" altLang="zh-CN" sz="1400" dirty="0">
                <a:solidFill>
                  <a:schemeClr val="bg1"/>
                </a:solidFill>
                <a:latin typeface="微软雅黑" panose="020B0503020204020204" charset="-122"/>
                <a:ea typeface="微软雅黑" panose="020B0503020204020204" charset="-122"/>
              </a:rPr>
              <a:t>2</a:t>
            </a:r>
            <a:r>
              <a:rPr lang="zh-CN" altLang="en-US" sz="1400" dirty="0">
                <a:solidFill>
                  <a:schemeClr val="bg1"/>
                </a:solidFill>
                <a:latin typeface="微软雅黑" panose="020B0503020204020204" charset="-122"/>
                <a:ea typeface="微软雅黑" panose="020B0503020204020204" charset="-122"/>
              </a:rPr>
              <a:t>月底上线</a:t>
            </a:r>
            <a:endParaRPr lang="zh-CN" altLang="en-US" sz="1400" dirty="0">
              <a:solidFill>
                <a:schemeClr val="bg1"/>
              </a:solidFill>
              <a:latin typeface="微软雅黑" panose="020B0503020204020204" charset="-122"/>
              <a:ea typeface="微软雅黑" panose="020B0503020204020204" charset="-122"/>
            </a:endParaRPr>
          </a:p>
        </p:txBody>
      </p:sp>
      <p:cxnSp>
        <p:nvCxnSpPr>
          <p:cNvPr id="88" name="直接连接符 87"/>
          <p:cNvCxnSpPr/>
          <p:nvPr/>
        </p:nvCxnSpPr>
        <p:spPr bwMode="auto">
          <a:xfrm>
            <a:off x="10892465" y="2868788"/>
            <a:ext cx="0" cy="353293"/>
          </a:xfrm>
          <a:prstGeom prst="line">
            <a:avLst/>
          </a:prstGeom>
          <a:noFill/>
          <a:ln w="38100" cap="flat" cmpd="sng" algn="ctr">
            <a:solidFill>
              <a:srgbClr val="FFDA00"/>
            </a:solidFill>
            <a:prstDash val="solid"/>
            <a:headEnd type="none" w="med" len="med"/>
            <a:tailEnd type="none" w="med" len="med"/>
          </a:ln>
          <a:effectLst>
            <a:outerShdw blurRad="40000" dist="23000" dir="5400000" rotWithShape="0">
              <a:srgbClr val="000000">
                <a:alpha val="35000"/>
              </a:srgbClr>
            </a:outerShdw>
          </a:effectLst>
        </p:spPr>
      </p:cxnSp>
      <p:sp>
        <p:nvSpPr>
          <p:cNvPr id="89" name="TextBox 11"/>
          <p:cNvSpPr txBox="1"/>
          <p:nvPr/>
        </p:nvSpPr>
        <p:spPr>
          <a:xfrm>
            <a:off x="10046787" y="3124013"/>
            <a:ext cx="2301704" cy="787523"/>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nSpc>
                <a:spcPct val="150000"/>
              </a:lnSpc>
            </a:pPr>
            <a:r>
              <a:rPr lang="zh-CN" altLang="en-US" sz="1400" dirty="0">
                <a:solidFill>
                  <a:schemeClr val="bg1"/>
                </a:solidFill>
                <a:latin typeface="微软雅黑" panose="020B0503020204020204" charset="-122"/>
                <a:ea typeface="微软雅黑" panose="020B0503020204020204" charset="-122"/>
              </a:rPr>
              <a:t>配合局方规划 </a:t>
            </a:r>
            <a:r>
              <a:rPr lang="zh-CN" altLang="en-US" sz="1600" b="1" dirty="0">
                <a:solidFill>
                  <a:schemeClr val="bg1"/>
                </a:solidFill>
                <a:latin typeface="微软雅黑" panose="020B0503020204020204" charset="-122"/>
                <a:ea typeface="微软雅黑" panose="020B0503020204020204" charset="-122"/>
              </a:rPr>
              <a:t>能力开放平台 </a:t>
            </a:r>
            <a:r>
              <a:rPr lang="zh-CN" altLang="en-US" sz="1400" dirty="0">
                <a:solidFill>
                  <a:schemeClr val="bg1"/>
                </a:solidFill>
                <a:latin typeface="微软雅黑" panose="020B0503020204020204" charset="-122"/>
                <a:ea typeface="微软雅黑" panose="020B0503020204020204" charset="-122"/>
              </a:rPr>
              <a:t>试点工作</a:t>
            </a:r>
            <a:endParaRPr lang="zh-CN" altLang="en-US" sz="1400" dirty="0">
              <a:solidFill>
                <a:schemeClr val="bg1"/>
              </a:solidFill>
              <a:latin typeface="微软雅黑" panose="020B0503020204020204" charset="-122"/>
              <a:ea typeface="微软雅黑" panose="020B0503020204020204" charset="-122"/>
            </a:endParaRPr>
          </a:p>
        </p:txBody>
      </p:sp>
      <p:grpSp>
        <p:nvGrpSpPr>
          <p:cNvPr id="3" name="组合 2"/>
          <p:cNvGrpSpPr/>
          <p:nvPr/>
        </p:nvGrpSpPr>
        <p:grpSpPr>
          <a:xfrm>
            <a:off x="838200" y="5491793"/>
            <a:ext cx="10319065" cy="714449"/>
            <a:chOff x="1133795" y="5838520"/>
            <a:chExt cx="9465884" cy="725755"/>
          </a:xfrm>
        </p:grpSpPr>
        <p:sp>
          <p:nvSpPr>
            <p:cNvPr id="90" name="五边形 89"/>
            <p:cNvSpPr/>
            <p:nvPr/>
          </p:nvSpPr>
          <p:spPr>
            <a:xfrm>
              <a:off x="1133795" y="5838520"/>
              <a:ext cx="3011450" cy="720080"/>
            </a:xfrm>
            <a:prstGeom prst="homePlate">
              <a:avLst/>
            </a:prstGeom>
            <a:solidFill>
              <a:schemeClr val="accent1">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b="1" dirty="0">
                  <a:latin typeface="微软雅黑" panose="020B0503020204020204" charset="-122"/>
                  <a:ea typeface="微软雅黑" panose="020B0503020204020204" charset="-122"/>
                </a:rPr>
                <a:t>2011</a:t>
              </a:r>
              <a:r>
                <a:rPr lang="zh-CN" altLang="en-US" b="1" dirty="0">
                  <a:latin typeface="微软雅黑" panose="020B0503020204020204" charset="-122"/>
                  <a:ea typeface="微软雅黑" panose="020B0503020204020204" charset="-122"/>
                </a:rPr>
                <a:t>确定“提升集成能力”战略</a:t>
              </a:r>
              <a:endParaRPr lang="zh-CN" altLang="en-US" b="1" dirty="0">
                <a:latin typeface="微软雅黑" panose="020B0503020204020204" charset="-122"/>
                <a:ea typeface="微软雅黑" panose="020B0503020204020204" charset="-122"/>
              </a:endParaRPr>
            </a:p>
          </p:txBody>
        </p:sp>
        <p:sp>
          <p:nvSpPr>
            <p:cNvPr id="91" name="燕尾形 90"/>
            <p:cNvSpPr/>
            <p:nvPr/>
          </p:nvSpPr>
          <p:spPr>
            <a:xfrm>
              <a:off x="6775099" y="5844195"/>
              <a:ext cx="3824580" cy="720080"/>
            </a:xfrm>
            <a:prstGeom prst="chevron">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a:latin typeface="微软雅黑" panose="020B0503020204020204" charset="-122"/>
                  <a:ea typeface="微软雅黑" panose="020B0503020204020204" charset="-122"/>
                </a:rPr>
                <a:t>2015</a:t>
              </a:r>
              <a:r>
                <a:rPr lang="zh-CN" altLang="en-US" b="1" dirty="0">
                  <a:latin typeface="微软雅黑" panose="020B0503020204020204" charset="-122"/>
                  <a:ea typeface="微软雅黑" panose="020B0503020204020204" charset="-122"/>
                </a:rPr>
                <a:t>年实现</a:t>
              </a:r>
              <a:endParaRPr lang="en-US" altLang="zh-CN" b="1" dirty="0">
                <a:latin typeface="微软雅黑" panose="020B0503020204020204" charset="-122"/>
                <a:ea typeface="微软雅黑" panose="020B0503020204020204" charset="-122"/>
              </a:endParaRPr>
            </a:p>
            <a:p>
              <a:pPr algn="ctr"/>
              <a:r>
                <a:rPr lang="zh-CN" altLang="en-US" b="1" dirty="0">
                  <a:latin typeface="微软雅黑" panose="020B0503020204020204" charset="-122"/>
                  <a:ea typeface="微软雅黑" panose="020B0503020204020204" charset="-122"/>
                </a:rPr>
                <a:t>能力对外开放</a:t>
              </a:r>
              <a:endParaRPr lang="zh-CN" altLang="en-US" b="1" dirty="0">
                <a:latin typeface="微软雅黑" panose="020B0503020204020204" charset="-122"/>
                <a:ea typeface="微软雅黑" panose="020B0503020204020204" charset="-122"/>
              </a:endParaRPr>
            </a:p>
          </p:txBody>
        </p:sp>
        <p:sp>
          <p:nvSpPr>
            <p:cNvPr id="92" name="燕尾形 91"/>
            <p:cNvSpPr/>
            <p:nvPr/>
          </p:nvSpPr>
          <p:spPr>
            <a:xfrm>
              <a:off x="3894823" y="5838520"/>
              <a:ext cx="3148180" cy="720080"/>
            </a:xfrm>
            <a:prstGeom prst="chevron">
              <a:avLst/>
            </a:prstGeom>
            <a:solidFill>
              <a:srgbClr val="92D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a:latin typeface="微软雅黑" panose="020B0503020204020204" charset="-122"/>
                  <a:ea typeface="微软雅黑" panose="020B0503020204020204" charset="-122"/>
                </a:rPr>
                <a:t>2013</a:t>
              </a:r>
              <a:r>
                <a:rPr lang="zh-CN" altLang="en-US" b="1" dirty="0">
                  <a:latin typeface="微软雅黑" panose="020B0503020204020204" charset="-122"/>
                  <a:ea typeface="微软雅黑" panose="020B0503020204020204" charset="-122"/>
                </a:rPr>
                <a:t>年实现</a:t>
              </a:r>
              <a:endParaRPr lang="en-US" altLang="zh-CN" b="1" dirty="0">
                <a:latin typeface="微软雅黑" panose="020B0503020204020204" charset="-122"/>
                <a:ea typeface="微软雅黑" panose="020B0503020204020204" charset="-122"/>
              </a:endParaRPr>
            </a:p>
            <a:p>
              <a:pPr algn="ctr"/>
              <a:r>
                <a:rPr lang="zh-CN" altLang="en-US" b="1" dirty="0">
                  <a:latin typeface="微软雅黑" panose="020B0503020204020204" charset="-122"/>
                  <a:ea typeface="微软雅黑" panose="020B0503020204020204" charset="-122"/>
                </a:rPr>
                <a:t>服务内部管控</a:t>
              </a:r>
              <a:endParaRPr lang="zh-CN" altLang="en-US" b="1" dirty="0">
                <a:latin typeface="微软雅黑" panose="020B0503020204020204" charset="-122"/>
                <a:ea typeface="微软雅黑" panose="020B0503020204020204" charset="-122"/>
              </a:endParaRPr>
            </a:p>
          </p:txBody>
        </p:sp>
      </p:grpSp>
      <p:sp>
        <p:nvSpPr>
          <p:cNvPr id="27" name="标题 1"/>
          <p:cNvSpPr>
            <a:spLocks noGrp="1"/>
          </p:cNvSpPr>
          <p:nvPr>
            <p:ph type="title"/>
          </p:nvPr>
        </p:nvSpPr>
        <p:spPr>
          <a:xfrm>
            <a:off x="838200" y="120073"/>
            <a:ext cx="11353800" cy="637505"/>
          </a:xfrm>
        </p:spPr>
        <p:txBody>
          <a:bodyPr>
            <a:noAutofit/>
          </a:bodyPr>
          <a:lstStyle/>
          <a:p>
            <a:r>
              <a:rPr lang="zh-CN" altLang="en-US" sz="3200" dirty="0"/>
              <a:t>普元领先一步，配合用户基于信创架构提升“</a:t>
            </a:r>
            <a:r>
              <a:rPr lang="en-US" altLang="zh-CN" sz="3200" dirty="0"/>
              <a:t>IT</a:t>
            </a:r>
            <a:r>
              <a:rPr lang="zh-CN" altLang="en-US" sz="3200" dirty="0"/>
              <a:t>集成能力”</a:t>
            </a:r>
            <a:endParaRPr lang="zh-CN" altLang="en-US" sz="3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一个产品两个方案，全面</a:t>
            </a:r>
            <a:r>
              <a:rPr lang="zh-CN" altLang="en-US"/>
              <a:t>支持服务管控需求</a:t>
            </a:r>
            <a:endParaRPr lang="zh-CN" altLang="en-US" dirty="0"/>
          </a:p>
        </p:txBody>
      </p:sp>
      <p:grpSp>
        <p:nvGrpSpPr>
          <p:cNvPr id="4" name="组合 3"/>
          <p:cNvGrpSpPr/>
          <p:nvPr/>
        </p:nvGrpSpPr>
        <p:grpSpPr>
          <a:xfrm>
            <a:off x="519511" y="1556792"/>
            <a:ext cx="11152977" cy="5237193"/>
            <a:chOff x="611560" y="980728"/>
            <a:chExt cx="7992888" cy="5237193"/>
          </a:xfrm>
        </p:grpSpPr>
        <p:sp>
          <p:nvSpPr>
            <p:cNvPr id="5" name="Rectangle 55"/>
            <p:cNvSpPr/>
            <p:nvPr/>
          </p:nvSpPr>
          <p:spPr>
            <a:xfrm>
              <a:off x="2411760" y="980728"/>
              <a:ext cx="1368152" cy="3442483"/>
            </a:xfrm>
            <a:prstGeom prst="rect">
              <a:avLst/>
            </a:prstGeom>
            <a:noFill/>
            <a:ln>
              <a:prstDash val="dash"/>
            </a:ln>
          </p:spPr>
          <p:style>
            <a:lnRef idx="1">
              <a:schemeClr val="accent3"/>
            </a:lnRef>
            <a:fillRef idx="2">
              <a:schemeClr val="accent3"/>
            </a:fillRef>
            <a:effectRef idx="1">
              <a:schemeClr val="accent3"/>
            </a:effectRef>
            <a:fontRef idx="minor">
              <a:schemeClr val="dk1"/>
            </a:fontRef>
          </p:style>
          <p:txBody>
            <a:bodyPr rtlCol="0" anchor="b"/>
            <a:lstStyle/>
            <a:p>
              <a:pPr algn="ctr"/>
              <a:r>
                <a:rPr lang="zh-CN" altLang="en-US" sz="1600" b="1" dirty="0">
                  <a:solidFill>
                    <a:srgbClr val="FDFAFF"/>
                  </a:solidFill>
                  <a:latin typeface="微软雅黑" panose="020B0503020204020204" charset="-122"/>
                  <a:ea typeface="微软雅黑" panose="020B0503020204020204" charset="-122"/>
                  <a:cs typeface="微软雅黑" panose="020B0503020204020204" charset="-122"/>
                </a:rPr>
                <a:t>管控平台</a:t>
              </a:r>
              <a:endParaRPr lang="en-US" sz="1600" b="1" dirty="0">
                <a:solidFill>
                  <a:srgbClr val="FDFAFF"/>
                </a:solidFill>
                <a:latin typeface="微软雅黑" panose="020B0503020204020204" charset="-122"/>
                <a:ea typeface="微软雅黑" panose="020B0503020204020204" charset="-122"/>
                <a:cs typeface="微软雅黑" panose="020B0503020204020204" charset="-122"/>
              </a:endParaRPr>
            </a:p>
          </p:txBody>
        </p:sp>
        <p:sp>
          <p:nvSpPr>
            <p:cNvPr id="6" name="Rectangle 56"/>
            <p:cNvSpPr/>
            <p:nvPr/>
          </p:nvSpPr>
          <p:spPr>
            <a:xfrm>
              <a:off x="4067944" y="980728"/>
              <a:ext cx="4536504" cy="3442483"/>
            </a:xfrm>
            <a:prstGeom prst="rect">
              <a:avLst/>
            </a:prstGeom>
            <a:noFill/>
            <a:ln>
              <a:prstDash val="dash"/>
            </a:ln>
          </p:spPr>
          <p:style>
            <a:lnRef idx="1">
              <a:schemeClr val="accent1"/>
            </a:lnRef>
            <a:fillRef idx="2">
              <a:schemeClr val="accent1"/>
            </a:fillRef>
            <a:effectRef idx="1">
              <a:schemeClr val="accent1"/>
            </a:effectRef>
            <a:fontRef idx="minor">
              <a:schemeClr val="dk1"/>
            </a:fontRef>
          </p:style>
          <p:txBody>
            <a:bodyPr rtlCol="0" anchor="b"/>
            <a:lstStyle/>
            <a:p>
              <a:pPr algn="ctr"/>
              <a:r>
                <a:rPr lang="zh-CN" altLang="en-US" sz="1600" b="1" dirty="0">
                  <a:solidFill>
                    <a:srgbClr val="FDFAFF"/>
                  </a:solidFill>
                  <a:latin typeface="微软雅黑" panose="020B0503020204020204" charset="-122"/>
                  <a:ea typeface="微软雅黑" panose="020B0503020204020204" charset="-122"/>
                  <a:cs typeface="微软雅黑" panose="020B0503020204020204" charset="-122"/>
                </a:rPr>
                <a:t>开放平台</a:t>
              </a:r>
              <a:endParaRPr lang="en-US" altLang="zh-CN" sz="1600" b="1" dirty="0">
                <a:solidFill>
                  <a:srgbClr val="FDFAFF"/>
                </a:solidFill>
                <a:latin typeface="微软雅黑" panose="020B0503020204020204" charset="-122"/>
                <a:ea typeface="微软雅黑" panose="020B0503020204020204" charset="-122"/>
                <a:cs typeface="微软雅黑" panose="020B0503020204020204" charset="-122"/>
              </a:endParaRPr>
            </a:p>
          </p:txBody>
        </p:sp>
        <p:sp>
          <p:nvSpPr>
            <p:cNvPr id="7" name="Rectangle 5"/>
            <p:cNvSpPr/>
            <p:nvPr/>
          </p:nvSpPr>
          <p:spPr>
            <a:xfrm>
              <a:off x="611560" y="980729"/>
              <a:ext cx="1440160" cy="2271872"/>
            </a:xfrm>
            <a:prstGeom prst="rect">
              <a:avLst/>
            </a:prstGeom>
            <a:noFill/>
            <a:ln>
              <a:prstDash val="dash"/>
            </a:ln>
          </p:spPr>
          <p:style>
            <a:lnRef idx="1">
              <a:schemeClr val="accent6"/>
            </a:lnRef>
            <a:fillRef idx="2">
              <a:schemeClr val="accent6"/>
            </a:fillRef>
            <a:effectRef idx="1">
              <a:schemeClr val="accent6"/>
            </a:effectRef>
            <a:fontRef idx="minor">
              <a:schemeClr val="dk1"/>
            </a:fontRef>
          </p:style>
          <p:txBody>
            <a:bodyPr rtlCol="0" anchor="t"/>
            <a:lstStyle/>
            <a:p>
              <a:pPr algn="ctr"/>
              <a:r>
                <a:rPr lang="zh-CN" altLang="en-US" sz="1600" b="1" dirty="0">
                  <a:solidFill>
                    <a:srgbClr val="FDFAFF"/>
                  </a:solidFill>
                  <a:latin typeface="微软雅黑" panose="020B0503020204020204" charset="-122"/>
                  <a:ea typeface="微软雅黑" panose="020B0503020204020204" charset="-122"/>
                  <a:cs typeface="微软雅黑" panose="020B0503020204020204" charset="-122"/>
                </a:rPr>
                <a:t>核心系统</a:t>
              </a:r>
              <a:endParaRPr lang="en-US" sz="1600" b="1" dirty="0">
                <a:solidFill>
                  <a:srgbClr val="FDFAFF"/>
                </a:solidFill>
                <a:latin typeface="微软雅黑" panose="020B0503020204020204" charset="-122"/>
                <a:ea typeface="微软雅黑" panose="020B0503020204020204" charset="-122"/>
                <a:cs typeface="微软雅黑" panose="020B0503020204020204" charset="-122"/>
              </a:endParaRPr>
            </a:p>
          </p:txBody>
        </p:sp>
        <p:cxnSp>
          <p:nvCxnSpPr>
            <p:cNvPr id="8" name="Elbow Connector 57"/>
            <p:cNvCxnSpPr>
              <a:stCxn id="9" idx="3"/>
            </p:cNvCxnSpPr>
            <p:nvPr/>
          </p:nvCxnSpPr>
          <p:spPr>
            <a:xfrm flipV="1">
              <a:off x="3707904" y="3252600"/>
              <a:ext cx="792088" cy="468052"/>
            </a:xfrm>
            <a:prstGeom prst="bentConnector3">
              <a:avLst>
                <a:gd name="adj1" fmla="val 50000"/>
              </a:avLst>
            </a:prstGeom>
            <a:ln>
              <a:solidFill>
                <a:schemeClr val="bg1"/>
              </a:solidFill>
              <a:tailEnd type="arrow"/>
            </a:ln>
          </p:spPr>
          <p:style>
            <a:lnRef idx="2">
              <a:schemeClr val="accent3"/>
            </a:lnRef>
            <a:fillRef idx="0">
              <a:schemeClr val="accent3"/>
            </a:fillRef>
            <a:effectRef idx="1">
              <a:schemeClr val="accent3"/>
            </a:effectRef>
            <a:fontRef idx="minor">
              <a:schemeClr val="tx1"/>
            </a:fontRef>
          </p:style>
        </p:cxnSp>
        <p:sp>
          <p:nvSpPr>
            <p:cNvPr id="9" name="Rectangle 59"/>
            <p:cNvSpPr/>
            <p:nvPr/>
          </p:nvSpPr>
          <p:spPr>
            <a:xfrm>
              <a:off x="2483768" y="3433124"/>
              <a:ext cx="1224136" cy="57505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600" dirty="0">
                  <a:latin typeface="微软雅黑" panose="020B0503020204020204" charset="-122"/>
                  <a:ea typeface="微软雅黑" panose="020B0503020204020204" charset="-122"/>
                  <a:cs typeface="微软雅黑" panose="020B0503020204020204" charset="-122"/>
                </a:rPr>
                <a:t>软件资产管理</a:t>
              </a:r>
              <a:r>
                <a:rPr lang="en-US" altLang="zh-CN" sz="1600" dirty="0">
                  <a:latin typeface="微软雅黑" panose="020B0503020204020204" charset="-122"/>
                  <a:ea typeface="微软雅黑" panose="020B0503020204020204" charset="-122"/>
                  <a:cs typeface="微软雅黑" panose="020B0503020204020204" charset="-122"/>
                </a:rPr>
                <a:t>(SAM)</a:t>
              </a:r>
              <a:endParaRPr lang="en-US" sz="1600" dirty="0">
                <a:latin typeface="微软雅黑" panose="020B0503020204020204" charset="-122"/>
                <a:ea typeface="微软雅黑" panose="020B0503020204020204" charset="-122"/>
                <a:cs typeface="微软雅黑" panose="020B0503020204020204" charset="-122"/>
              </a:endParaRPr>
            </a:p>
          </p:txBody>
        </p:sp>
        <p:sp>
          <p:nvSpPr>
            <p:cNvPr id="10" name="Rectangle 61"/>
            <p:cNvSpPr/>
            <p:nvPr/>
          </p:nvSpPr>
          <p:spPr>
            <a:xfrm>
              <a:off x="2483768" y="2641036"/>
              <a:ext cx="1224136" cy="575056"/>
            </a:xfrm>
            <a:prstGeom prst="rect">
              <a:avLst/>
            </a:prstGeom>
            <a:solidFill>
              <a:srgbClr val="23B4E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600" dirty="0">
                  <a:latin typeface="微软雅黑" panose="020B0503020204020204" charset="-122"/>
                  <a:ea typeface="微软雅黑" panose="020B0503020204020204" charset="-122"/>
                  <a:cs typeface="微软雅黑" panose="020B0503020204020204" charset="-122"/>
                </a:rPr>
                <a:t>ESB</a:t>
              </a:r>
              <a:endParaRPr lang="en-US" sz="1600" dirty="0">
                <a:latin typeface="微软雅黑" panose="020B0503020204020204" charset="-122"/>
                <a:ea typeface="微软雅黑" panose="020B0503020204020204" charset="-122"/>
                <a:cs typeface="微软雅黑" panose="020B0503020204020204" charset="-122"/>
              </a:endParaRPr>
            </a:p>
          </p:txBody>
        </p:sp>
        <p:cxnSp>
          <p:nvCxnSpPr>
            <p:cNvPr id="11" name="Elbow Connector 64"/>
            <p:cNvCxnSpPr>
              <a:stCxn id="10" idx="3"/>
            </p:cNvCxnSpPr>
            <p:nvPr/>
          </p:nvCxnSpPr>
          <p:spPr>
            <a:xfrm flipV="1">
              <a:off x="3707904" y="2820552"/>
              <a:ext cx="792088" cy="108012"/>
            </a:xfrm>
            <a:prstGeom prst="bentConnector3">
              <a:avLst>
                <a:gd name="adj1" fmla="val 50000"/>
              </a:avLst>
            </a:prstGeom>
            <a:ln>
              <a:solidFill>
                <a:schemeClr val="bg1"/>
              </a:solidFill>
              <a:tailEnd type="arrow"/>
            </a:ln>
          </p:spPr>
          <p:style>
            <a:lnRef idx="2">
              <a:schemeClr val="accent3"/>
            </a:lnRef>
            <a:fillRef idx="0">
              <a:schemeClr val="accent3"/>
            </a:fillRef>
            <a:effectRef idx="1">
              <a:schemeClr val="accent3"/>
            </a:effectRef>
            <a:fontRef idx="minor">
              <a:schemeClr val="tx1"/>
            </a:fontRef>
          </p:style>
        </p:cxnSp>
        <p:sp>
          <p:nvSpPr>
            <p:cNvPr id="12" name="Rectangle 65"/>
            <p:cNvSpPr/>
            <p:nvPr/>
          </p:nvSpPr>
          <p:spPr>
            <a:xfrm>
              <a:off x="2483768" y="1848948"/>
              <a:ext cx="1224136" cy="57505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600" dirty="0">
                  <a:latin typeface="微软雅黑" panose="020B0503020204020204" charset="-122"/>
                  <a:ea typeface="微软雅黑" panose="020B0503020204020204" charset="-122"/>
                  <a:cs typeface="微软雅黑" panose="020B0503020204020204" charset="-122"/>
                </a:rPr>
                <a:t>服务状态监控</a:t>
              </a:r>
              <a:r>
                <a:rPr lang="en-US" altLang="zh-CN" sz="1600" dirty="0">
                  <a:latin typeface="微软雅黑" panose="020B0503020204020204" charset="-122"/>
                  <a:ea typeface="微软雅黑" panose="020B0503020204020204" charset="-122"/>
                  <a:cs typeface="微软雅黑" panose="020B0503020204020204" charset="-122"/>
                </a:rPr>
                <a:t>(SSM)</a:t>
              </a:r>
              <a:endParaRPr lang="en-US" sz="1600" dirty="0">
                <a:latin typeface="微软雅黑" panose="020B0503020204020204" charset="-122"/>
                <a:ea typeface="微软雅黑" panose="020B0503020204020204" charset="-122"/>
                <a:cs typeface="微软雅黑" panose="020B0503020204020204" charset="-122"/>
              </a:endParaRPr>
            </a:p>
          </p:txBody>
        </p:sp>
        <p:cxnSp>
          <p:nvCxnSpPr>
            <p:cNvPr id="13" name="Elbow Connector 66"/>
            <p:cNvCxnSpPr>
              <a:stCxn id="12" idx="3"/>
            </p:cNvCxnSpPr>
            <p:nvPr/>
          </p:nvCxnSpPr>
          <p:spPr>
            <a:xfrm>
              <a:off x="3707904" y="2136476"/>
              <a:ext cx="792088" cy="252028"/>
            </a:xfrm>
            <a:prstGeom prst="bentConnector3">
              <a:avLst>
                <a:gd name="adj1" fmla="val 50000"/>
              </a:avLst>
            </a:prstGeom>
            <a:ln>
              <a:solidFill>
                <a:schemeClr val="bg1"/>
              </a:solidFill>
              <a:tailEnd type="arrow"/>
            </a:ln>
          </p:spPr>
          <p:style>
            <a:lnRef idx="2">
              <a:schemeClr val="accent3"/>
            </a:lnRef>
            <a:fillRef idx="0">
              <a:schemeClr val="accent3"/>
            </a:fillRef>
            <a:effectRef idx="1">
              <a:schemeClr val="accent3"/>
            </a:effectRef>
            <a:fontRef idx="minor">
              <a:schemeClr val="tx1"/>
            </a:fontRef>
          </p:style>
        </p:cxnSp>
        <p:sp>
          <p:nvSpPr>
            <p:cNvPr id="14" name="Rectangle 58"/>
            <p:cNvSpPr/>
            <p:nvPr/>
          </p:nvSpPr>
          <p:spPr>
            <a:xfrm>
              <a:off x="827584" y="1416396"/>
              <a:ext cx="936104" cy="432048"/>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a:latin typeface="微软雅黑" panose="020B0503020204020204" charset="-122"/>
                  <a:ea typeface="微软雅黑" panose="020B0503020204020204" charset="-122"/>
                  <a:cs typeface="微软雅黑" panose="020B0503020204020204" charset="-122"/>
                </a:rPr>
                <a:t>CRM</a:t>
              </a:r>
              <a:r>
                <a:rPr lang="zh-CN" altLang="en-US" sz="1200" dirty="0">
                  <a:latin typeface="微软雅黑" panose="020B0503020204020204" charset="-122"/>
                  <a:ea typeface="微软雅黑" panose="020B0503020204020204" charset="-122"/>
                  <a:cs typeface="微软雅黑" panose="020B0503020204020204" charset="-122"/>
                </a:rPr>
                <a:t>核心</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15" name="Rectangle 60"/>
            <p:cNvSpPr/>
            <p:nvPr/>
          </p:nvSpPr>
          <p:spPr>
            <a:xfrm>
              <a:off x="827584" y="2424508"/>
              <a:ext cx="936104" cy="432048"/>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a:latin typeface="微软雅黑" panose="020B0503020204020204" charset="-122"/>
                  <a:ea typeface="微软雅黑" panose="020B0503020204020204" charset="-122"/>
                  <a:cs typeface="微软雅黑" panose="020B0503020204020204" charset="-122"/>
                </a:rPr>
                <a:t>BOSS</a:t>
              </a:r>
              <a:r>
                <a:rPr lang="zh-CN" altLang="en-US" sz="1200" dirty="0">
                  <a:latin typeface="微软雅黑" panose="020B0503020204020204" charset="-122"/>
                  <a:ea typeface="微软雅黑" panose="020B0503020204020204" charset="-122"/>
                  <a:cs typeface="微软雅黑" panose="020B0503020204020204" charset="-122"/>
                </a:rPr>
                <a:t>核心</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16" name="Rectangle 63"/>
            <p:cNvSpPr/>
            <p:nvPr/>
          </p:nvSpPr>
          <p:spPr>
            <a:xfrm>
              <a:off x="827584" y="3573016"/>
              <a:ext cx="936104" cy="432048"/>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外围系统</a:t>
              </a:r>
              <a:endParaRPr lang="en-US" sz="1200" dirty="0">
                <a:latin typeface="微软雅黑" panose="020B0503020204020204" charset="-122"/>
                <a:ea typeface="微软雅黑" panose="020B0503020204020204" charset="-122"/>
                <a:cs typeface="微软雅黑" panose="020B0503020204020204" charset="-122"/>
              </a:endParaRPr>
            </a:p>
          </p:txBody>
        </p:sp>
        <p:cxnSp>
          <p:nvCxnSpPr>
            <p:cNvPr id="17" name="Elbow Connector 36"/>
            <p:cNvCxnSpPr>
              <a:stCxn id="14" idx="3"/>
              <a:endCxn id="10" idx="1"/>
            </p:cNvCxnSpPr>
            <p:nvPr/>
          </p:nvCxnSpPr>
          <p:spPr>
            <a:xfrm>
              <a:off x="1763688" y="1632420"/>
              <a:ext cx="720080" cy="1296144"/>
            </a:xfrm>
            <a:prstGeom prst="bentConnector3">
              <a:avLst>
                <a:gd name="adj1" fmla="val 50000"/>
              </a:avLst>
            </a:prstGeom>
            <a:ln>
              <a:solidFill>
                <a:srgbClr val="FFDA00"/>
              </a:solidFill>
              <a:tailEnd type="arrow"/>
            </a:ln>
          </p:spPr>
          <p:style>
            <a:lnRef idx="2">
              <a:schemeClr val="accent2"/>
            </a:lnRef>
            <a:fillRef idx="0">
              <a:schemeClr val="accent2"/>
            </a:fillRef>
            <a:effectRef idx="1">
              <a:schemeClr val="accent2"/>
            </a:effectRef>
            <a:fontRef idx="minor">
              <a:schemeClr val="tx1"/>
            </a:fontRef>
          </p:style>
        </p:cxnSp>
        <p:cxnSp>
          <p:nvCxnSpPr>
            <p:cNvPr id="18" name="Elbow Connector 67"/>
            <p:cNvCxnSpPr>
              <a:stCxn id="15" idx="3"/>
              <a:endCxn id="10" idx="1"/>
            </p:cNvCxnSpPr>
            <p:nvPr/>
          </p:nvCxnSpPr>
          <p:spPr>
            <a:xfrm>
              <a:off x="1763688" y="2640532"/>
              <a:ext cx="720080" cy="288032"/>
            </a:xfrm>
            <a:prstGeom prst="bentConnector3">
              <a:avLst>
                <a:gd name="adj1" fmla="val 50000"/>
              </a:avLst>
            </a:prstGeom>
            <a:ln>
              <a:solidFill>
                <a:srgbClr val="FFDA00"/>
              </a:solidFill>
              <a:tailEnd type="arrow"/>
            </a:ln>
          </p:spPr>
          <p:style>
            <a:lnRef idx="2">
              <a:schemeClr val="accent2"/>
            </a:lnRef>
            <a:fillRef idx="0">
              <a:schemeClr val="accent2"/>
            </a:fillRef>
            <a:effectRef idx="1">
              <a:schemeClr val="accent2"/>
            </a:effectRef>
            <a:fontRef idx="minor">
              <a:schemeClr val="tx1"/>
            </a:fontRef>
          </p:style>
        </p:cxnSp>
        <p:cxnSp>
          <p:nvCxnSpPr>
            <p:cNvPr id="19" name="Elbow Connector 68"/>
            <p:cNvCxnSpPr>
              <a:stCxn id="16" idx="3"/>
              <a:endCxn id="10" idx="1"/>
            </p:cNvCxnSpPr>
            <p:nvPr/>
          </p:nvCxnSpPr>
          <p:spPr>
            <a:xfrm flipV="1">
              <a:off x="1763688" y="2928564"/>
              <a:ext cx="720080" cy="860476"/>
            </a:xfrm>
            <a:prstGeom prst="bentConnector3">
              <a:avLst>
                <a:gd name="adj1" fmla="val 50000"/>
              </a:avLst>
            </a:prstGeom>
            <a:ln>
              <a:solidFill>
                <a:srgbClr val="FFDA00"/>
              </a:solidFill>
              <a:tailEnd type="arrow"/>
            </a:ln>
          </p:spPr>
          <p:style>
            <a:lnRef idx="2">
              <a:schemeClr val="accent2"/>
            </a:lnRef>
            <a:fillRef idx="0">
              <a:schemeClr val="accent2"/>
            </a:fillRef>
            <a:effectRef idx="1">
              <a:schemeClr val="accent2"/>
            </a:effectRef>
            <a:fontRef idx="minor">
              <a:schemeClr val="tx1"/>
            </a:fontRef>
          </p:style>
        </p:cxnSp>
        <p:sp>
          <p:nvSpPr>
            <p:cNvPr id="20" name="Rectangle 69"/>
            <p:cNvSpPr/>
            <p:nvPr/>
          </p:nvSpPr>
          <p:spPr>
            <a:xfrm>
              <a:off x="611560" y="3432620"/>
              <a:ext cx="1440160" cy="990591"/>
            </a:xfrm>
            <a:prstGeom prst="rect">
              <a:avLst/>
            </a:prstGeom>
            <a:noFill/>
            <a:ln>
              <a:prstDash val="dash"/>
            </a:ln>
          </p:spPr>
          <p:style>
            <a:lnRef idx="1">
              <a:schemeClr val="accent6"/>
            </a:lnRef>
            <a:fillRef idx="2">
              <a:schemeClr val="accent6"/>
            </a:fillRef>
            <a:effectRef idx="1">
              <a:schemeClr val="accent6"/>
            </a:effectRef>
            <a:fontRef idx="minor">
              <a:schemeClr val="dk1"/>
            </a:fontRef>
          </p:style>
          <p:txBody>
            <a:bodyPr rtlCol="0" anchor="b"/>
            <a:lstStyle/>
            <a:p>
              <a:pPr algn="ctr"/>
              <a:r>
                <a:rPr lang="zh-CN" altLang="en-US" sz="1600" b="1" dirty="0">
                  <a:solidFill>
                    <a:srgbClr val="FDFAFF"/>
                  </a:solidFill>
                  <a:latin typeface="微软雅黑" panose="020B0503020204020204" charset="-122"/>
                  <a:ea typeface="微软雅黑" panose="020B0503020204020204" charset="-122"/>
                  <a:cs typeface="微软雅黑" panose="020B0503020204020204" charset="-122"/>
                </a:rPr>
                <a:t>其他应用系统</a:t>
              </a:r>
              <a:endParaRPr lang="en-US" sz="1600" b="1" dirty="0">
                <a:solidFill>
                  <a:srgbClr val="FDFAFF"/>
                </a:solidFill>
                <a:latin typeface="微软雅黑" panose="020B0503020204020204" charset="-122"/>
                <a:ea typeface="微软雅黑" panose="020B0503020204020204" charset="-122"/>
                <a:cs typeface="微软雅黑" panose="020B0503020204020204" charset="-122"/>
              </a:endParaRPr>
            </a:p>
          </p:txBody>
        </p:sp>
        <p:sp>
          <p:nvSpPr>
            <p:cNvPr id="21" name="AutoShape 21"/>
            <p:cNvSpPr>
              <a:spLocks noChangeArrowheads="1"/>
            </p:cNvSpPr>
            <p:nvPr/>
          </p:nvSpPr>
          <p:spPr bwMode="auto">
            <a:xfrm>
              <a:off x="4499992" y="1764643"/>
              <a:ext cx="3829526" cy="2240421"/>
            </a:xfrm>
            <a:prstGeom prst="roundRect">
              <a:avLst>
                <a:gd name="adj" fmla="val 3758"/>
              </a:avLst>
            </a:prstGeom>
            <a:noFill/>
            <a:ln w="3175" algn="ctr">
              <a:solidFill>
                <a:srgbClr val="FFDA00"/>
              </a:solidFill>
              <a:round/>
            </a:ln>
            <a:effectLst>
              <a:outerShdw blurRad="50800" dist="38100" dir="2700000" algn="tl" rotWithShape="0">
                <a:prstClr val="black">
                  <a:alpha val="40000"/>
                </a:prstClr>
              </a:outerShdw>
            </a:effectLst>
          </p:spPr>
          <p:txBody>
            <a:bodyPr vert="eaVert" wrap="none" bIns="0" anchor="b" anchorCtr="0"/>
            <a:lstStyle/>
            <a:p>
              <a:pPr marL="0" marR="0" lvl="0" indent="0" algn="ctr" defTabSz="914400" eaLnBrk="1" fontAlgn="auto" latinLnBrk="0" hangingPunct="1">
                <a:lnSpc>
                  <a:spcPct val="90000"/>
                </a:lnSpc>
                <a:spcBef>
                  <a:spcPts val="0"/>
                </a:spcBef>
                <a:spcAft>
                  <a:spcPts val="0"/>
                </a:spcAft>
                <a:buClrTx/>
                <a:buSzTx/>
                <a:buFontTx/>
                <a:buNone/>
                <a:defRPr/>
              </a:pPr>
              <a:endParaRPr kumimoji="0" lang="en-US" altLang="zh-CN"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p:txBody>
        </p:sp>
        <p:sp>
          <p:nvSpPr>
            <p:cNvPr id="22" name="AutoShape 21"/>
            <p:cNvSpPr>
              <a:spLocks noChangeArrowheads="1"/>
            </p:cNvSpPr>
            <p:nvPr/>
          </p:nvSpPr>
          <p:spPr bwMode="auto">
            <a:xfrm>
              <a:off x="4990829" y="2031243"/>
              <a:ext cx="1256022" cy="536355"/>
            </a:xfrm>
            <a:prstGeom prst="roundRect">
              <a:avLst>
                <a:gd name="adj" fmla="val 12321"/>
              </a:avLst>
            </a:prstGeom>
            <a:solidFill>
              <a:srgbClr val="0070C0"/>
            </a:solidFill>
            <a:ln w="3175">
              <a:solidFill>
                <a:srgbClr val="0070C0"/>
              </a:solidFill>
              <a:prstDash val="solid"/>
              <a:miter lim="400000"/>
              <a:tailEnd type="triangle"/>
            </a:ln>
            <a:effectLst>
              <a:outerShdw blurRad="50800" dist="38100" dir="2700000" algn="tl" rotWithShape="0">
                <a:prstClr val="black">
                  <a:alpha val="40000"/>
                </a:prstClr>
              </a:outerShdw>
            </a:effectLst>
          </p:spPr>
          <p:txBody>
            <a:bodyPr lIns="60959" tIns="60959" rIns="60959" bIns="60959" anchor="ctr"/>
            <a:lstStyle/>
            <a:p>
              <a:pPr algn="ctr" defTabSz="609600"/>
              <a:r>
                <a:rPr lang="zh-CN" altLang="en-US" sz="1400">
                  <a:solidFill>
                    <a:schemeClr val="bg1"/>
                  </a:solidFill>
                  <a:latin typeface="微软雅黑" panose="020B0503020204020204" charset="-122"/>
                  <a:ea typeface="微软雅黑" panose="020B0503020204020204" charset="-122"/>
                  <a:cs typeface="微软雅黑" panose="020B0503020204020204" charset="-122"/>
                </a:rPr>
                <a:t>运营门户</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3" name="AutoShape 21"/>
            <p:cNvSpPr>
              <a:spLocks noChangeArrowheads="1"/>
            </p:cNvSpPr>
            <p:nvPr/>
          </p:nvSpPr>
          <p:spPr bwMode="auto">
            <a:xfrm>
              <a:off x="6710786" y="2032216"/>
              <a:ext cx="1256022" cy="535428"/>
            </a:xfrm>
            <a:prstGeom prst="roundRect">
              <a:avLst>
                <a:gd name="adj" fmla="val 12321"/>
              </a:avLst>
            </a:prstGeom>
            <a:solidFill>
              <a:srgbClr val="0070C0"/>
            </a:solidFill>
            <a:ln w="3175">
              <a:solidFill>
                <a:srgbClr val="0070C0"/>
              </a:solidFill>
              <a:prstDash val="solid"/>
              <a:miter lim="400000"/>
              <a:tailEnd type="triangle"/>
            </a:ln>
            <a:effectLst>
              <a:outerShdw blurRad="50800" dist="38100" dir="2700000" algn="tl" rotWithShape="0">
                <a:prstClr val="black">
                  <a:alpha val="40000"/>
                </a:prstClr>
              </a:outerShdw>
            </a:effectLst>
          </p:spPr>
          <p:txBody>
            <a:bodyPr lIns="60959" tIns="60959" rIns="60959" bIns="60959" anchor="ctr"/>
            <a:lstStyle/>
            <a:p>
              <a:pPr algn="ctr" defTabSz="609600"/>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合作伙伴门户</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a:p>
              <a:pPr algn="ctr" defTabSz="609600"/>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用户自服务</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4" name="AutoShape 21"/>
            <p:cNvSpPr>
              <a:spLocks noChangeArrowheads="1"/>
            </p:cNvSpPr>
            <p:nvPr/>
          </p:nvSpPr>
          <p:spPr bwMode="auto">
            <a:xfrm>
              <a:off x="4989469" y="2697030"/>
              <a:ext cx="1266395" cy="530531"/>
            </a:xfrm>
            <a:prstGeom prst="roundRect">
              <a:avLst>
                <a:gd name="adj" fmla="val 12321"/>
              </a:avLst>
            </a:prstGeom>
            <a:solidFill>
              <a:srgbClr val="0070C0"/>
            </a:solidFill>
            <a:ln w="3175">
              <a:solidFill>
                <a:srgbClr val="0070C0"/>
              </a:solidFill>
              <a:prstDash val="solid"/>
              <a:miter lim="400000"/>
              <a:tailEnd type="triangle"/>
            </a:ln>
            <a:effectLst>
              <a:outerShdw blurRad="50800" dist="38100" dir="2700000" algn="tl" rotWithShape="0">
                <a:prstClr val="black">
                  <a:alpha val="40000"/>
                </a:prstClr>
              </a:outerShdw>
            </a:effectLst>
          </p:spPr>
          <p:txBody>
            <a:bodyPr lIns="60959" tIns="60959" rIns="60959" bIns="60959" anchor="ctr"/>
            <a:lstStyle/>
            <a:p>
              <a:pPr algn="ctr" defTabSz="609600"/>
              <a:r>
                <a:rPr lang="en-US" altLang="zh-CN" sz="1400" dirty="0">
                  <a:solidFill>
                    <a:schemeClr val="bg1"/>
                  </a:solidFill>
                  <a:latin typeface="微软雅黑" panose="020B0503020204020204" charset="-122"/>
                  <a:ea typeface="微软雅黑" panose="020B0503020204020204" charset="-122"/>
                  <a:cs typeface="微软雅黑" panose="020B0503020204020204" charset="-122"/>
                </a:rPr>
                <a:t>Open </a:t>
              </a:r>
              <a:r>
                <a:rPr lang="en-US" altLang="zh-CN" sz="1400">
                  <a:solidFill>
                    <a:schemeClr val="bg1"/>
                  </a:solidFill>
                  <a:latin typeface="微软雅黑" panose="020B0503020204020204" charset="-122"/>
                  <a:ea typeface="微软雅黑" panose="020B0503020204020204" charset="-122"/>
                  <a:cs typeface="微软雅黑" panose="020B0503020204020204" charset="-122"/>
                </a:rPr>
                <a:t>API</a:t>
              </a:r>
              <a:r>
                <a:rPr lang="zh-CN" altLang="en-US" sz="1400">
                  <a:solidFill>
                    <a:schemeClr val="bg1"/>
                  </a:solidFill>
                  <a:latin typeface="微软雅黑" panose="020B0503020204020204" charset="-122"/>
                  <a:ea typeface="微软雅黑" panose="020B0503020204020204" charset="-122"/>
                  <a:cs typeface="微软雅黑" panose="020B0503020204020204" charset="-122"/>
                </a:rPr>
                <a:t>服务</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5" name="AutoShape 21"/>
            <p:cNvSpPr>
              <a:spLocks noChangeArrowheads="1"/>
            </p:cNvSpPr>
            <p:nvPr/>
          </p:nvSpPr>
          <p:spPr bwMode="auto">
            <a:xfrm>
              <a:off x="4994727" y="3356992"/>
              <a:ext cx="1266395" cy="530531"/>
            </a:xfrm>
            <a:prstGeom prst="roundRect">
              <a:avLst>
                <a:gd name="adj" fmla="val 12321"/>
              </a:avLst>
            </a:prstGeom>
            <a:solidFill>
              <a:srgbClr val="0070C0"/>
            </a:solidFill>
            <a:ln w="3175">
              <a:solidFill>
                <a:srgbClr val="0070C0"/>
              </a:solidFill>
              <a:prstDash val="solid"/>
              <a:miter lim="400000"/>
              <a:tailEnd type="triangle"/>
            </a:ln>
            <a:effectLst>
              <a:outerShdw blurRad="50800" dist="38100" dir="2700000" algn="tl" rotWithShape="0">
                <a:prstClr val="black">
                  <a:alpha val="40000"/>
                </a:prstClr>
              </a:outerShdw>
            </a:effectLst>
          </p:spPr>
          <p:txBody>
            <a:bodyPr lIns="60959" tIns="60959" rIns="60959" bIns="60959" anchor="ctr"/>
            <a:lstStyle/>
            <a:p>
              <a:pPr algn="ctr" defTabSz="609600"/>
              <a:r>
                <a:rPr lang="zh-CN" altLang="en-US" sz="1400">
                  <a:solidFill>
                    <a:schemeClr val="bg1"/>
                  </a:solidFill>
                  <a:latin typeface="微软雅黑" panose="020B0503020204020204" charset="-122"/>
                  <a:ea typeface="微软雅黑" panose="020B0503020204020204" charset="-122"/>
                  <a:cs typeface="微软雅黑" panose="020B0503020204020204" charset="-122"/>
                </a:rPr>
                <a:t>计量</a:t>
              </a: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流控</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6" name="AutoShape 21"/>
            <p:cNvSpPr>
              <a:spLocks noChangeArrowheads="1"/>
            </p:cNvSpPr>
            <p:nvPr/>
          </p:nvSpPr>
          <p:spPr bwMode="auto">
            <a:xfrm>
              <a:off x="6710786" y="3356992"/>
              <a:ext cx="1266395" cy="530531"/>
            </a:xfrm>
            <a:prstGeom prst="roundRect">
              <a:avLst>
                <a:gd name="adj" fmla="val 12321"/>
              </a:avLst>
            </a:prstGeom>
            <a:solidFill>
              <a:srgbClr val="0070C0"/>
            </a:solidFill>
            <a:ln w="3175">
              <a:solidFill>
                <a:srgbClr val="0070C0"/>
              </a:solidFill>
              <a:prstDash val="solid"/>
              <a:miter lim="400000"/>
              <a:tailEnd type="triangle"/>
            </a:ln>
            <a:effectLst>
              <a:outerShdw blurRad="50800" dist="38100" dir="2700000" algn="tl" rotWithShape="0">
                <a:prstClr val="black">
                  <a:alpha val="40000"/>
                </a:prstClr>
              </a:outerShdw>
            </a:effectLst>
          </p:spPr>
          <p:txBody>
            <a:bodyPr lIns="60959" tIns="60959" rIns="60959" bIns="60959" anchor="ctr"/>
            <a:lstStyle/>
            <a:p>
              <a:pPr algn="ctr" defTabSz="609600"/>
              <a:r>
                <a:rPr lang="zh-CN" altLang="en-US" sz="1400">
                  <a:solidFill>
                    <a:schemeClr val="bg1"/>
                  </a:solidFill>
                  <a:latin typeface="微软雅黑" panose="020B0503020204020204" charset="-122"/>
                  <a:ea typeface="微软雅黑" panose="020B0503020204020204" charset="-122"/>
                  <a:cs typeface="微软雅黑" panose="020B0503020204020204" charset="-122"/>
                </a:rPr>
                <a:t>安全管理</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7" name="AutoShape 21"/>
            <p:cNvSpPr>
              <a:spLocks noChangeArrowheads="1"/>
            </p:cNvSpPr>
            <p:nvPr/>
          </p:nvSpPr>
          <p:spPr bwMode="auto">
            <a:xfrm>
              <a:off x="6706997" y="2694141"/>
              <a:ext cx="1256022" cy="536355"/>
            </a:xfrm>
            <a:prstGeom prst="roundRect">
              <a:avLst>
                <a:gd name="adj" fmla="val 12321"/>
              </a:avLst>
            </a:prstGeom>
            <a:solidFill>
              <a:srgbClr val="0070C0"/>
            </a:solidFill>
            <a:ln w="3175">
              <a:solidFill>
                <a:srgbClr val="0070C0"/>
              </a:solidFill>
              <a:prstDash val="solid"/>
              <a:miter lim="400000"/>
              <a:tailEnd type="triangle"/>
            </a:ln>
            <a:effectLst>
              <a:outerShdw blurRad="50800" dist="38100" dir="2700000" algn="tl" rotWithShape="0">
                <a:prstClr val="black">
                  <a:alpha val="40000"/>
                </a:prstClr>
              </a:outerShdw>
            </a:effectLst>
          </p:spPr>
          <p:txBody>
            <a:bodyPr lIns="60959" tIns="60959" rIns="60959" bIns="60959" anchor="ctr"/>
            <a:lstStyle/>
            <a:p>
              <a:pPr algn="ctr" defTabSz="609600"/>
              <a:r>
                <a:rPr lang="zh-CN" altLang="en-US" sz="1400">
                  <a:solidFill>
                    <a:schemeClr val="bg1"/>
                  </a:solidFill>
                  <a:latin typeface="微软雅黑" panose="020B0503020204020204" charset="-122"/>
                  <a:ea typeface="微软雅黑" panose="020B0503020204020204" charset="-122"/>
                  <a:cs typeface="微软雅黑" panose="020B0503020204020204" charset="-122"/>
                </a:rPr>
                <a:t>运</a:t>
              </a: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维门户</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8" name="Rectangle 13"/>
            <p:cNvSpPr/>
            <p:nvPr/>
          </p:nvSpPr>
          <p:spPr>
            <a:xfrm>
              <a:off x="4808829" y="1124744"/>
              <a:ext cx="1008112" cy="432048"/>
            </a:xfrm>
            <a:prstGeom prst="rect">
              <a:avLst/>
            </a:prstGeom>
            <a:solidFill>
              <a:srgbClr val="0070C0"/>
            </a:solidFill>
            <a:ln w="3175">
              <a:solidFill>
                <a:srgbClr val="0070C0"/>
              </a:solidFill>
              <a:prstDash val="solid"/>
              <a:miter lim="400000"/>
              <a:tailEnd type="triangle"/>
            </a:ln>
            <a:effectLst>
              <a:outerShdw blurRad="50800" dist="38100" dir="2700000" algn="tl" rotWithShape="0">
                <a:prstClr val="black">
                  <a:alpha val="40000"/>
                </a:prstClr>
              </a:outerShdw>
            </a:effectLst>
          </p:spPr>
          <p:txBody>
            <a:bodyPr lIns="60959" tIns="60959" rIns="60959" bIns="60959" anchor="ctr"/>
            <a:lstStyle/>
            <a:p>
              <a:pPr algn="ctr" defTabSz="609600"/>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外部用户</a:t>
              </a:r>
              <a:endParaRPr 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29" name="Straight Arrow Connector 15"/>
            <p:cNvCxnSpPr>
              <a:stCxn id="28" idx="2"/>
            </p:cNvCxnSpPr>
            <p:nvPr/>
          </p:nvCxnSpPr>
          <p:spPr>
            <a:xfrm>
              <a:off x="5312885" y="1556792"/>
              <a:ext cx="0" cy="432048"/>
            </a:xfrm>
            <a:prstGeom prst="straightConnector1">
              <a:avLst/>
            </a:prstGeom>
            <a:ln>
              <a:solidFill>
                <a:schemeClr val="bg1"/>
              </a:solidFill>
              <a:tailEnd type="arrow"/>
            </a:ln>
          </p:spPr>
          <p:style>
            <a:lnRef idx="2">
              <a:schemeClr val="accent6"/>
            </a:lnRef>
            <a:fillRef idx="0">
              <a:schemeClr val="accent6"/>
            </a:fillRef>
            <a:effectRef idx="1">
              <a:schemeClr val="accent6"/>
            </a:effectRef>
            <a:fontRef idx="minor">
              <a:schemeClr val="tx1"/>
            </a:fontRef>
          </p:style>
        </p:cxnSp>
        <p:sp>
          <p:nvSpPr>
            <p:cNvPr id="30" name="Rectangle 16"/>
            <p:cNvSpPr/>
            <p:nvPr/>
          </p:nvSpPr>
          <p:spPr>
            <a:xfrm>
              <a:off x="6969069" y="1124744"/>
              <a:ext cx="1008112" cy="432048"/>
            </a:xfrm>
            <a:prstGeom prst="rect">
              <a:avLst/>
            </a:prstGeom>
            <a:solidFill>
              <a:srgbClr val="0070C0"/>
            </a:solidFill>
            <a:ln w="3175">
              <a:solidFill>
                <a:srgbClr val="0070C0"/>
              </a:solidFill>
              <a:prstDash val="solid"/>
              <a:miter lim="400000"/>
              <a:tailEnd type="triangle"/>
            </a:ln>
            <a:effectLst>
              <a:outerShdw blurRad="50800" dist="38100" dir="2700000" algn="tl" rotWithShape="0">
                <a:prstClr val="black">
                  <a:alpha val="40000"/>
                </a:prstClr>
              </a:outerShdw>
            </a:effectLst>
          </p:spPr>
          <p:txBody>
            <a:bodyPr lIns="60959" tIns="60959" rIns="60959" bIns="60959" anchor="ctr"/>
            <a:lstStyle/>
            <a:p>
              <a:pPr algn="ctr" defTabSz="609600"/>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内部用户</a:t>
              </a:r>
              <a:endParaRPr 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31" name="Straight Arrow Connector 17"/>
            <p:cNvCxnSpPr>
              <a:stCxn id="30" idx="2"/>
            </p:cNvCxnSpPr>
            <p:nvPr/>
          </p:nvCxnSpPr>
          <p:spPr>
            <a:xfrm>
              <a:off x="7473125" y="1556792"/>
              <a:ext cx="0" cy="360040"/>
            </a:xfrm>
            <a:prstGeom prst="straightConnector1">
              <a:avLst/>
            </a:prstGeom>
            <a:ln>
              <a:solidFill>
                <a:schemeClr val="bg1"/>
              </a:solidFill>
              <a:tailEnd type="arrow"/>
            </a:ln>
          </p:spPr>
          <p:style>
            <a:lnRef idx="2">
              <a:schemeClr val="accent6"/>
            </a:lnRef>
            <a:fillRef idx="0">
              <a:schemeClr val="accent6"/>
            </a:fillRef>
            <a:effectRef idx="1">
              <a:schemeClr val="accent6"/>
            </a:effectRef>
            <a:fontRef idx="minor">
              <a:schemeClr val="tx1"/>
            </a:fontRef>
          </p:style>
        </p:cxnSp>
        <p:sp>
          <p:nvSpPr>
            <p:cNvPr id="32" name="Rectangle 38"/>
            <p:cNvSpPr/>
            <p:nvPr/>
          </p:nvSpPr>
          <p:spPr>
            <a:xfrm>
              <a:off x="5888949" y="1124744"/>
              <a:ext cx="1008112" cy="432048"/>
            </a:xfrm>
            <a:prstGeom prst="rect">
              <a:avLst/>
            </a:prstGeom>
            <a:solidFill>
              <a:srgbClr val="0070C0"/>
            </a:solidFill>
            <a:ln w="3175">
              <a:solidFill>
                <a:srgbClr val="0070C0"/>
              </a:solidFill>
              <a:prstDash val="solid"/>
              <a:miter lim="400000"/>
              <a:tailEnd type="triangle"/>
            </a:ln>
            <a:effectLst>
              <a:outerShdw blurRad="50800" dist="38100" dir="2700000" algn="tl" rotWithShape="0">
                <a:prstClr val="black">
                  <a:alpha val="40000"/>
                </a:prstClr>
              </a:outerShdw>
            </a:effectLst>
          </p:spPr>
          <p:txBody>
            <a:bodyPr lIns="60959" tIns="60959" rIns="60959" bIns="60959" anchor="ctr"/>
            <a:lstStyle/>
            <a:p>
              <a:pPr algn="ctr" defTabSz="609600"/>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最终用户</a:t>
              </a:r>
              <a:endParaRPr lang="en-US"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33" name="Straight Arrow Connector 48"/>
            <p:cNvCxnSpPr>
              <a:stCxn id="32" idx="2"/>
            </p:cNvCxnSpPr>
            <p:nvPr/>
          </p:nvCxnSpPr>
          <p:spPr>
            <a:xfrm>
              <a:off x="6393005" y="1556792"/>
              <a:ext cx="0" cy="360040"/>
            </a:xfrm>
            <a:prstGeom prst="straightConnector1">
              <a:avLst/>
            </a:prstGeom>
            <a:ln>
              <a:solidFill>
                <a:schemeClr val="bg1"/>
              </a:solidFill>
              <a:tailEnd type="arrow"/>
            </a:ln>
          </p:spPr>
          <p:style>
            <a:lnRef idx="2">
              <a:schemeClr val="accent6"/>
            </a:lnRef>
            <a:fillRef idx="0">
              <a:schemeClr val="accent6"/>
            </a:fillRef>
            <a:effectRef idx="1">
              <a:schemeClr val="accent6"/>
            </a:effectRef>
            <a:fontRef idx="minor">
              <a:schemeClr val="tx1"/>
            </a:fontRef>
          </p:style>
        </p:cxnSp>
        <p:sp>
          <p:nvSpPr>
            <p:cNvPr id="34" name="Rectangle 12"/>
            <p:cNvSpPr/>
            <p:nvPr/>
          </p:nvSpPr>
          <p:spPr>
            <a:xfrm>
              <a:off x="611560" y="4643779"/>
              <a:ext cx="7992888" cy="1463992"/>
            </a:xfrm>
            <a:prstGeom prst="rect">
              <a:avLst/>
            </a:prstGeom>
            <a:noFill/>
            <a:ln>
              <a:solidFill>
                <a:srgbClr val="FFDA00"/>
              </a:solidFill>
            </a:ln>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en-US" altLang="zh-CN" sz="1600" b="1" dirty="0">
                  <a:solidFill>
                    <a:schemeClr val="bg1"/>
                  </a:solidFill>
                  <a:latin typeface="微软雅黑" panose="020B0503020204020204" charset="-122"/>
                  <a:ea typeface="微软雅黑" panose="020B0503020204020204" charset="-122"/>
                </a:rPr>
                <a:t>ESB</a:t>
              </a:r>
              <a:r>
                <a:rPr lang="zh-CN" altLang="en-US" sz="1600" b="1" dirty="0">
                  <a:solidFill>
                    <a:schemeClr val="bg1"/>
                  </a:solidFill>
                  <a:latin typeface="微软雅黑" panose="020B0503020204020204" charset="-122"/>
                  <a:ea typeface="微软雅黑" panose="020B0503020204020204" charset="-122"/>
                </a:rPr>
                <a:t>产品</a:t>
              </a:r>
              <a:r>
                <a:rPr lang="zh-CN" altLang="en-US" sz="1600" dirty="0">
                  <a:solidFill>
                    <a:schemeClr val="bg1"/>
                  </a:solidFill>
                  <a:latin typeface="微软雅黑" panose="020B0503020204020204" charset="-122"/>
                  <a:ea typeface="微软雅黑" panose="020B0503020204020204" charset="-122"/>
                </a:rPr>
                <a:t>：</a:t>
              </a:r>
              <a:r>
                <a:rPr lang="zh-CN" altLang="en-US" sz="1400" dirty="0">
                  <a:solidFill>
                    <a:schemeClr val="bg1"/>
                  </a:solidFill>
                  <a:latin typeface="微软雅黑" panose="020B0503020204020204" charset="-122"/>
                  <a:ea typeface="微软雅黑" panose="020B0503020204020204" charset="-122"/>
                </a:rPr>
                <a:t>高效、稳定、业务化，在</a:t>
              </a:r>
              <a:r>
                <a:rPr lang="en-US" altLang="zh-CN" sz="1400" dirty="0">
                  <a:solidFill>
                    <a:schemeClr val="bg1"/>
                  </a:solidFill>
                  <a:latin typeface="微软雅黑" panose="020B0503020204020204" charset="-122"/>
                  <a:ea typeface="微软雅黑" panose="020B0503020204020204" charset="-122"/>
                </a:rPr>
                <a:t>OSS</a:t>
              </a:r>
              <a:r>
                <a:rPr lang="zh-CN" altLang="en-US" sz="1400" dirty="0">
                  <a:solidFill>
                    <a:schemeClr val="bg1"/>
                  </a:solidFill>
                  <a:latin typeface="微软雅黑" panose="020B0503020204020204" charset="-122"/>
                  <a:ea typeface="微软雅黑" panose="020B0503020204020204" charset="-122"/>
                </a:rPr>
                <a:t>集成平台、智能网管、</a:t>
              </a:r>
              <a:r>
                <a:rPr lang="en-US" altLang="zh-CN" sz="1400" dirty="0">
                  <a:solidFill>
                    <a:schemeClr val="bg1"/>
                  </a:solidFill>
                  <a:latin typeface="微软雅黑" panose="020B0503020204020204" charset="-122"/>
                  <a:ea typeface="微软雅黑" panose="020B0503020204020204" charset="-122"/>
                </a:rPr>
                <a:t>CRM</a:t>
              </a:r>
              <a:r>
                <a:rPr lang="zh-CN" altLang="en-US" sz="1400" dirty="0">
                  <a:solidFill>
                    <a:schemeClr val="bg1"/>
                  </a:solidFill>
                  <a:latin typeface="微软雅黑" panose="020B0503020204020204" charset="-122"/>
                  <a:ea typeface="微软雅黑" panose="020B0503020204020204" charset="-122"/>
                </a:rPr>
                <a:t>服务总线等众多项目中案例验证；</a:t>
              </a:r>
              <a:endParaRPr lang="en-US" altLang="zh-CN" sz="1400" dirty="0">
                <a:solidFill>
                  <a:schemeClr val="bg1"/>
                </a:solidFill>
                <a:latin typeface="微软雅黑" panose="020B0503020204020204" charset="-122"/>
                <a:ea typeface="微软雅黑" panose="020B0503020204020204" charset="-122"/>
              </a:endParaRPr>
            </a:p>
            <a:p>
              <a:pPr>
                <a:lnSpc>
                  <a:spcPct val="150000"/>
                </a:lnSpc>
              </a:pPr>
              <a:r>
                <a:rPr lang="zh-CN" altLang="en-US" sz="1600" b="1" dirty="0">
                  <a:solidFill>
                    <a:schemeClr val="bg1"/>
                  </a:solidFill>
                  <a:latin typeface="微软雅黑" panose="020B0503020204020204" charset="-122"/>
                  <a:ea typeface="微软雅黑" panose="020B0503020204020204" charset="-122"/>
                </a:rPr>
                <a:t>服务治理解决方案</a:t>
              </a:r>
              <a:r>
                <a:rPr lang="zh-CN" altLang="en-US" sz="1400" b="1" dirty="0">
                  <a:solidFill>
                    <a:schemeClr val="bg1"/>
                  </a:solidFill>
                  <a:latin typeface="微软雅黑" panose="020B0503020204020204" charset="-122"/>
                  <a:ea typeface="微软雅黑" panose="020B0503020204020204" charset="-122"/>
                </a:rPr>
                <a:t>：</a:t>
              </a:r>
              <a:r>
                <a:rPr lang="zh-CN" altLang="en-US" sz="1400" dirty="0">
                  <a:solidFill>
                    <a:schemeClr val="bg1"/>
                  </a:solidFill>
                  <a:latin typeface="微软雅黑" panose="020B0503020204020204" charset="-122"/>
                  <a:ea typeface="微软雅黑" panose="020B0503020204020204" charset="-122"/>
                </a:rPr>
                <a:t>接口服务全生命周期管理，符合通信行业特点，架构先进、轻松应对高并发，稳定性上海移动案例验证，监控指标和统计分析支持个性化定制。</a:t>
              </a:r>
              <a:endParaRPr lang="en-US" altLang="zh-CN" sz="1400" dirty="0">
                <a:solidFill>
                  <a:schemeClr val="bg1"/>
                </a:solidFill>
                <a:latin typeface="微软雅黑" panose="020B0503020204020204" charset="-122"/>
                <a:ea typeface="微软雅黑" panose="020B0503020204020204" charset="-122"/>
              </a:endParaRPr>
            </a:p>
            <a:p>
              <a:pPr>
                <a:lnSpc>
                  <a:spcPct val="150000"/>
                </a:lnSpc>
              </a:pPr>
              <a:r>
                <a:rPr lang="zh-CN" altLang="en-US" sz="1600" b="1" dirty="0">
                  <a:solidFill>
                    <a:schemeClr val="bg1"/>
                  </a:solidFill>
                  <a:latin typeface="微软雅黑" panose="020B0503020204020204" charset="-122"/>
                  <a:ea typeface="微软雅黑" panose="020B0503020204020204" charset="-122"/>
                </a:rPr>
                <a:t>能力开放平台解决方案</a:t>
              </a:r>
              <a:r>
                <a:rPr lang="zh-CN" altLang="en-US" sz="1400" b="1" dirty="0">
                  <a:solidFill>
                    <a:schemeClr val="bg1"/>
                  </a:solidFill>
                  <a:latin typeface="微软雅黑" panose="020B0503020204020204" charset="-122"/>
                  <a:ea typeface="微软雅黑" panose="020B0503020204020204" charset="-122"/>
                </a:rPr>
                <a:t>：</a:t>
              </a:r>
              <a:r>
                <a:rPr lang="zh-CN" altLang="en-US" sz="1400" dirty="0">
                  <a:solidFill>
                    <a:schemeClr val="bg1"/>
                  </a:solidFill>
                  <a:latin typeface="微软雅黑" panose="020B0503020204020204" charset="-122"/>
                  <a:ea typeface="微软雅黑" panose="020B0503020204020204" charset="-122"/>
                </a:rPr>
                <a:t>企业级能力开放试点产品，中国移动集团需求调研和规范编写蓝本，规范匹配度高。</a:t>
              </a:r>
              <a:endParaRPr lang="en-US" altLang="zh-CN" sz="1400" dirty="0">
                <a:solidFill>
                  <a:schemeClr val="bg1"/>
                </a:solidFill>
                <a:latin typeface="微软雅黑" panose="020B0503020204020204" charset="-122"/>
                <a:ea typeface="微软雅黑" panose="020B0503020204020204" charset="-122"/>
              </a:endParaRPr>
            </a:p>
          </p:txBody>
        </p:sp>
        <p:sp>
          <p:nvSpPr>
            <p:cNvPr id="35" name="矩形 34"/>
            <p:cNvSpPr/>
            <p:nvPr/>
          </p:nvSpPr>
          <p:spPr>
            <a:xfrm>
              <a:off x="611560" y="6105089"/>
              <a:ext cx="7992888" cy="112832"/>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600" dirty="0">
                <a:solidFill>
                  <a:srgbClr val="FFDA00"/>
                </a:solidFill>
              </a:endParaRPr>
            </a:p>
          </p:txBody>
        </p:sp>
      </p:grpSp>
      <p:sp>
        <p:nvSpPr>
          <p:cNvPr id="36" name="矩形 35"/>
          <p:cNvSpPr/>
          <p:nvPr/>
        </p:nvSpPr>
        <p:spPr>
          <a:xfrm>
            <a:off x="969222" y="597122"/>
            <a:ext cx="6713220" cy="879600"/>
          </a:xfrm>
          <a:prstGeom prst="rect">
            <a:avLst/>
          </a:prstGeom>
        </p:spPr>
        <p:txBody>
          <a:bodyPr wrap="square">
            <a:spAutoFit/>
          </a:bodyPr>
          <a:lstStyle/>
          <a:p>
            <a:pPr>
              <a:lnSpc>
                <a:spcPct val="150000"/>
              </a:lnSpc>
            </a:pPr>
            <a:r>
              <a:rPr lang="zh-CN" altLang="en-US" b="1" dirty="0">
                <a:solidFill>
                  <a:srgbClr val="FFDA00"/>
                </a:solidFill>
                <a:latin typeface="微软雅黑" panose="020B0503020204020204" charset="-122"/>
                <a:ea typeface="微软雅黑" panose="020B0503020204020204" charset="-122"/>
              </a:rPr>
              <a:t>全面支持第三代</a:t>
            </a:r>
            <a:r>
              <a:rPr lang="en-US" altLang="zh-CN" b="1" dirty="0">
                <a:solidFill>
                  <a:srgbClr val="FFDA00"/>
                </a:solidFill>
                <a:latin typeface="微软雅黑" panose="020B0503020204020204" charset="-122"/>
                <a:ea typeface="微软雅黑" panose="020B0503020204020204" charset="-122"/>
              </a:rPr>
              <a:t>CRM</a:t>
            </a:r>
            <a:r>
              <a:rPr lang="zh-CN" altLang="en-US" b="1" dirty="0">
                <a:solidFill>
                  <a:srgbClr val="FFDA00"/>
                </a:solidFill>
                <a:latin typeface="微软雅黑" panose="020B0503020204020204" charset="-122"/>
                <a:ea typeface="微软雅黑" panose="020B0503020204020204" charset="-122"/>
              </a:rPr>
              <a:t>云化、</a:t>
            </a:r>
            <a:r>
              <a:rPr lang="en-US" altLang="zh-CN" b="1" dirty="0">
                <a:solidFill>
                  <a:srgbClr val="FFDA00"/>
                </a:solidFill>
                <a:latin typeface="微软雅黑" panose="020B0503020204020204" charset="-122"/>
                <a:ea typeface="微软雅黑" panose="020B0503020204020204" charset="-122"/>
              </a:rPr>
              <a:t>BOSS</a:t>
            </a:r>
            <a:r>
              <a:rPr lang="zh-CN" altLang="en-US" b="1" dirty="0">
                <a:solidFill>
                  <a:srgbClr val="FFDA00"/>
                </a:solidFill>
                <a:latin typeface="微软雅黑" panose="020B0503020204020204" charset="-122"/>
                <a:ea typeface="微软雅黑" panose="020B0503020204020204" charset="-122"/>
              </a:rPr>
              <a:t>云化规范中接口管理相关需求；能力开放平台规范匹配度高</a:t>
            </a:r>
            <a:endParaRPr lang="zh-CN" altLang="en-US" dirty="0">
              <a:solidFill>
                <a:srgbClr val="FFDA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实现对内、对外服务部署、集成与管理</a:t>
            </a:r>
            <a:endParaRPr lang="zh-CN" altLang="en-US" dirty="0"/>
          </a:p>
        </p:txBody>
      </p:sp>
      <p:sp>
        <p:nvSpPr>
          <p:cNvPr id="69" name="圆角矩形 68"/>
          <p:cNvSpPr/>
          <p:nvPr/>
        </p:nvSpPr>
        <p:spPr>
          <a:xfrm>
            <a:off x="2138018" y="1185156"/>
            <a:ext cx="7973054" cy="4417686"/>
          </a:xfrm>
          <a:prstGeom prst="roundRect">
            <a:avLst>
              <a:gd name="adj" fmla="val 2127"/>
            </a:avLst>
          </a:prstGeom>
          <a:solidFill>
            <a:schemeClr val="bg1">
              <a:alpha val="10000"/>
            </a:schemeClr>
          </a:solidFill>
          <a:ln w="12700">
            <a:solidFill>
              <a:srgbClr val="FFDA00"/>
            </a:solidFill>
            <a:prstDash val="solid"/>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70" name="圆角矩形 69"/>
          <p:cNvSpPr/>
          <p:nvPr/>
        </p:nvSpPr>
        <p:spPr>
          <a:xfrm>
            <a:off x="1558794" y="1478017"/>
            <a:ext cx="936805" cy="1872208"/>
          </a:xfrm>
          <a:prstGeom prst="roundRect">
            <a:avLst>
              <a:gd name="adj" fmla="val 10341"/>
            </a:avLst>
          </a:prstGeom>
          <a:solidFill>
            <a:srgbClr val="0070C0"/>
          </a:solidFill>
          <a:ln>
            <a:noFill/>
          </a:ln>
        </p:spPr>
        <p:style>
          <a:lnRef idx="2">
            <a:schemeClr val="accent2"/>
          </a:lnRef>
          <a:fillRef idx="1">
            <a:schemeClr val="lt1"/>
          </a:fillRef>
          <a:effectRef idx="0">
            <a:schemeClr val="accent2"/>
          </a:effectRef>
          <a:fontRef idx="minor">
            <a:schemeClr val="dk1"/>
          </a:fontRef>
        </p:style>
        <p:txBody>
          <a:bodyPr vert="horz" rtlCol="0" anchor="ctr"/>
          <a:lstStyle/>
          <a:p>
            <a:pPr algn="ctr"/>
            <a:r>
              <a:rPr lang="en-US" altLang="zh-CN" sz="1600" b="1" dirty="0">
                <a:solidFill>
                  <a:schemeClr val="bg1"/>
                </a:solidFill>
                <a:latin typeface="微软雅黑" panose="020B0503020204020204" charset="-122"/>
                <a:ea typeface="微软雅黑" panose="020B0503020204020204" charset="-122"/>
              </a:rPr>
              <a:t>ESB</a:t>
            </a:r>
            <a:r>
              <a:rPr lang="zh-CN" altLang="en-US" sz="1600" b="1" dirty="0">
                <a:solidFill>
                  <a:schemeClr val="bg1"/>
                </a:solidFill>
                <a:latin typeface="微软雅黑" panose="020B0503020204020204" charset="-122"/>
                <a:ea typeface="微软雅黑" panose="020B0503020204020204" charset="-122"/>
              </a:rPr>
              <a:t>服务总线</a:t>
            </a:r>
            <a:r>
              <a:rPr lang="en-US" altLang="zh-CN" sz="1600" b="1" dirty="0">
                <a:solidFill>
                  <a:schemeClr val="bg1"/>
                </a:solidFill>
                <a:latin typeface="微软雅黑" panose="020B0503020204020204" charset="-122"/>
                <a:ea typeface="微软雅黑" panose="020B0503020204020204" charset="-122"/>
              </a:rPr>
              <a:t>-B</a:t>
            </a:r>
            <a:endParaRPr lang="zh-CN" altLang="en-US" sz="1600" b="1" dirty="0">
              <a:solidFill>
                <a:schemeClr val="bg1"/>
              </a:solidFill>
              <a:latin typeface="微软雅黑" panose="020B0503020204020204" charset="-122"/>
              <a:ea typeface="微软雅黑" panose="020B0503020204020204" charset="-122"/>
            </a:endParaRPr>
          </a:p>
        </p:txBody>
      </p:sp>
      <p:sp>
        <p:nvSpPr>
          <p:cNvPr id="71" name="圆角矩形 70"/>
          <p:cNvSpPr/>
          <p:nvPr/>
        </p:nvSpPr>
        <p:spPr>
          <a:xfrm>
            <a:off x="3246160" y="1802053"/>
            <a:ext cx="2088232" cy="1080120"/>
          </a:xfrm>
          <a:prstGeom prst="roundRect">
            <a:avLst>
              <a:gd name="adj" fmla="val 10341"/>
            </a:avLst>
          </a:prstGeom>
          <a:ln>
            <a:solidFill>
              <a:srgbClr val="92D050"/>
            </a:solidFill>
            <a:prstDash val="dash"/>
          </a:ln>
        </p:spPr>
        <p:style>
          <a:lnRef idx="2">
            <a:schemeClr val="accent3"/>
          </a:lnRef>
          <a:fillRef idx="1">
            <a:schemeClr val="lt1"/>
          </a:fillRef>
          <a:effectRef idx="0">
            <a:schemeClr val="accent3"/>
          </a:effectRef>
          <a:fontRef idx="minor">
            <a:schemeClr val="dk1"/>
          </a:fontRef>
        </p:style>
        <p:txBody>
          <a:bodyPr rtlCol="0" anchor="t"/>
          <a:lstStyle/>
          <a:p>
            <a:r>
              <a:rPr lang="en-US" altLang="zh-CN" sz="1400" dirty="0">
                <a:solidFill>
                  <a:schemeClr val="tx1"/>
                </a:solidFill>
                <a:latin typeface="微软雅黑" panose="020B0503020204020204" charset="-122"/>
                <a:ea typeface="微软雅黑" panose="020B0503020204020204" charset="-122"/>
              </a:rPr>
              <a:t>         CRM</a:t>
            </a:r>
            <a:endParaRPr lang="zh-CN" altLang="en-US" sz="1400" dirty="0">
              <a:solidFill>
                <a:schemeClr val="tx1"/>
              </a:solidFill>
              <a:latin typeface="微软雅黑" panose="020B0503020204020204" charset="-122"/>
              <a:ea typeface="微软雅黑" panose="020B0503020204020204" charset="-122"/>
            </a:endParaRPr>
          </a:p>
        </p:txBody>
      </p:sp>
      <p:sp>
        <p:nvSpPr>
          <p:cNvPr id="72" name="圆角矩形 71"/>
          <p:cNvSpPr/>
          <p:nvPr/>
        </p:nvSpPr>
        <p:spPr>
          <a:xfrm>
            <a:off x="3455008" y="2126089"/>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73" name="圆角矩形 72"/>
          <p:cNvSpPr/>
          <p:nvPr/>
        </p:nvSpPr>
        <p:spPr>
          <a:xfrm>
            <a:off x="4319104" y="2126089"/>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74" name="圆角矩形 73"/>
          <p:cNvSpPr/>
          <p:nvPr/>
        </p:nvSpPr>
        <p:spPr>
          <a:xfrm>
            <a:off x="3455008" y="2450153"/>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75" name="圆角矩形 74"/>
          <p:cNvSpPr/>
          <p:nvPr/>
        </p:nvSpPr>
        <p:spPr>
          <a:xfrm>
            <a:off x="4319104" y="2450153"/>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76" name="圆角矩形 75"/>
          <p:cNvSpPr/>
          <p:nvPr/>
        </p:nvSpPr>
        <p:spPr>
          <a:xfrm>
            <a:off x="2990023" y="3062194"/>
            <a:ext cx="6106133" cy="371613"/>
          </a:xfrm>
          <a:prstGeom prst="roundRect">
            <a:avLst>
              <a:gd name="adj" fmla="val 10341"/>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vert="horz" rtlCol="0" anchor="ctr"/>
          <a:lstStyle/>
          <a:p>
            <a:pPr algn="ctr"/>
            <a:r>
              <a:rPr lang="en-US" altLang="zh-CN" b="1" dirty="0">
                <a:solidFill>
                  <a:schemeClr val="bg1"/>
                </a:solidFill>
                <a:latin typeface="微软雅黑" panose="020B0503020204020204" charset="-122"/>
                <a:ea typeface="微软雅黑" panose="020B0503020204020204" charset="-122"/>
              </a:rPr>
              <a:t>ESB</a:t>
            </a:r>
            <a:r>
              <a:rPr lang="zh-CN" altLang="en-US" b="1" dirty="0">
                <a:solidFill>
                  <a:schemeClr val="bg1"/>
                </a:solidFill>
                <a:latin typeface="微软雅黑" panose="020B0503020204020204" charset="-122"/>
                <a:ea typeface="微软雅黑" panose="020B0503020204020204" charset="-122"/>
              </a:rPr>
              <a:t>服务总线</a:t>
            </a:r>
            <a:r>
              <a:rPr lang="en-US" altLang="zh-CN" b="1" dirty="0">
                <a:solidFill>
                  <a:schemeClr val="bg1"/>
                </a:solidFill>
                <a:latin typeface="微软雅黑" panose="020B0503020204020204" charset="-122"/>
                <a:ea typeface="微软雅黑" panose="020B0503020204020204" charset="-122"/>
              </a:rPr>
              <a:t>-A</a:t>
            </a:r>
            <a:endParaRPr lang="zh-CN" altLang="en-US" b="1" dirty="0">
              <a:solidFill>
                <a:schemeClr val="bg1"/>
              </a:solidFill>
              <a:latin typeface="微软雅黑" panose="020B0503020204020204" charset="-122"/>
              <a:ea typeface="微软雅黑" panose="020B0503020204020204" charset="-122"/>
            </a:endParaRPr>
          </a:p>
        </p:txBody>
      </p:sp>
      <p:sp>
        <p:nvSpPr>
          <p:cNvPr id="77" name="圆角矩形 76"/>
          <p:cNvSpPr/>
          <p:nvPr/>
        </p:nvSpPr>
        <p:spPr>
          <a:xfrm>
            <a:off x="3026434" y="4862393"/>
            <a:ext cx="3024336" cy="360040"/>
          </a:xfrm>
          <a:prstGeom prst="roundRect">
            <a:avLst>
              <a:gd name="adj" fmla="val 10341"/>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vert="horz" rtlCol="0" anchor="ctr"/>
          <a:lstStyle/>
          <a:p>
            <a:pPr algn="ctr"/>
            <a:r>
              <a:rPr lang="zh-CN" altLang="en-US" sz="1400" b="1" dirty="0">
                <a:solidFill>
                  <a:schemeClr val="bg1"/>
                </a:solidFill>
                <a:latin typeface="微软雅黑" panose="020B0503020204020204" charset="-122"/>
                <a:ea typeface="微软雅黑" panose="020B0503020204020204" charset="-122"/>
              </a:rPr>
              <a:t>软件资产管理系统（</a:t>
            </a:r>
            <a:r>
              <a:rPr lang="en-US" altLang="zh-CN" sz="1400" b="1" dirty="0">
                <a:solidFill>
                  <a:schemeClr val="bg1"/>
                </a:solidFill>
                <a:latin typeface="微软雅黑" panose="020B0503020204020204" charset="-122"/>
                <a:ea typeface="微软雅黑" panose="020B0503020204020204" charset="-122"/>
              </a:rPr>
              <a:t>SAM</a:t>
            </a:r>
            <a:r>
              <a:rPr lang="zh-CN" altLang="en-US" sz="1400" b="1" dirty="0">
                <a:solidFill>
                  <a:schemeClr val="bg1"/>
                </a:solidFill>
                <a:latin typeface="微软雅黑" panose="020B0503020204020204" charset="-122"/>
                <a:ea typeface="微软雅黑" panose="020B0503020204020204" charset="-122"/>
              </a:rPr>
              <a:t>）</a:t>
            </a:r>
            <a:endParaRPr lang="zh-CN" altLang="en-US" sz="1400" b="1" dirty="0">
              <a:solidFill>
                <a:schemeClr val="bg1"/>
              </a:solidFill>
              <a:latin typeface="微软雅黑" panose="020B0503020204020204" charset="-122"/>
              <a:ea typeface="微软雅黑" panose="020B0503020204020204" charset="-122"/>
            </a:endParaRPr>
          </a:p>
        </p:txBody>
      </p:sp>
      <p:sp>
        <p:nvSpPr>
          <p:cNvPr id="78" name="圆角矩形 77"/>
          <p:cNvSpPr/>
          <p:nvPr/>
        </p:nvSpPr>
        <p:spPr>
          <a:xfrm>
            <a:off x="9474160" y="1943609"/>
            <a:ext cx="972192" cy="2813235"/>
          </a:xfrm>
          <a:prstGeom prst="roundRect">
            <a:avLst>
              <a:gd name="adj" fmla="val 10341"/>
            </a:avLst>
          </a:prstGeom>
          <a:solidFill>
            <a:srgbClr val="0070C0"/>
          </a:solidFill>
          <a:ln>
            <a:noFill/>
          </a:ln>
        </p:spPr>
        <p:style>
          <a:lnRef idx="2">
            <a:schemeClr val="accent2"/>
          </a:lnRef>
          <a:fillRef idx="1">
            <a:schemeClr val="lt1"/>
          </a:fillRef>
          <a:effectRef idx="0">
            <a:schemeClr val="accent2"/>
          </a:effectRef>
          <a:fontRef idx="minor">
            <a:schemeClr val="dk1"/>
          </a:fontRef>
        </p:style>
        <p:txBody>
          <a:bodyPr vert="horz" rtlCol="0" anchor="ctr"/>
          <a:lstStyle/>
          <a:p>
            <a:pPr algn="ctr"/>
            <a:r>
              <a:rPr lang="en-US" altLang="zh-CN" sz="1600" b="1" dirty="0">
                <a:solidFill>
                  <a:schemeClr val="bg1"/>
                </a:solidFill>
                <a:latin typeface="微软雅黑" panose="020B0503020204020204" charset="-122"/>
                <a:ea typeface="微软雅黑" panose="020B0503020204020204" charset="-122"/>
              </a:rPr>
              <a:t>ESB</a:t>
            </a:r>
            <a:r>
              <a:rPr lang="zh-CN" altLang="en-US" sz="1600" b="1" dirty="0">
                <a:solidFill>
                  <a:schemeClr val="bg1"/>
                </a:solidFill>
                <a:latin typeface="微软雅黑" panose="020B0503020204020204" charset="-122"/>
                <a:ea typeface="微软雅黑" panose="020B0503020204020204" charset="-122"/>
              </a:rPr>
              <a:t>服务总线</a:t>
            </a:r>
            <a:r>
              <a:rPr lang="en-US" altLang="zh-CN" sz="1600" b="1" dirty="0">
                <a:solidFill>
                  <a:schemeClr val="bg1"/>
                </a:solidFill>
                <a:latin typeface="微软雅黑" panose="020B0503020204020204" charset="-122"/>
                <a:ea typeface="微软雅黑" panose="020B0503020204020204" charset="-122"/>
              </a:rPr>
              <a:t>-D</a:t>
            </a:r>
            <a:endParaRPr lang="zh-CN" altLang="en-US" sz="1600" b="1" dirty="0">
              <a:solidFill>
                <a:schemeClr val="bg1"/>
              </a:solidFill>
              <a:latin typeface="微软雅黑" panose="020B0503020204020204" charset="-122"/>
              <a:ea typeface="微软雅黑" panose="020B0503020204020204" charset="-122"/>
            </a:endParaRPr>
          </a:p>
        </p:txBody>
      </p:sp>
      <p:sp>
        <p:nvSpPr>
          <p:cNvPr id="79" name="圆角矩形 78"/>
          <p:cNvSpPr/>
          <p:nvPr/>
        </p:nvSpPr>
        <p:spPr>
          <a:xfrm>
            <a:off x="6168498" y="4862393"/>
            <a:ext cx="2808312" cy="360040"/>
          </a:xfrm>
          <a:prstGeom prst="roundRect">
            <a:avLst>
              <a:gd name="adj" fmla="val 10341"/>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vert="horz" rtlCol="0" anchor="ctr"/>
          <a:lstStyle/>
          <a:p>
            <a:pPr algn="ctr"/>
            <a:r>
              <a:rPr lang="zh-CN" altLang="en-US" sz="1400" b="1" dirty="0">
                <a:solidFill>
                  <a:schemeClr val="bg1"/>
                </a:solidFill>
                <a:latin typeface="微软雅黑" panose="020B0503020204020204" charset="-122"/>
                <a:ea typeface="微软雅黑" panose="020B0503020204020204" charset="-122"/>
              </a:rPr>
              <a:t>接口服务监控系统（</a:t>
            </a:r>
            <a:r>
              <a:rPr lang="en-US" altLang="zh-CN" sz="1400" b="1" dirty="0">
                <a:solidFill>
                  <a:schemeClr val="bg1"/>
                </a:solidFill>
                <a:latin typeface="微软雅黑" panose="020B0503020204020204" charset="-122"/>
                <a:ea typeface="微软雅黑" panose="020B0503020204020204" charset="-122"/>
              </a:rPr>
              <a:t>SSM</a:t>
            </a:r>
            <a:r>
              <a:rPr lang="zh-CN" altLang="en-US" sz="1400" b="1" dirty="0">
                <a:solidFill>
                  <a:schemeClr val="bg1"/>
                </a:solidFill>
                <a:latin typeface="微软雅黑" panose="020B0503020204020204" charset="-122"/>
                <a:ea typeface="微软雅黑" panose="020B0503020204020204" charset="-122"/>
              </a:rPr>
              <a:t>）</a:t>
            </a:r>
            <a:endParaRPr lang="zh-CN" altLang="en-US" sz="1400" b="1" dirty="0">
              <a:solidFill>
                <a:schemeClr val="bg1"/>
              </a:solidFill>
              <a:latin typeface="微软雅黑" panose="020B0503020204020204" charset="-122"/>
              <a:ea typeface="微软雅黑" panose="020B0503020204020204" charset="-122"/>
            </a:endParaRPr>
          </a:p>
        </p:txBody>
      </p:sp>
      <p:sp>
        <p:nvSpPr>
          <p:cNvPr id="80" name="TextBox 54"/>
          <p:cNvSpPr txBox="1"/>
          <p:nvPr/>
        </p:nvSpPr>
        <p:spPr>
          <a:xfrm>
            <a:off x="839195" y="5865923"/>
            <a:ext cx="5400600" cy="646331"/>
          </a:xfrm>
          <a:prstGeom prst="rect">
            <a:avLst/>
          </a:prstGeom>
          <a:noFill/>
        </p:spPr>
        <p:txBody>
          <a:bodyPr wrap="square" rtlCol="0">
            <a:spAutoFit/>
          </a:bodyPr>
          <a:lstStyle/>
          <a:p>
            <a:pPr marL="342900" indent="-342900">
              <a:buFont typeface="+mj-ea"/>
              <a:buAutoNum type="circleNumDbPlain"/>
            </a:pPr>
            <a:r>
              <a:rPr lang="zh-CN" altLang="en-US" sz="1200" b="0" dirty="0">
                <a:solidFill>
                  <a:srgbClr val="FDFAFF"/>
                </a:solidFill>
                <a:latin typeface="微软雅黑" panose="020B0503020204020204" charset="-122"/>
                <a:ea typeface="微软雅黑" panose="020B0503020204020204" charset="-122"/>
              </a:rPr>
              <a:t>按业务域分别部署</a:t>
            </a:r>
            <a:r>
              <a:rPr lang="en-US" altLang="zh-CN" sz="1200" b="0" dirty="0">
                <a:solidFill>
                  <a:srgbClr val="FDFAFF"/>
                </a:solidFill>
                <a:latin typeface="微软雅黑" panose="020B0503020204020204" charset="-122"/>
                <a:ea typeface="微软雅黑" panose="020B0503020204020204" charset="-122"/>
              </a:rPr>
              <a:t>ESB</a:t>
            </a:r>
            <a:r>
              <a:rPr lang="zh-CN" altLang="en-US" sz="1200" b="0" dirty="0">
                <a:solidFill>
                  <a:srgbClr val="FDFAFF"/>
                </a:solidFill>
                <a:latin typeface="微软雅黑" panose="020B0503020204020204" charset="-122"/>
                <a:ea typeface="微软雅黑" panose="020B0503020204020204" charset="-122"/>
              </a:rPr>
              <a:t>服务总线，每根总线采用集群部署</a:t>
            </a:r>
            <a:endParaRPr lang="en-US" altLang="zh-CN" sz="1200" b="0" dirty="0">
              <a:solidFill>
                <a:srgbClr val="FDFAFF"/>
              </a:solidFill>
              <a:latin typeface="微软雅黑" panose="020B0503020204020204" charset="-122"/>
              <a:ea typeface="微软雅黑" panose="020B0503020204020204" charset="-122"/>
            </a:endParaRPr>
          </a:p>
          <a:p>
            <a:pPr marL="342900" indent="-342900">
              <a:buFont typeface="+mj-ea"/>
              <a:buAutoNum type="circleNumDbPlain"/>
            </a:pPr>
            <a:r>
              <a:rPr lang="zh-CN" altLang="en-US" sz="1200" b="0" dirty="0">
                <a:solidFill>
                  <a:srgbClr val="FDFAFF"/>
                </a:solidFill>
                <a:latin typeface="微软雅黑" panose="020B0503020204020204" charset="-122"/>
                <a:ea typeface="微软雅黑" panose="020B0503020204020204" charset="-122"/>
              </a:rPr>
              <a:t>调用的外部公司的服务有单独的</a:t>
            </a:r>
            <a:r>
              <a:rPr lang="en-US" altLang="zh-CN" sz="1200" b="0" dirty="0">
                <a:solidFill>
                  <a:srgbClr val="FDFAFF"/>
                </a:solidFill>
                <a:latin typeface="微软雅黑" panose="020B0503020204020204" charset="-122"/>
                <a:ea typeface="微软雅黑" panose="020B0503020204020204" charset="-122"/>
              </a:rPr>
              <a:t>ESB</a:t>
            </a:r>
            <a:r>
              <a:rPr lang="zh-CN" altLang="en-US" sz="1200" b="0" dirty="0">
                <a:solidFill>
                  <a:srgbClr val="FDFAFF"/>
                </a:solidFill>
                <a:latin typeface="微软雅黑" panose="020B0503020204020204" charset="-122"/>
                <a:ea typeface="微软雅黑" panose="020B0503020204020204" charset="-122"/>
              </a:rPr>
              <a:t>服务总线管理；</a:t>
            </a:r>
            <a:endParaRPr lang="en-US" altLang="zh-CN" sz="1200" b="0" dirty="0">
              <a:solidFill>
                <a:srgbClr val="FDFAFF"/>
              </a:solidFill>
              <a:latin typeface="微软雅黑" panose="020B0503020204020204" charset="-122"/>
              <a:ea typeface="微软雅黑" panose="020B0503020204020204" charset="-122"/>
            </a:endParaRPr>
          </a:p>
          <a:p>
            <a:pPr marL="342900" indent="-342900">
              <a:buFont typeface="+mj-ea"/>
              <a:buAutoNum type="circleNumDbPlain"/>
            </a:pPr>
            <a:r>
              <a:rPr lang="zh-CN" altLang="en-US" sz="1200" b="0" dirty="0">
                <a:solidFill>
                  <a:srgbClr val="FDFAFF"/>
                </a:solidFill>
                <a:latin typeface="微软雅黑" panose="020B0503020204020204" charset="-122"/>
                <a:ea typeface="微软雅黑" panose="020B0503020204020204" charset="-122"/>
              </a:rPr>
              <a:t>该移动向企业外暴露出去的服务有单独的</a:t>
            </a:r>
            <a:r>
              <a:rPr lang="en-US" altLang="zh-CN" sz="1200" b="0" dirty="0">
                <a:solidFill>
                  <a:srgbClr val="FDFAFF"/>
                </a:solidFill>
                <a:latin typeface="微软雅黑" panose="020B0503020204020204" charset="-122"/>
                <a:ea typeface="微软雅黑" panose="020B0503020204020204" charset="-122"/>
              </a:rPr>
              <a:t>ESB</a:t>
            </a:r>
            <a:r>
              <a:rPr lang="zh-CN" altLang="en-US" sz="1200" b="0" dirty="0">
                <a:solidFill>
                  <a:srgbClr val="FDFAFF"/>
                </a:solidFill>
                <a:latin typeface="微软雅黑" panose="020B0503020204020204" charset="-122"/>
                <a:ea typeface="微软雅黑" panose="020B0503020204020204" charset="-122"/>
              </a:rPr>
              <a:t>服务总线管理</a:t>
            </a:r>
            <a:endParaRPr lang="zh-CN" altLang="en-US" sz="1200" b="0" dirty="0">
              <a:solidFill>
                <a:srgbClr val="FDFAFF"/>
              </a:solidFill>
              <a:latin typeface="微软雅黑" panose="020B0503020204020204" charset="-122"/>
              <a:ea typeface="微软雅黑" panose="020B0503020204020204" charset="-122"/>
            </a:endParaRPr>
          </a:p>
        </p:txBody>
      </p:sp>
      <p:sp>
        <p:nvSpPr>
          <p:cNvPr id="81" name="TextBox 55"/>
          <p:cNvSpPr txBox="1"/>
          <p:nvPr/>
        </p:nvSpPr>
        <p:spPr>
          <a:xfrm>
            <a:off x="6062857" y="5874443"/>
            <a:ext cx="3744416" cy="461665"/>
          </a:xfrm>
          <a:prstGeom prst="rect">
            <a:avLst/>
          </a:prstGeom>
          <a:noFill/>
        </p:spPr>
        <p:txBody>
          <a:bodyPr wrap="square" rtlCol="0">
            <a:spAutoFit/>
          </a:bodyPr>
          <a:lstStyle/>
          <a:p>
            <a:pPr marL="342900" indent="-342900">
              <a:buFont typeface="+mj-ea"/>
              <a:buAutoNum type="circleNumDbPlain" startAt="4"/>
            </a:pPr>
            <a:r>
              <a:rPr lang="zh-CN" altLang="en-US" sz="1200" b="0" dirty="0">
                <a:solidFill>
                  <a:srgbClr val="FDFAFF"/>
                </a:solidFill>
                <a:latin typeface="微软雅黑" panose="020B0503020204020204" charset="-122"/>
                <a:ea typeface="微软雅黑" panose="020B0503020204020204" charset="-122"/>
              </a:rPr>
              <a:t>建设企业级软件资产管理系统</a:t>
            </a:r>
            <a:r>
              <a:rPr lang="en-US" altLang="zh-CN" sz="1200" b="0" dirty="0">
                <a:solidFill>
                  <a:srgbClr val="FDFAFF"/>
                </a:solidFill>
                <a:latin typeface="微软雅黑" panose="020B0503020204020204" charset="-122"/>
                <a:ea typeface="微软雅黑" panose="020B0503020204020204" charset="-122"/>
              </a:rPr>
              <a:t>(SAM)</a:t>
            </a:r>
            <a:endParaRPr lang="en-US" altLang="zh-CN" sz="1200" b="0" dirty="0">
              <a:solidFill>
                <a:srgbClr val="FDFAFF"/>
              </a:solidFill>
              <a:latin typeface="微软雅黑" panose="020B0503020204020204" charset="-122"/>
              <a:ea typeface="微软雅黑" panose="020B0503020204020204" charset="-122"/>
            </a:endParaRPr>
          </a:p>
          <a:p>
            <a:pPr marL="342900" indent="-342900">
              <a:buFont typeface="+mj-ea"/>
              <a:buAutoNum type="circleNumDbPlain" startAt="4"/>
            </a:pPr>
            <a:r>
              <a:rPr lang="zh-CN" altLang="en-US" sz="1200" b="0" dirty="0">
                <a:solidFill>
                  <a:srgbClr val="FDFAFF"/>
                </a:solidFill>
                <a:latin typeface="微软雅黑" panose="020B0503020204020204" charset="-122"/>
                <a:ea typeface="微软雅黑" panose="020B0503020204020204" charset="-122"/>
              </a:rPr>
              <a:t>建设企业级接口服务监控系统</a:t>
            </a:r>
            <a:r>
              <a:rPr lang="en-US" altLang="zh-CN" sz="1200" b="0" dirty="0">
                <a:solidFill>
                  <a:srgbClr val="FDFAFF"/>
                </a:solidFill>
                <a:latin typeface="微软雅黑" panose="020B0503020204020204" charset="-122"/>
                <a:ea typeface="微软雅黑" panose="020B0503020204020204" charset="-122"/>
              </a:rPr>
              <a:t>(SSM)</a:t>
            </a:r>
            <a:endParaRPr lang="zh-CN" altLang="en-US" sz="1200" b="0" dirty="0">
              <a:solidFill>
                <a:srgbClr val="FDFAFF"/>
              </a:solidFill>
              <a:latin typeface="微软雅黑" panose="020B0503020204020204" charset="-122"/>
              <a:ea typeface="微软雅黑" panose="020B0503020204020204" charset="-122"/>
            </a:endParaRPr>
          </a:p>
        </p:txBody>
      </p:sp>
      <p:cxnSp>
        <p:nvCxnSpPr>
          <p:cNvPr id="82" name="直接箭头连接符 81"/>
          <p:cNvCxnSpPr/>
          <p:nvPr/>
        </p:nvCxnSpPr>
        <p:spPr>
          <a:xfrm>
            <a:off x="11300277" y="1185155"/>
            <a:ext cx="496416"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83" name="TextBox 57"/>
          <p:cNvSpPr txBox="1"/>
          <p:nvPr/>
        </p:nvSpPr>
        <p:spPr>
          <a:xfrm>
            <a:off x="11193839" y="1254082"/>
            <a:ext cx="864096" cy="276999"/>
          </a:xfrm>
          <a:prstGeom prst="rect">
            <a:avLst/>
          </a:prstGeom>
          <a:noFill/>
        </p:spPr>
        <p:txBody>
          <a:bodyPr wrap="square" rtlCol="0">
            <a:spAutoFit/>
          </a:bodyPr>
          <a:lstStyle/>
          <a:p>
            <a:r>
              <a:rPr lang="zh-CN" altLang="en-US" sz="1200" dirty="0">
                <a:solidFill>
                  <a:srgbClr val="FDFAFF"/>
                </a:solidFill>
                <a:latin typeface="微软雅黑" panose="020B0503020204020204" charset="-122"/>
                <a:ea typeface="微软雅黑" panose="020B0503020204020204" charset="-122"/>
              </a:rPr>
              <a:t>服务调用</a:t>
            </a:r>
            <a:endParaRPr lang="zh-CN" altLang="en-US" sz="1200" dirty="0">
              <a:solidFill>
                <a:srgbClr val="FDFAFF"/>
              </a:solidFill>
              <a:latin typeface="微软雅黑" panose="020B0503020204020204" charset="-122"/>
              <a:ea typeface="微软雅黑" panose="020B0503020204020204" charset="-122"/>
            </a:endParaRPr>
          </a:p>
        </p:txBody>
      </p:sp>
      <p:sp>
        <p:nvSpPr>
          <p:cNvPr id="84" name="圆角矩形 83"/>
          <p:cNvSpPr/>
          <p:nvPr/>
        </p:nvSpPr>
        <p:spPr>
          <a:xfrm>
            <a:off x="10824356" y="2198097"/>
            <a:ext cx="666032" cy="936104"/>
          </a:xfrm>
          <a:prstGeom prst="roundRect">
            <a:avLst>
              <a:gd name="adj" fmla="val 10341"/>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solidFill>
                  <a:schemeClr val="tx1"/>
                </a:solidFill>
                <a:latin typeface="微软雅黑" panose="020B0503020204020204" charset="-122"/>
                <a:ea typeface="微软雅黑" panose="020B0503020204020204" charset="-122"/>
              </a:rPr>
              <a:t>淘宝</a:t>
            </a:r>
            <a:endParaRPr lang="zh-CN" altLang="en-US" sz="1200" dirty="0">
              <a:solidFill>
                <a:schemeClr val="tx1"/>
              </a:solidFill>
              <a:latin typeface="微软雅黑" panose="020B0503020204020204" charset="-122"/>
              <a:ea typeface="微软雅黑" panose="020B0503020204020204" charset="-122"/>
            </a:endParaRPr>
          </a:p>
        </p:txBody>
      </p:sp>
      <p:sp>
        <p:nvSpPr>
          <p:cNvPr id="85" name="圆角矩形 84"/>
          <p:cNvSpPr/>
          <p:nvPr/>
        </p:nvSpPr>
        <p:spPr>
          <a:xfrm>
            <a:off x="10824355" y="3278217"/>
            <a:ext cx="689175" cy="936104"/>
          </a:xfrm>
          <a:prstGeom prst="roundRect">
            <a:avLst>
              <a:gd name="adj" fmla="val 10341"/>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solidFill>
                  <a:schemeClr val="tx1"/>
                </a:solidFill>
                <a:latin typeface="微软雅黑" panose="020B0503020204020204" charset="-122"/>
                <a:ea typeface="微软雅黑" panose="020B0503020204020204" charset="-122"/>
              </a:rPr>
              <a:t>京东</a:t>
            </a:r>
            <a:endParaRPr lang="zh-CN" altLang="en-US" sz="1200" dirty="0">
              <a:solidFill>
                <a:schemeClr val="tx1"/>
              </a:solidFill>
              <a:latin typeface="微软雅黑" panose="020B0503020204020204" charset="-122"/>
              <a:ea typeface="微软雅黑" panose="020B0503020204020204" charset="-122"/>
            </a:endParaRPr>
          </a:p>
        </p:txBody>
      </p:sp>
      <p:cxnSp>
        <p:nvCxnSpPr>
          <p:cNvPr id="86" name="直接箭头连接符 85"/>
          <p:cNvCxnSpPr/>
          <p:nvPr/>
        </p:nvCxnSpPr>
        <p:spPr>
          <a:xfrm rot="10800000" flipV="1">
            <a:off x="10453806" y="2702153"/>
            <a:ext cx="432048" cy="0"/>
          </a:xfrm>
          <a:prstGeom prst="straightConnector1">
            <a:avLst/>
          </a:prstGeom>
          <a:ln>
            <a:solidFill>
              <a:srgbClr val="C00000"/>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87" name="直接箭头连接符 86"/>
          <p:cNvCxnSpPr/>
          <p:nvPr/>
        </p:nvCxnSpPr>
        <p:spPr>
          <a:xfrm rot="10800000" flipV="1">
            <a:off x="10453806" y="3750744"/>
            <a:ext cx="432048" cy="0"/>
          </a:xfrm>
          <a:prstGeom prst="straightConnector1">
            <a:avLst/>
          </a:prstGeom>
          <a:ln>
            <a:solidFill>
              <a:srgbClr val="C00000"/>
            </a:solidFill>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88" name="圆角矩形 87"/>
          <p:cNvSpPr/>
          <p:nvPr/>
        </p:nvSpPr>
        <p:spPr>
          <a:xfrm>
            <a:off x="666934" y="2108101"/>
            <a:ext cx="583847" cy="936104"/>
          </a:xfrm>
          <a:prstGeom prst="roundRect">
            <a:avLst>
              <a:gd name="adj" fmla="val 10341"/>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集团公司</a:t>
            </a:r>
            <a:endParaRPr lang="zh-CN" altLang="en-US" sz="1400" dirty="0">
              <a:solidFill>
                <a:schemeClr val="tx1"/>
              </a:solidFill>
              <a:latin typeface="微软雅黑" panose="020B0503020204020204" charset="-122"/>
              <a:ea typeface="微软雅黑" panose="020B0503020204020204" charset="-122"/>
            </a:endParaRPr>
          </a:p>
        </p:txBody>
      </p:sp>
      <p:sp>
        <p:nvSpPr>
          <p:cNvPr id="89" name="圆角矩形 88"/>
          <p:cNvSpPr/>
          <p:nvPr/>
        </p:nvSpPr>
        <p:spPr>
          <a:xfrm>
            <a:off x="666934" y="3710273"/>
            <a:ext cx="583847" cy="936104"/>
          </a:xfrm>
          <a:prstGeom prst="roundRect">
            <a:avLst>
              <a:gd name="adj" fmla="val 10341"/>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新浪</a:t>
            </a:r>
            <a:endParaRPr lang="zh-CN" altLang="en-US" sz="1400" dirty="0">
              <a:solidFill>
                <a:schemeClr val="tx1"/>
              </a:solidFill>
              <a:latin typeface="微软雅黑" panose="020B0503020204020204" charset="-122"/>
              <a:ea typeface="微软雅黑" panose="020B0503020204020204" charset="-122"/>
            </a:endParaRPr>
          </a:p>
        </p:txBody>
      </p:sp>
      <p:cxnSp>
        <p:nvCxnSpPr>
          <p:cNvPr id="90" name="直接箭头连接符 89"/>
          <p:cNvCxnSpPr/>
          <p:nvPr/>
        </p:nvCxnSpPr>
        <p:spPr>
          <a:xfrm rot="10800000" flipV="1">
            <a:off x="1225889" y="2576944"/>
            <a:ext cx="432048" cy="0"/>
          </a:xfrm>
          <a:prstGeom prst="straightConnector1">
            <a:avLst/>
          </a:prstGeom>
          <a:ln>
            <a:solidFill>
              <a:srgbClr val="C00000"/>
            </a:solidFill>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91" name="圆角矩形 90"/>
          <p:cNvSpPr/>
          <p:nvPr/>
        </p:nvSpPr>
        <p:spPr>
          <a:xfrm>
            <a:off x="1571283" y="3470466"/>
            <a:ext cx="893998" cy="1571948"/>
          </a:xfrm>
          <a:prstGeom prst="roundRect">
            <a:avLst>
              <a:gd name="adj" fmla="val 10341"/>
            </a:avLst>
          </a:prstGeom>
          <a:solidFill>
            <a:srgbClr val="0070C0"/>
          </a:solidFill>
          <a:ln>
            <a:noFill/>
          </a:ln>
        </p:spPr>
        <p:style>
          <a:lnRef idx="2">
            <a:schemeClr val="accent2"/>
          </a:lnRef>
          <a:fillRef idx="1">
            <a:schemeClr val="lt1"/>
          </a:fillRef>
          <a:effectRef idx="0">
            <a:schemeClr val="accent2"/>
          </a:effectRef>
          <a:fontRef idx="minor">
            <a:schemeClr val="dk1"/>
          </a:fontRef>
        </p:style>
        <p:txBody>
          <a:bodyPr vert="horz" rtlCol="0" anchor="ctr"/>
          <a:lstStyle/>
          <a:p>
            <a:pPr algn="ctr"/>
            <a:r>
              <a:rPr lang="en-US" altLang="zh-CN" sz="1600" b="1" dirty="0">
                <a:solidFill>
                  <a:schemeClr val="bg1"/>
                </a:solidFill>
                <a:latin typeface="微软雅黑" panose="020B0503020204020204" charset="-122"/>
                <a:ea typeface="微软雅黑" panose="020B0503020204020204" charset="-122"/>
              </a:rPr>
              <a:t>ESB</a:t>
            </a:r>
            <a:r>
              <a:rPr lang="zh-CN" altLang="en-US" sz="1600" b="1" dirty="0">
                <a:solidFill>
                  <a:schemeClr val="bg1"/>
                </a:solidFill>
                <a:latin typeface="微软雅黑" panose="020B0503020204020204" charset="-122"/>
                <a:ea typeface="微软雅黑" panose="020B0503020204020204" charset="-122"/>
              </a:rPr>
              <a:t>服务总线</a:t>
            </a:r>
            <a:r>
              <a:rPr lang="en-US" altLang="zh-CN" sz="1600" b="1" dirty="0">
                <a:solidFill>
                  <a:schemeClr val="bg1"/>
                </a:solidFill>
                <a:latin typeface="微软雅黑" panose="020B0503020204020204" charset="-122"/>
                <a:ea typeface="微软雅黑" panose="020B0503020204020204" charset="-122"/>
              </a:rPr>
              <a:t>-C</a:t>
            </a:r>
            <a:endParaRPr lang="zh-CN" altLang="en-US" sz="1600" b="1" dirty="0">
              <a:solidFill>
                <a:schemeClr val="bg1"/>
              </a:solidFill>
              <a:latin typeface="微软雅黑" panose="020B0503020204020204" charset="-122"/>
              <a:ea typeface="微软雅黑" panose="020B0503020204020204" charset="-122"/>
            </a:endParaRPr>
          </a:p>
        </p:txBody>
      </p:sp>
      <p:cxnSp>
        <p:nvCxnSpPr>
          <p:cNvPr id="92" name="直接箭头连接符 91"/>
          <p:cNvCxnSpPr/>
          <p:nvPr/>
        </p:nvCxnSpPr>
        <p:spPr>
          <a:xfrm rot="10800000" flipV="1">
            <a:off x="1225890" y="4269616"/>
            <a:ext cx="432048" cy="0"/>
          </a:xfrm>
          <a:prstGeom prst="straightConnector1">
            <a:avLst/>
          </a:prstGeom>
          <a:ln>
            <a:solidFill>
              <a:srgbClr val="C00000"/>
            </a:solidFill>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93" name="矩形标注 92"/>
          <p:cNvSpPr/>
          <p:nvPr/>
        </p:nvSpPr>
        <p:spPr>
          <a:xfrm>
            <a:off x="2311989" y="908720"/>
            <a:ext cx="1715666" cy="417935"/>
          </a:xfrm>
          <a:prstGeom prst="wedgeRectCallout">
            <a:avLst>
              <a:gd name="adj1" fmla="val -46288"/>
              <a:gd name="adj2" fmla="val 140873"/>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600" dirty="0">
                <a:latin typeface="微软雅黑" panose="020B0503020204020204" charset="-122"/>
                <a:ea typeface="微软雅黑" panose="020B0503020204020204" charset="-122"/>
              </a:rPr>
              <a:t>面向集团公司</a:t>
            </a:r>
            <a:endParaRPr lang="zh-CN" altLang="en-US" sz="1600" dirty="0">
              <a:latin typeface="微软雅黑" panose="020B0503020204020204" charset="-122"/>
              <a:ea typeface="微软雅黑" panose="020B0503020204020204" charset="-122"/>
            </a:endParaRPr>
          </a:p>
        </p:txBody>
      </p:sp>
      <p:sp>
        <p:nvSpPr>
          <p:cNvPr id="94" name="矩形标注 93"/>
          <p:cNvSpPr/>
          <p:nvPr/>
        </p:nvSpPr>
        <p:spPr>
          <a:xfrm>
            <a:off x="8052742" y="1053027"/>
            <a:ext cx="1715666" cy="417935"/>
          </a:xfrm>
          <a:prstGeom prst="wedgeRectCallout">
            <a:avLst>
              <a:gd name="adj1" fmla="val 10191"/>
              <a:gd name="adj2" fmla="val 121280"/>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600" dirty="0">
                <a:latin typeface="微软雅黑" panose="020B0503020204020204" charset="-122"/>
                <a:ea typeface="微软雅黑" panose="020B0503020204020204" charset="-122"/>
              </a:rPr>
              <a:t>面向外部应用</a:t>
            </a:r>
            <a:endParaRPr lang="zh-CN" altLang="en-US" sz="1600" dirty="0">
              <a:latin typeface="微软雅黑" panose="020B0503020204020204" charset="-122"/>
              <a:ea typeface="微软雅黑" panose="020B0503020204020204" charset="-122"/>
            </a:endParaRPr>
          </a:p>
        </p:txBody>
      </p:sp>
      <p:sp>
        <p:nvSpPr>
          <p:cNvPr id="95" name="矩形标注 94"/>
          <p:cNvSpPr/>
          <p:nvPr/>
        </p:nvSpPr>
        <p:spPr>
          <a:xfrm>
            <a:off x="767408" y="5184907"/>
            <a:ext cx="1715666" cy="417935"/>
          </a:xfrm>
          <a:prstGeom prst="wedgeRectCallout">
            <a:avLst>
              <a:gd name="adj1" fmla="val 14964"/>
              <a:gd name="adj2" fmla="val -146494"/>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600" dirty="0">
                <a:latin typeface="微软雅黑" panose="020B0503020204020204" charset="-122"/>
                <a:ea typeface="微软雅黑" panose="020B0503020204020204" charset="-122"/>
              </a:rPr>
              <a:t>引入外部服务</a:t>
            </a:r>
            <a:endParaRPr lang="zh-CN" altLang="en-US" sz="1600" dirty="0">
              <a:latin typeface="微软雅黑" panose="020B0503020204020204" charset="-122"/>
              <a:ea typeface="微软雅黑" panose="020B0503020204020204" charset="-122"/>
            </a:endParaRPr>
          </a:p>
        </p:txBody>
      </p:sp>
      <p:sp>
        <p:nvSpPr>
          <p:cNvPr id="96" name="圆角矩形 95"/>
          <p:cNvSpPr/>
          <p:nvPr/>
        </p:nvSpPr>
        <p:spPr>
          <a:xfrm>
            <a:off x="6581016" y="1838057"/>
            <a:ext cx="2088232" cy="1080120"/>
          </a:xfrm>
          <a:prstGeom prst="roundRect">
            <a:avLst>
              <a:gd name="adj" fmla="val 10341"/>
            </a:avLst>
          </a:prstGeom>
          <a:ln>
            <a:solidFill>
              <a:srgbClr val="92D050"/>
            </a:solidFill>
            <a:prstDash val="dash"/>
          </a:ln>
        </p:spPr>
        <p:style>
          <a:lnRef idx="2">
            <a:schemeClr val="accent3"/>
          </a:lnRef>
          <a:fillRef idx="1">
            <a:schemeClr val="lt1"/>
          </a:fillRef>
          <a:effectRef idx="0">
            <a:schemeClr val="accent3"/>
          </a:effectRef>
          <a:fontRef idx="minor">
            <a:schemeClr val="dk1"/>
          </a:fontRef>
        </p:style>
        <p:txBody>
          <a:bodyPr rtlCol="0" anchor="t"/>
          <a:lstStyle/>
          <a:p>
            <a:r>
              <a:rPr lang="en-US" altLang="zh-CN" sz="1400" dirty="0">
                <a:solidFill>
                  <a:schemeClr val="tx1"/>
                </a:solidFill>
                <a:latin typeface="微软雅黑" panose="020B0503020204020204" charset="-122"/>
                <a:ea typeface="微软雅黑" panose="020B0503020204020204" charset="-122"/>
              </a:rPr>
              <a:t>        BOSS</a:t>
            </a:r>
            <a:endParaRPr lang="zh-CN" altLang="en-US" sz="1400" dirty="0">
              <a:solidFill>
                <a:schemeClr val="tx1"/>
              </a:solidFill>
              <a:latin typeface="微软雅黑" panose="020B0503020204020204" charset="-122"/>
              <a:ea typeface="微软雅黑" panose="020B0503020204020204" charset="-122"/>
            </a:endParaRPr>
          </a:p>
        </p:txBody>
      </p:sp>
      <p:sp>
        <p:nvSpPr>
          <p:cNvPr id="97" name="圆角矩形 96"/>
          <p:cNvSpPr/>
          <p:nvPr/>
        </p:nvSpPr>
        <p:spPr>
          <a:xfrm>
            <a:off x="6789864" y="2162093"/>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98" name="圆角矩形 97"/>
          <p:cNvSpPr/>
          <p:nvPr/>
        </p:nvSpPr>
        <p:spPr>
          <a:xfrm>
            <a:off x="7653960" y="2162093"/>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99" name="圆角矩形 98"/>
          <p:cNvSpPr/>
          <p:nvPr/>
        </p:nvSpPr>
        <p:spPr>
          <a:xfrm>
            <a:off x="6789864" y="2569673"/>
            <a:ext cx="756000" cy="168484"/>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00" name="圆角矩形 99"/>
          <p:cNvSpPr/>
          <p:nvPr/>
        </p:nvSpPr>
        <p:spPr>
          <a:xfrm>
            <a:off x="7653960" y="2486157"/>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01" name="圆角矩形 100"/>
          <p:cNvSpPr/>
          <p:nvPr/>
        </p:nvSpPr>
        <p:spPr>
          <a:xfrm>
            <a:off x="3424528" y="3609953"/>
            <a:ext cx="1242096" cy="964408"/>
          </a:xfrm>
          <a:prstGeom prst="roundRect">
            <a:avLst>
              <a:gd name="adj" fmla="val 10341"/>
            </a:avLst>
          </a:prstGeom>
          <a:ln>
            <a:solidFill>
              <a:srgbClr val="92D050"/>
            </a:solidFill>
            <a:prstDash val="dash"/>
          </a:ln>
        </p:spPr>
        <p:style>
          <a:lnRef idx="2">
            <a:schemeClr val="accent3"/>
          </a:lnRef>
          <a:fillRef idx="1">
            <a:schemeClr val="lt1"/>
          </a:fillRef>
          <a:effectRef idx="0">
            <a:schemeClr val="accent3"/>
          </a:effectRef>
          <a:fontRef idx="minor">
            <a:schemeClr val="dk1"/>
          </a:fontRef>
        </p:style>
        <p:txBody>
          <a:bodyPr rtlCol="0" anchor="t"/>
          <a:lstStyle/>
          <a:p>
            <a:r>
              <a:rPr lang="en-US" altLang="zh-CN" sz="1400" dirty="0">
                <a:solidFill>
                  <a:schemeClr val="tx1"/>
                </a:solidFill>
                <a:latin typeface="微软雅黑" panose="020B0503020204020204" charset="-122"/>
                <a:ea typeface="微软雅黑" panose="020B0503020204020204" charset="-122"/>
              </a:rPr>
              <a:t>    BASS</a:t>
            </a:r>
            <a:endParaRPr lang="zh-CN" altLang="en-US" sz="1400" dirty="0">
              <a:solidFill>
                <a:schemeClr val="tx1"/>
              </a:solidFill>
              <a:latin typeface="微软雅黑" panose="020B0503020204020204" charset="-122"/>
              <a:ea typeface="微软雅黑" panose="020B0503020204020204" charset="-122"/>
            </a:endParaRPr>
          </a:p>
        </p:txBody>
      </p:sp>
      <p:sp>
        <p:nvSpPr>
          <p:cNvPr id="102" name="圆角矩形 101"/>
          <p:cNvSpPr/>
          <p:nvPr/>
        </p:nvSpPr>
        <p:spPr>
          <a:xfrm>
            <a:off x="3557760" y="3921814"/>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03" name="圆角矩形 102"/>
          <p:cNvSpPr/>
          <p:nvPr/>
        </p:nvSpPr>
        <p:spPr>
          <a:xfrm>
            <a:off x="4133824" y="3921814"/>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04" name="圆角矩形 103"/>
          <p:cNvSpPr/>
          <p:nvPr/>
        </p:nvSpPr>
        <p:spPr>
          <a:xfrm>
            <a:off x="3547485" y="4265142"/>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05" name="圆角矩形 104"/>
          <p:cNvSpPr/>
          <p:nvPr/>
        </p:nvSpPr>
        <p:spPr>
          <a:xfrm>
            <a:off x="4130152" y="4251965"/>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06" name="圆角矩形 105"/>
          <p:cNvSpPr/>
          <p:nvPr/>
        </p:nvSpPr>
        <p:spPr>
          <a:xfrm>
            <a:off x="5117480" y="3609953"/>
            <a:ext cx="1242096" cy="964408"/>
          </a:xfrm>
          <a:prstGeom prst="roundRect">
            <a:avLst>
              <a:gd name="adj" fmla="val 10341"/>
            </a:avLst>
          </a:prstGeom>
          <a:ln>
            <a:solidFill>
              <a:srgbClr val="92D050"/>
            </a:solidFill>
            <a:prstDash val="dash"/>
          </a:ln>
        </p:spPr>
        <p:style>
          <a:lnRef idx="2">
            <a:schemeClr val="accent3"/>
          </a:lnRef>
          <a:fillRef idx="1">
            <a:schemeClr val="lt1"/>
          </a:fillRef>
          <a:effectRef idx="0">
            <a:schemeClr val="accent3"/>
          </a:effectRef>
          <a:fontRef idx="minor">
            <a:schemeClr val="dk1"/>
          </a:fontRef>
        </p:style>
        <p:txBody>
          <a:bodyPr rtlCol="0" anchor="t"/>
          <a:lstStyle/>
          <a:p>
            <a:r>
              <a:rPr lang="en-US" altLang="zh-CN" sz="1400" dirty="0">
                <a:solidFill>
                  <a:schemeClr val="tx1"/>
                </a:solidFill>
                <a:latin typeface="微软雅黑" panose="020B0503020204020204" charset="-122"/>
                <a:ea typeface="微软雅黑" panose="020B0503020204020204" charset="-122"/>
              </a:rPr>
              <a:t>    BOMC</a:t>
            </a:r>
            <a:endParaRPr lang="zh-CN" altLang="en-US" sz="1400" dirty="0">
              <a:solidFill>
                <a:schemeClr val="tx1"/>
              </a:solidFill>
              <a:latin typeface="微软雅黑" panose="020B0503020204020204" charset="-122"/>
              <a:ea typeface="微软雅黑" panose="020B0503020204020204" charset="-122"/>
            </a:endParaRPr>
          </a:p>
        </p:txBody>
      </p:sp>
      <p:sp>
        <p:nvSpPr>
          <p:cNvPr id="107" name="圆角矩形 106"/>
          <p:cNvSpPr/>
          <p:nvPr/>
        </p:nvSpPr>
        <p:spPr>
          <a:xfrm>
            <a:off x="5250712" y="3921814"/>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08" name="圆角矩形 107"/>
          <p:cNvSpPr/>
          <p:nvPr/>
        </p:nvSpPr>
        <p:spPr>
          <a:xfrm>
            <a:off x="5826776" y="3921814"/>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09" name="圆角矩形 108"/>
          <p:cNvSpPr/>
          <p:nvPr/>
        </p:nvSpPr>
        <p:spPr>
          <a:xfrm>
            <a:off x="5240437" y="4265142"/>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10" name="圆角矩形 109"/>
          <p:cNvSpPr/>
          <p:nvPr/>
        </p:nvSpPr>
        <p:spPr>
          <a:xfrm>
            <a:off x="5823104" y="4251965"/>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11" name="圆角矩形 110"/>
          <p:cNvSpPr/>
          <p:nvPr/>
        </p:nvSpPr>
        <p:spPr>
          <a:xfrm>
            <a:off x="7040184" y="3609953"/>
            <a:ext cx="1242096" cy="964408"/>
          </a:xfrm>
          <a:prstGeom prst="roundRect">
            <a:avLst>
              <a:gd name="adj" fmla="val 10341"/>
            </a:avLst>
          </a:prstGeom>
          <a:ln>
            <a:solidFill>
              <a:srgbClr val="92D050"/>
            </a:solidFill>
            <a:prstDash val="dash"/>
          </a:ln>
        </p:spPr>
        <p:style>
          <a:lnRef idx="2">
            <a:schemeClr val="accent3"/>
          </a:lnRef>
          <a:fillRef idx="1">
            <a:schemeClr val="lt1"/>
          </a:fillRef>
          <a:effectRef idx="0">
            <a:schemeClr val="accent3"/>
          </a:effectRef>
          <a:fontRef idx="minor">
            <a:schemeClr val="dk1"/>
          </a:fontRef>
        </p:style>
        <p:txBody>
          <a:bodyPr rtlCol="0" anchor="t"/>
          <a:lstStyle/>
          <a:p>
            <a:r>
              <a:rPr lang="en-US" altLang="zh-CN" sz="1400" dirty="0">
                <a:solidFill>
                  <a:schemeClr val="tx1"/>
                </a:solidFill>
                <a:latin typeface="微软雅黑" panose="020B0503020204020204" charset="-122"/>
                <a:ea typeface="微软雅黑" panose="020B0503020204020204" charset="-122"/>
              </a:rPr>
              <a:t>    MMS</a:t>
            </a:r>
            <a:endParaRPr lang="zh-CN" altLang="en-US" sz="1400" dirty="0">
              <a:solidFill>
                <a:schemeClr val="tx1"/>
              </a:solidFill>
              <a:latin typeface="微软雅黑" panose="020B0503020204020204" charset="-122"/>
              <a:ea typeface="微软雅黑" panose="020B0503020204020204" charset="-122"/>
            </a:endParaRPr>
          </a:p>
        </p:txBody>
      </p:sp>
      <p:sp>
        <p:nvSpPr>
          <p:cNvPr id="112" name="圆角矩形 111"/>
          <p:cNvSpPr/>
          <p:nvPr/>
        </p:nvSpPr>
        <p:spPr>
          <a:xfrm>
            <a:off x="7173416" y="3921814"/>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13" name="圆角矩形 112"/>
          <p:cNvSpPr/>
          <p:nvPr/>
        </p:nvSpPr>
        <p:spPr>
          <a:xfrm>
            <a:off x="7749480" y="3921814"/>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14" name="圆角矩形 113"/>
          <p:cNvSpPr/>
          <p:nvPr/>
        </p:nvSpPr>
        <p:spPr>
          <a:xfrm>
            <a:off x="7163141" y="4265142"/>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15" name="圆角矩形 114"/>
          <p:cNvSpPr/>
          <p:nvPr/>
        </p:nvSpPr>
        <p:spPr>
          <a:xfrm>
            <a:off x="7745808" y="4251965"/>
            <a:ext cx="378000" cy="220499"/>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微软雅黑" panose="020B0503020204020204" charset="-122"/>
              <a:ea typeface="微软雅黑" panose="020B0503020204020204" charset="-122"/>
            </a:endParaRPr>
          </a:p>
        </p:txBody>
      </p:sp>
      <p:sp>
        <p:nvSpPr>
          <p:cNvPr id="116" name="矩形标注 115"/>
          <p:cNvSpPr/>
          <p:nvPr/>
        </p:nvSpPr>
        <p:spPr>
          <a:xfrm>
            <a:off x="7653960" y="2780005"/>
            <a:ext cx="1715666" cy="417935"/>
          </a:xfrm>
          <a:prstGeom prst="wedgeRectCallout">
            <a:avLst>
              <a:gd name="adj1" fmla="val -45493"/>
              <a:gd name="adj2" fmla="val 82093"/>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600" dirty="0">
                <a:latin typeface="微软雅黑" panose="020B0503020204020204" charset="-122"/>
                <a:ea typeface="微软雅黑" panose="020B0503020204020204" charset="-122"/>
              </a:rPr>
              <a:t>管理内部系统</a:t>
            </a:r>
            <a:endParaRPr lang="zh-CN" altLang="en-US" sz="1600" dirty="0">
              <a:latin typeface="微软雅黑" panose="020B0503020204020204" charset="-122"/>
              <a:ea typeface="微软雅黑" panose="020B0503020204020204" charset="-122"/>
            </a:endParaRPr>
          </a:p>
        </p:txBody>
      </p:sp>
      <p:sp>
        <p:nvSpPr>
          <p:cNvPr id="117" name="下箭头 116"/>
          <p:cNvSpPr/>
          <p:nvPr/>
        </p:nvSpPr>
        <p:spPr>
          <a:xfrm>
            <a:off x="4007768" y="2862515"/>
            <a:ext cx="216024" cy="24412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8" name="上箭头 117"/>
          <p:cNvSpPr/>
          <p:nvPr/>
        </p:nvSpPr>
        <p:spPr>
          <a:xfrm>
            <a:off x="4007768" y="3278217"/>
            <a:ext cx="216024" cy="216024"/>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9" name="下箭头 118"/>
          <p:cNvSpPr/>
          <p:nvPr/>
        </p:nvSpPr>
        <p:spPr>
          <a:xfrm>
            <a:off x="6696911" y="2890075"/>
            <a:ext cx="216024" cy="24412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0" name="上箭头 119"/>
          <p:cNvSpPr/>
          <p:nvPr/>
        </p:nvSpPr>
        <p:spPr>
          <a:xfrm>
            <a:off x="5617959" y="3326632"/>
            <a:ext cx="216024" cy="216024"/>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1" name="上箭头 120"/>
          <p:cNvSpPr/>
          <p:nvPr/>
        </p:nvSpPr>
        <p:spPr>
          <a:xfrm>
            <a:off x="7575104" y="3386229"/>
            <a:ext cx="216024" cy="216024"/>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2" name="右箭头 121"/>
          <p:cNvSpPr/>
          <p:nvPr/>
        </p:nvSpPr>
        <p:spPr>
          <a:xfrm>
            <a:off x="2639616" y="1928348"/>
            <a:ext cx="437278" cy="324036"/>
          </a:xfrm>
          <a:prstGeom prst="rightArrow">
            <a:avLst/>
          </a:prstGeom>
          <a:noFill/>
          <a:ln>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3" name="右箭头 122"/>
          <p:cNvSpPr/>
          <p:nvPr/>
        </p:nvSpPr>
        <p:spPr>
          <a:xfrm>
            <a:off x="2639616" y="2554250"/>
            <a:ext cx="437278" cy="324036"/>
          </a:xfrm>
          <a:prstGeom prst="rightArrow">
            <a:avLst/>
          </a:prstGeom>
          <a:noFill/>
          <a:ln>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4" name="右箭头 123"/>
          <p:cNvSpPr/>
          <p:nvPr/>
        </p:nvSpPr>
        <p:spPr>
          <a:xfrm>
            <a:off x="2634386" y="3584252"/>
            <a:ext cx="437278" cy="324036"/>
          </a:xfrm>
          <a:prstGeom prst="rightArrow">
            <a:avLst/>
          </a:prstGeom>
          <a:noFill/>
          <a:ln>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5" name="右箭头 124"/>
          <p:cNvSpPr/>
          <p:nvPr/>
        </p:nvSpPr>
        <p:spPr>
          <a:xfrm>
            <a:off x="2634386" y="4178326"/>
            <a:ext cx="437278" cy="324036"/>
          </a:xfrm>
          <a:prstGeom prst="rightArrow">
            <a:avLst/>
          </a:prstGeom>
          <a:noFill/>
          <a:ln>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6" name="右箭头 125"/>
          <p:cNvSpPr/>
          <p:nvPr/>
        </p:nvSpPr>
        <p:spPr>
          <a:xfrm>
            <a:off x="8887636" y="1876956"/>
            <a:ext cx="437278" cy="324036"/>
          </a:xfrm>
          <a:prstGeom prst="rightArrow">
            <a:avLst/>
          </a:prstGeom>
          <a:noFill/>
          <a:ln>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7" name="右箭头 126"/>
          <p:cNvSpPr/>
          <p:nvPr/>
        </p:nvSpPr>
        <p:spPr>
          <a:xfrm>
            <a:off x="8887636" y="2338091"/>
            <a:ext cx="437278" cy="324036"/>
          </a:xfrm>
          <a:prstGeom prst="rightArrow">
            <a:avLst/>
          </a:prstGeom>
          <a:noFill/>
          <a:ln>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8" name="右箭头 127"/>
          <p:cNvSpPr/>
          <p:nvPr/>
        </p:nvSpPr>
        <p:spPr>
          <a:xfrm>
            <a:off x="8871190" y="3616231"/>
            <a:ext cx="437278" cy="324036"/>
          </a:xfrm>
          <a:prstGeom prst="rightArrow">
            <a:avLst/>
          </a:prstGeom>
          <a:noFill/>
          <a:ln>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9" name="右箭头 128"/>
          <p:cNvSpPr/>
          <p:nvPr/>
        </p:nvSpPr>
        <p:spPr>
          <a:xfrm>
            <a:off x="8786765" y="4166963"/>
            <a:ext cx="437278" cy="324036"/>
          </a:xfrm>
          <a:prstGeom prst="rightArrow">
            <a:avLst/>
          </a:prstGeom>
          <a:noFill/>
          <a:ln>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30" name="任意多边形 129"/>
          <p:cNvSpPr/>
          <p:nvPr/>
        </p:nvSpPr>
        <p:spPr>
          <a:xfrm>
            <a:off x="3672892" y="3494242"/>
            <a:ext cx="1763542" cy="720079"/>
          </a:xfrm>
          <a:custGeom>
            <a:avLst/>
            <a:gdLst>
              <a:gd name="connsiteX0" fmla="*/ 0 w 1277655"/>
              <a:gd name="connsiteY0" fmla="*/ 647178 h 647178"/>
              <a:gd name="connsiteX1" fmla="*/ 676406 w 1277655"/>
              <a:gd name="connsiteY1" fmla="*/ 8351 h 647178"/>
              <a:gd name="connsiteX2" fmla="*/ 1277655 w 1277655"/>
              <a:gd name="connsiteY2" fmla="*/ 597074 h 647178"/>
            </a:gdLst>
            <a:ahLst/>
            <a:cxnLst>
              <a:cxn ang="0">
                <a:pos x="connsiteX0" y="connsiteY0"/>
              </a:cxn>
              <a:cxn ang="0">
                <a:pos x="connsiteX1" y="connsiteY1"/>
              </a:cxn>
              <a:cxn ang="0">
                <a:pos x="connsiteX2" y="connsiteY2"/>
              </a:cxn>
            </a:cxnLst>
            <a:rect l="l" t="t" r="r" b="b"/>
            <a:pathLst>
              <a:path w="1277655" h="647178">
                <a:moveTo>
                  <a:pt x="0" y="647178"/>
                </a:moveTo>
                <a:cubicBezTo>
                  <a:pt x="231732" y="331940"/>
                  <a:pt x="463464" y="16702"/>
                  <a:pt x="676406" y="8351"/>
                </a:cubicBezTo>
                <a:cubicBezTo>
                  <a:pt x="889348" y="0"/>
                  <a:pt x="1183710" y="490603"/>
                  <a:pt x="1277655" y="597074"/>
                </a:cubicBezTo>
              </a:path>
            </a:pathLst>
          </a:custGeom>
          <a:ln w="57150">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31" name="任意多边形 130"/>
          <p:cNvSpPr/>
          <p:nvPr/>
        </p:nvSpPr>
        <p:spPr>
          <a:xfrm rot="10626186">
            <a:off x="4578789" y="2140532"/>
            <a:ext cx="2378485" cy="560486"/>
          </a:xfrm>
          <a:custGeom>
            <a:avLst/>
            <a:gdLst>
              <a:gd name="connsiteX0" fmla="*/ 0 w 1628383"/>
              <a:gd name="connsiteY0" fmla="*/ 899787 h 899787"/>
              <a:gd name="connsiteX1" fmla="*/ 626301 w 1628383"/>
              <a:gd name="connsiteY1" fmla="*/ 110647 h 899787"/>
              <a:gd name="connsiteX2" fmla="*/ 1127342 w 1628383"/>
              <a:gd name="connsiteY2" fmla="*/ 235907 h 899787"/>
              <a:gd name="connsiteX3" fmla="*/ 1628383 w 1628383"/>
              <a:gd name="connsiteY3" fmla="*/ 812104 h 899787"/>
            </a:gdLst>
            <a:ahLst/>
            <a:cxnLst>
              <a:cxn ang="0">
                <a:pos x="connsiteX0" y="connsiteY0"/>
              </a:cxn>
              <a:cxn ang="0">
                <a:pos x="connsiteX1" y="connsiteY1"/>
              </a:cxn>
              <a:cxn ang="0">
                <a:pos x="connsiteX2" y="connsiteY2"/>
              </a:cxn>
              <a:cxn ang="0">
                <a:pos x="connsiteX3" y="connsiteY3"/>
              </a:cxn>
            </a:cxnLst>
            <a:rect l="l" t="t" r="r" b="b"/>
            <a:pathLst>
              <a:path w="1628383" h="899787">
                <a:moveTo>
                  <a:pt x="0" y="899787"/>
                </a:moveTo>
                <a:cubicBezTo>
                  <a:pt x="219205" y="560540"/>
                  <a:pt x="438411" y="221294"/>
                  <a:pt x="626301" y="110647"/>
                </a:cubicBezTo>
                <a:cubicBezTo>
                  <a:pt x="814191" y="0"/>
                  <a:pt x="960328" y="118998"/>
                  <a:pt x="1127342" y="235907"/>
                </a:cubicBezTo>
                <a:cubicBezTo>
                  <a:pt x="1294356" y="352816"/>
                  <a:pt x="1461369" y="582460"/>
                  <a:pt x="1628383" y="812104"/>
                </a:cubicBezTo>
              </a:path>
            </a:pathLst>
          </a:custGeom>
          <a:ln w="57150">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32" name="任意多边形 131"/>
          <p:cNvSpPr/>
          <p:nvPr/>
        </p:nvSpPr>
        <p:spPr>
          <a:xfrm rot="10046363">
            <a:off x="4066534" y="2034004"/>
            <a:ext cx="4049727" cy="986144"/>
          </a:xfrm>
          <a:custGeom>
            <a:avLst/>
            <a:gdLst>
              <a:gd name="connsiteX0" fmla="*/ 0 w 2530257"/>
              <a:gd name="connsiteY0" fmla="*/ 958241 h 2611676"/>
              <a:gd name="connsiteX1" fmla="*/ 901874 w 2530257"/>
              <a:gd name="connsiteY1" fmla="*/ 169101 h 2611676"/>
              <a:gd name="connsiteX2" fmla="*/ 2254685 w 2530257"/>
              <a:gd name="connsiteY2" fmla="*/ 1972849 h 2611676"/>
              <a:gd name="connsiteX3" fmla="*/ 2530257 w 2530257"/>
              <a:gd name="connsiteY3" fmla="*/ 2611676 h 2611676"/>
            </a:gdLst>
            <a:ahLst/>
            <a:cxnLst>
              <a:cxn ang="0">
                <a:pos x="connsiteX0" y="connsiteY0"/>
              </a:cxn>
              <a:cxn ang="0">
                <a:pos x="connsiteX1" y="connsiteY1"/>
              </a:cxn>
              <a:cxn ang="0">
                <a:pos x="connsiteX2" y="connsiteY2"/>
              </a:cxn>
              <a:cxn ang="0">
                <a:pos x="connsiteX3" y="connsiteY3"/>
              </a:cxn>
            </a:cxnLst>
            <a:rect l="l" t="t" r="r" b="b"/>
            <a:pathLst>
              <a:path w="2530257" h="2611676">
                <a:moveTo>
                  <a:pt x="0" y="958241"/>
                </a:moveTo>
                <a:cubicBezTo>
                  <a:pt x="263046" y="479120"/>
                  <a:pt x="526093" y="0"/>
                  <a:pt x="901874" y="169101"/>
                </a:cubicBezTo>
                <a:cubicBezTo>
                  <a:pt x="1277655" y="338202"/>
                  <a:pt x="1983288" y="1565753"/>
                  <a:pt x="2254685" y="1972849"/>
                </a:cubicBezTo>
                <a:cubicBezTo>
                  <a:pt x="2526082" y="2379945"/>
                  <a:pt x="2528169" y="2495810"/>
                  <a:pt x="2530257" y="2611676"/>
                </a:cubicBezTo>
              </a:path>
            </a:pathLst>
          </a:custGeom>
          <a:ln w="57150">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33" name="任意多边形 132"/>
          <p:cNvSpPr/>
          <p:nvPr/>
        </p:nvSpPr>
        <p:spPr>
          <a:xfrm>
            <a:off x="7548730" y="3940268"/>
            <a:ext cx="2291689" cy="435124"/>
          </a:xfrm>
          <a:custGeom>
            <a:avLst/>
            <a:gdLst>
              <a:gd name="connsiteX0" fmla="*/ 0 w 1878904"/>
              <a:gd name="connsiteY0" fmla="*/ 826718 h 964504"/>
              <a:gd name="connsiteX1" fmla="*/ 638828 w 1878904"/>
              <a:gd name="connsiteY1" fmla="*/ 826718 h 964504"/>
              <a:gd name="connsiteX2" fmla="*/ 1878904 w 1878904"/>
              <a:gd name="connsiteY2" fmla="*/ 0 h 964504"/>
            </a:gdLst>
            <a:ahLst/>
            <a:cxnLst>
              <a:cxn ang="0">
                <a:pos x="connsiteX0" y="connsiteY0"/>
              </a:cxn>
              <a:cxn ang="0">
                <a:pos x="connsiteX1" y="connsiteY1"/>
              </a:cxn>
              <a:cxn ang="0">
                <a:pos x="connsiteX2" y="connsiteY2"/>
              </a:cxn>
            </a:cxnLst>
            <a:rect l="l" t="t" r="r" b="b"/>
            <a:pathLst>
              <a:path w="1878904" h="964504">
                <a:moveTo>
                  <a:pt x="0" y="826718"/>
                </a:moveTo>
                <a:cubicBezTo>
                  <a:pt x="162838" y="895611"/>
                  <a:pt x="325677" y="964504"/>
                  <a:pt x="638828" y="826718"/>
                </a:cubicBezTo>
                <a:cubicBezTo>
                  <a:pt x="951979" y="688932"/>
                  <a:pt x="1415441" y="344466"/>
                  <a:pt x="1878904" y="0"/>
                </a:cubicBezTo>
              </a:path>
            </a:pathLst>
          </a:cu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34" name="任意多边形 133"/>
          <p:cNvSpPr/>
          <p:nvPr/>
        </p:nvSpPr>
        <p:spPr>
          <a:xfrm>
            <a:off x="5536681" y="3398458"/>
            <a:ext cx="1572709" cy="777963"/>
          </a:xfrm>
          <a:custGeom>
            <a:avLst/>
            <a:gdLst>
              <a:gd name="connsiteX0" fmla="*/ 0 w 1277655"/>
              <a:gd name="connsiteY0" fmla="*/ 647178 h 647178"/>
              <a:gd name="connsiteX1" fmla="*/ 676406 w 1277655"/>
              <a:gd name="connsiteY1" fmla="*/ 8351 h 647178"/>
              <a:gd name="connsiteX2" fmla="*/ 1277655 w 1277655"/>
              <a:gd name="connsiteY2" fmla="*/ 597074 h 647178"/>
            </a:gdLst>
            <a:ahLst/>
            <a:cxnLst>
              <a:cxn ang="0">
                <a:pos x="connsiteX0" y="connsiteY0"/>
              </a:cxn>
              <a:cxn ang="0">
                <a:pos x="connsiteX1" y="connsiteY1"/>
              </a:cxn>
              <a:cxn ang="0">
                <a:pos x="connsiteX2" y="connsiteY2"/>
              </a:cxn>
            </a:cxnLst>
            <a:rect l="l" t="t" r="r" b="b"/>
            <a:pathLst>
              <a:path w="1277655" h="647178">
                <a:moveTo>
                  <a:pt x="0" y="647178"/>
                </a:moveTo>
                <a:cubicBezTo>
                  <a:pt x="231732" y="331940"/>
                  <a:pt x="463464" y="16702"/>
                  <a:pt x="676406" y="8351"/>
                </a:cubicBezTo>
                <a:cubicBezTo>
                  <a:pt x="889348" y="0"/>
                  <a:pt x="1183710" y="490603"/>
                  <a:pt x="1277655" y="597074"/>
                </a:cubicBezTo>
              </a:path>
            </a:pathLst>
          </a:custGeom>
          <a:ln w="57150">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实施效果：对内实现企业级服务治理</a:t>
            </a:r>
            <a:endParaRPr lang="zh-CN" altLang="en-US" dirty="0"/>
          </a:p>
        </p:txBody>
      </p:sp>
      <p:pic>
        <p:nvPicPr>
          <p:cNvPr id="5" name="图片 4"/>
          <p:cNvPicPr>
            <a:picLocks noChangeAspect="1"/>
          </p:cNvPicPr>
          <p:nvPr/>
        </p:nvPicPr>
        <p:blipFill>
          <a:blip r:embed="rId1" cstate="print"/>
          <a:stretch>
            <a:fillRect/>
          </a:stretch>
        </p:blipFill>
        <p:spPr>
          <a:xfrm>
            <a:off x="3171790" y="1698461"/>
            <a:ext cx="8424936" cy="4659497"/>
          </a:xfrm>
          <a:prstGeom prst="rect">
            <a:avLst/>
          </a:prstGeom>
        </p:spPr>
      </p:pic>
      <p:sp>
        <p:nvSpPr>
          <p:cNvPr id="6" name="矩形 5"/>
          <p:cNvSpPr/>
          <p:nvPr/>
        </p:nvSpPr>
        <p:spPr bwMode="auto">
          <a:xfrm>
            <a:off x="230146" y="1844824"/>
            <a:ext cx="2775390" cy="4510884"/>
          </a:xfrm>
          <a:prstGeom prst="rect">
            <a:avLst/>
          </a:prstGeom>
          <a:noFill/>
          <a:ln>
            <a:solidFill>
              <a:srgbClr val="FFDA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lstStyle/>
          <a:p>
            <a:r>
              <a:rPr lang="zh-CN" altLang="en-US" sz="2800" baseline="-25000" dirty="0">
                <a:solidFill>
                  <a:srgbClr val="FFDA00"/>
                </a:solidFill>
                <a:latin typeface="微软雅黑" panose="020B0503020204020204" charset="-122"/>
                <a:ea typeface="微软雅黑" panose="020B0503020204020204" charset="-122"/>
              </a:rPr>
              <a:t>接入系统数量</a:t>
            </a:r>
            <a:r>
              <a:rPr lang="en-US" altLang="zh-CN" sz="2800" baseline="-25000" dirty="0">
                <a:solidFill>
                  <a:srgbClr val="FFDA00"/>
                </a:solidFill>
                <a:latin typeface="微软雅黑" panose="020B0503020204020204" charset="-122"/>
                <a:ea typeface="微软雅黑" panose="020B0503020204020204" charset="-122"/>
              </a:rPr>
              <a:t>90+</a:t>
            </a:r>
            <a:r>
              <a:rPr lang="zh-CN" altLang="en-US" sz="2800" baseline="-25000" dirty="0">
                <a:solidFill>
                  <a:srgbClr val="FFDA00"/>
                </a:solidFill>
                <a:latin typeface="微软雅黑" panose="020B0503020204020204" charset="-122"/>
                <a:ea typeface="微软雅黑" panose="020B0503020204020204" charset="-122"/>
              </a:rPr>
              <a:t>，接入服务数</a:t>
            </a:r>
            <a:r>
              <a:rPr lang="en-US" altLang="zh-CN" sz="2800" baseline="-25000" dirty="0">
                <a:solidFill>
                  <a:srgbClr val="FFDA00"/>
                </a:solidFill>
                <a:latin typeface="微软雅黑" panose="020B0503020204020204" charset="-122"/>
                <a:ea typeface="微软雅黑" panose="020B0503020204020204" charset="-122"/>
              </a:rPr>
              <a:t>5000+</a:t>
            </a:r>
            <a:endParaRPr lang="en-US" altLang="zh-CN" sz="2800" baseline="-25000" dirty="0">
              <a:solidFill>
                <a:srgbClr val="FFDA00"/>
              </a:solidFill>
              <a:latin typeface="微软雅黑" panose="020B0503020204020204" charset="-122"/>
              <a:ea typeface="微软雅黑" panose="020B0503020204020204" charset="-122"/>
            </a:endParaRPr>
          </a:p>
          <a:p>
            <a:endParaRPr lang="en-US" altLang="zh-CN" sz="2800" baseline="-25000" dirty="0">
              <a:solidFill>
                <a:srgbClr val="FFDA00"/>
              </a:solidFill>
              <a:latin typeface="微软雅黑" panose="020B0503020204020204" charset="-122"/>
              <a:ea typeface="微软雅黑" panose="020B0503020204020204" charset="-122"/>
            </a:endParaRPr>
          </a:p>
          <a:p>
            <a:r>
              <a:rPr lang="zh-CN" altLang="en-US" sz="2800" baseline="-25000" dirty="0">
                <a:solidFill>
                  <a:srgbClr val="FFDA00"/>
                </a:solidFill>
                <a:latin typeface="微软雅黑" panose="020B0503020204020204" charset="-122"/>
                <a:ea typeface="微软雅黑" panose="020B0503020204020204" charset="-122"/>
              </a:rPr>
              <a:t>日调用量：</a:t>
            </a:r>
            <a:r>
              <a:rPr lang="en-US" altLang="zh-CN" sz="2800" baseline="-25000" dirty="0">
                <a:solidFill>
                  <a:srgbClr val="FFDA00"/>
                </a:solidFill>
                <a:latin typeface="微软雅黑" panose="020B0503020204020204" charset="-122"/>
                <a:ea typeface="微软雅黑" panose="020B0503020204020204" charset="-122"/>
              </a:rPr>
              <a:t>105,073,594</a:t>
            </a:r>
            <a:r>
              <a:rPr lang="zh-CN" altLang="en-US" sz="2800" baseline="-25000" dirty="0">
                <a:solidFill>
                  <a:srgbClr val="FFDA00"/>
                </a:solidFill>
                <a:latin typeface="微软雅黑" panose="020B0503020204020204" charset="-122"/>
                <a:ea typeface="微软雅黑" panose="020B0503020204020204" charset="-122"/>
              </a:rPr>
              <a:t>次；</a:t>
            </a:r>
            <a:endParaRPr lang="zh-CN" altLang="en-US" sz="2800" baseline="-25000" dirty="0">
              <a:solidFill>
                <a:srgbClr val="FFDA00"/>
              </a:solidFill>
              <a:latin typeface="微软雅黑" panose="020B0503020204020204" charset="-122"/>
              <a:ea typeface="微软雅黑" panose="020B0503020204020204" charset="-122"/>
            </a:endParaRPr>
          </a:p>
          <a:p>
            <a:endParaRPr lang="zh-CN" altLang="en-US" sz="2800" baseline="-25000" dirty="0">
              <a:solidFill>
                <a:srgbClr val="FFDA00"/>
              </a:solidFill>
              <a:latin typeface="微软雅黑" panose="020B0503020204020204" charset="-122"/>
              <a:ea typeface="微软雅黑" panose="020B0503020204020204" charset="-122"/>
            </a:endParaRPr>
          </a:p>
          <a:p>
            <a:r>
              <a:rPr lang="zh-CN" altLang="en-US" sz="2800" baseline="-25000" dirty="0">
                <a:solidFill>
                  <a:srgbClr val="FFDA00"/>
                </a:solidFill>
                <a:latin typeface="微软雅黑" panose="020B0503020204020204" charset="-122"/>
                <a:ea typeface="微软雅黑" panose="020B0503020204020204" charset="-122"/>
              </a:rPr>
              <a:t>峰值</a:t>
            </a:r>
            <a:r>
              <a:rPr lang="en-US" altLang="zh-CN" sz="2800" baseline="-25000" dirty="0">
                <a:solidFill>
                  <a:srgbClr val="FFDA00"/>
                </a:solidFill>
                <a:latin typeface="微软雅黑" panose="020B0503020204020204" charset="-122"/>
                <a:ea typeface="微软雅黑" panose="020B0503020204020204" charset="-122"/>
              </a:rPr>
              <a:t>TPS</a:t>
            </a:r>
            <a:r>
              <a:rPr lang="zh-CN" altLang="en-US" sz="2800" baseline="-25000" dirty="0">
                <a:solidFill>
                  <a:srgbClr val="FFDA00"/>
                </a:solidFill>
                <a:latin typeface="微软雅黑" panose="020B0503020204020204" charset="-122"/>
                <a:ea typeface="微软雅黑" panose="020B0503020204020204" charset="-122"/>
              </a:rPr>
              <a:t>：</a:t>
            </a:r>
            <a:r>
              <a:rPr lang="en-US" altLang="zh-CN" sz="2800" baseline="-25000" dirty="0">
                <a:solidFill>
                  <a:srgbClr val="FFDA00"/>
                </a:solidFill>
                <a:latin typeface="微软雅黑" panose="020B0503020204020204" charset="-122"/>
                <a:ea typeface="微软雅黑" panose="020B0503020204020204" charset="-122"/>
              </a:rPr>
              <a:t>8000</a:t>
            </a:r>
            <a:r>
              <a:rPr lang="zh-CN" altLang="en-US" sz="2800" baseline="-25000" dirty="0">
                <a:solidFill>
                  <a:srgbClr val="FFDA00"/>
                </a:solidFill>
                <a:latin typeface="微软雅黑" panose="020B0503020204020204" charset="-122"/>
                <a:ea typeface="微软雅黑" panose="020B0503020204020204" charset="-122"/>
              </a:rPr>
              <a:t>次</a:t>
            </a:r>
            <a:r>
              <a:rPr lang="en-US" altLang="zh-CN" sz="2800" baseline="-25000" dirty="0">
                <a:solidFill>
                  <a:srgbClr val="FFDA00"/>
                </a:solidFill>
                <a:latin typeface="微软雅黑" panose="020B0503020204020204" charset="-122"/>
                <a:ea typeface="微软雅黑" panose="020B0503020204020204" charset="-122"/>
              </a:rPr>
              <a:t>/</a:t>
            </a:r>
            <a:r>
              <a:rPr lang="zh-CN" altLang="en-US" sz="2800" baseline="-25000" dirty="0">
                <a:solidFill>
                  <a:srgbClr val="FFDA00"/>
                </a:solidFill>
                <a:latin typeface="微软雅黑" panose="020B0503020204020204" charset="-122"/>
                <a:ea typeface="微软雅黑" panose="020B0503020204020204" charset="-122"/>
              </a:rPr>
              <a:t>每秒</a:t>
            </a:r>
            <a:endParaRPr lang="zh-CN" altLang="en-US" sz="2800" baseline="-25000" dirty="0">
              <a:solidFill>
                <a:srgbClr val="FFDA00"/>
              </a:solidFill>
              <a:latin typeface="微软雅黑" panose="020B0503020204020204" charset="-122"/>
              <a:ea typeface="微软雅黑" panose="020B0503020204020204" charset="-122"/>
            </a:endParaRPr>
          </a:p>
          <a:p>
            <a:endParaRPr lang="zh-CN" altLang="en-US" sz="2800" baseline="-25000" dirty="0">
              <a:solidFill>
                <a:srgbClr val="FFDA00"/>
              </a:solidFill>
              <a:latin typeface="微软雅黑" panose="020B0503020204020204" charset="-122"/>
              <a:ea typeface="微软雅黑" panose="020B0503020204020204" charset="-122"/>
            </a:endParaRPr>
          </a:p>
          <a:p>
            <a:r>
              <a:rPr lang="zh-CN" altLang="en-US" sz="2800" baseline="-25000" dirty="0">
                <a:solidFill>
                  <a:srgbClr val="FF0000"/>
                </a:solidFill>
                <a:latin typeface="微软雅黑" panose="020B0503020204020204" charset="-122"/>
                <a:ea typeface="微软雅黑" panose="020B0503020204020204" charset="-122"/>
              </a:rPr>
              <a:t>支撑运营商生产系统海量并发需求，达到互联网级服务处理能力</a:t>
            </a:r>
            <a:endParaRPr lang="zh-CN" altLang="zh-CN" sz="2800" baseline="-25000" dirty="0">
              <a:solidFill>
                <a:srgbClr val="FF0000"/>
              </a:solidFill>
              <a:latin typeface="微软雅黑" panose="020B0503020204020204" charset="-122"/>
              <a:ea typeface="微软雅黑" panose="020B0503020204020204" charset="-122"/>
            </a:endParaRPr>
          </a:p>
        </p:txBody>
      </p:sp>
      <p:sp>
        <p:nvSpPr>
          <p:cNvPr id="7" name="矩形 6"/>
          <p:cNvSpPr/>
          <p:nvPr/>
        </p:nvSpPr>
        <p:spPr>
          <a:xfrm>
            <a:off x="303786" y="799194"/>
            <a:ext cx="10003996" cy="615003"/>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b="1" dirty="0">
                <a:solidFill>
                  <a:srgbClr val="FFDA00"/>
                </a:solidFill>
                <a:latin typeface="微软雅黑" panose="020B0503020204020204" charset="-122"/>
                <a:ea typeface="微软雅黑" panose="020B0503020204020204" charset="-122"/>
              </a:rPr>
              <a:t>ESB</a:t>
            </a:r>
            <a:r>
              <a:rPr lang="zh-CN" altLang="en-US" sz="2400" b="1" dirty="0">
                <a:solidFill>
                  <a:srgbClr val="FFDA00"/>
                </a:solidFill>
                <a:latin typeface="微软雅黑" panose="020B0503020204020204" charset="-122"/>
                <a:ea typeface="微软雅黑" panose="020B0503020204020204" charset="-122"/>
              </a:rPr>
              <a:t>助力移动公司实现内部系统横纵贯通、核心</a:t>
            </a:r>
            <a:r>
              <a:rPr lang="en-US" altLang="zh-CN" sz="2400" b="1" dirty="0">
                <a:solidFill>
                  <a:srgbClr val="FFDA00"/>
                </a:solidFill>
                <a:latin typeface="微软雅黑" panose="020B0503020204020204" charset="-122"/>
                <a:ea typeface="微软雅黑" panose="020B0503020204020204" charset="-122"/>
              </a:rPr>
              <a:t>IT</a:t>
            </a:r>
            <a:r>
              <a:rPr lang="zh-CN" altLang="en-US" sz="2400" b="1" dirty="0">
                <a:solidFill>
                  <a:srgbClr val="FFDA00"/>
                </a:solidFill>
                <a:latin typeface="微软雅黑" panose="020B0503020204020204" charset="-122"/>
                <a:ea typeface="微软雅黑" panose="020B0503020204020204" charset="-122"/>
              </a:rPr>
              <a:t>资产安全可控</a:t>
            </a:r>
            <a:endParaRPr lang="en-US" altLang="zh-CN" sz="2400" b="1" baseline="-25000" dirty="0">
              <a:solidFill>
                <a:srgbClr val="FFDA00"/>
              </a:solidFill>
              <a:latin typeface="微软雅黑" panose="020B0503020204020204" charset="-122"/>
              <a:ea typeface="微软雅黑" panose="020B050302020402020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实施效果：对外实现业务能力开放</a:t>
            </a:r>
            <a:endParaRPr lang="zh-CN" altLang="en-US" dirty="0"/>
          </a:p>
        </p:txBody>
      </p:sp>
      <p:pic>
        <p:nvPicPr>
          <p:cNvPr id="4" name="图片 3"/>
          <p:cNvPicPr>
            <a:picLocks noChangeAspect="1"/>
          </p:cNvPicPr>
          <p:nvPr/>
        </p:nvPicPr>
        <p:blipFill>
          <a:blip r:embed="rId1" cstate="print"/>
          <a:stretch>
            <a:fillRect/>
          </a:stretch>
        </p:blipFill>
        <p:spPr>
          <a:xfrm>
            <a:off x="2405679" y="1559762"/>
            <a:ext cx="1404305" cy="537714"/>
          </a:xfrm>
          <a:prstGeom prst="rect">
            <a:avLst/>
          </a:prstGeom>
          <a:ln>
            <a:solidFill>
              <a:schemeClr val="accent1">
                <a:shade val="95000"/>
                <a:satMod val="105000"/>
              </a:schemeClr>
            </a:solidFill>
          </a:ln>
        </p:spPr>
      </p:pic>
      <p:pic>
        <p:nvPicPr>
          <p:cNvPr id="5" name="图片 4"/>
          <p:cNvPicPr>
            <a:picLocks noChangeAspect="1"/>
          </p:cNvPicPr>
          <p:nvPr/>
        </p:nvPicPr>
        <p:blipFill>
          <a:blip r:embed="rId2" cstate="print"/>
          <a:stretch>
            <a:fillRect/>
          </a:stretch>
        </p:blipFill>
        <p:spPr>
          <a:xfrm>
            <a:off x="875144" y="1565569"/>
            <a:ext cx="1077452" cy="531907"/>
          </a:xfrm>
          <a:prstGeom prst="rect">
            <a:avLst/>
          </a:prstGeom>
          <a:ln>
            <a:solidFill>
              <a:schemeClr val="accent1">
                <a:shade val="95000"/>
                <a:satMod val="105000"/>
              </a:schemeClr>
            </a:solid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026" y="3000372"/>
            <a:ext cx="4552503" cy="2290565"/>
          </a:xfrm>
          <a:prstGeom prst="rect">
            <a:avLst/>
          </a:prstGeom>
          <a:ln>
            <a:solidFill>
              <a:srgbClr val="31859C"/>
            </a:solidFill>
          </a:ln>
        </p:spPr>
      </p:pic>
      <p:sp>
        <p:nvSpPr>
          <p:cNvPr id="7" name="TextBox 19"/>
          <p:cNvSpPr txBox="1"/>
          <p:nvPr/>
        </p:nvSpPr>
        <p:spPr>
          <a:xfrm>
            <a:off x="900555" y="2214554"/>
            <a:ext cx="4552503" cy="61369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zh-CN" altLang="en-US" sz="1200" b="1" dirty="0">
                <a:solidFill>
                  <a:schemeClr val="bg1"/>
                </a:solidFill>
                <a:latin typeface="微软雅黑" panose="020B0503020204020204" charset="-122"/>
                <a:ea typeface="微软雅黑" panose="020B0503020204020204" charset="-122"/>
              </a:rPr>
              <a:t>支持了飞信、小米手机、京东等应用接入，其中</a:t>
            </a:r>
            <a:r>
              <a:rPr lang="en-US" altLang="zh-CN" sz="1200" b="1" dirty="0">
                <a:solidFill>
                  <a:schemeClr val="bg1"/>
                </a:solidFill>
                <a:latin typeface="微软雅黑" panose="020B0503020204020204" charset="-122"/>
                <a:ea typeface="微软雅黑" panose="020B0503020204020204" charset="-122"/>
              </a:rPr>
              <a:t>5</a:t>
            </a:r>
            <a:r>
              <a:rPr lang="zh-CN" altLang="en-US" sz="1200" b="1" dirty="0">
                <a:solidFill>
                  <a:schemeClr val="bg1"/>
                </a:solidFill>
                <a:latin typeface="微软雅黑" panose="020B0503020204020204" charset="-122"/>
                <a:ea typeface="微软雅黑" panose="020B0503020204020204" charset="-122"/>
              </a:rPr>
              <a:t>个外部渠道、</a:t>
            </a:r>
            <a:r>
              <a:rPr lang="en-US" altLang="zh-CN" sz="1200" b="1" dirty="0">
                <a:solidFill>
                  <a:schemeClr val="bg1"/>
                </a:solidFill>
                <a:latin typeface="微软雅黑" panose="020B0503020204020204" charset="-122"/>
                <a:ea typeface="微软雅黑" panose="020B0503020204020204" charset="-122"/>
              </a:rPr>
              <a:t>2</a:t>
            </a:r>
            <a:r>
              <a:rPr lang="zh-CN" altLang="en-US" sz="1200" b="1" dirty="0">
                <a:solidFill>
                  <a:schemeClr val="bg1"/>
                </a:solidFill>
                <a:latin typeface="微软雅黑" panose="020B0503020204020204" charset="-122"/>
                <a:ea typeface="微软雅黑" panose="020B0503020204020204" charset="-122"/>
              </a:rPr>
              <a:t>个内部渠道接入</a:t>
            </a:r>
            <a:endParaRPr lang="en-US" altLang="zh-CN" sz="1200" b="1" dirty="0">
              <a:solidFill>
                <a:schemeClr val="bg1"/>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4" cstate="print"/>
          <a:stretch>
            <a:fillRect/>
          </a:stretch>
        </p:blipFill>
        <p:spPr>
          <a:xfrm>
            <a:off x="5864547" y="1556792"/>
            <a:ext cx="5446427" cy="2586588"/>
          </a:xfrm>
          <a:prstGeom prst="rect">
            <a:avLst/>
          </a:prstGeom>
          <a:ln>
            <a:solidFill>
              <a:schemeClr val="bg1">
                <a:lumMod val="85000"/>
              </a:schemeClr>
            </a:solidFill>
          </a:ln>
        </p:spPr>
      </p:pic>
      <p:sp>
        <p:nvSpPr>
          <p:cNvPr id="9" name="Rectangle 12"/>
          <p:cNvSpPr/>
          <p:nvPr/>
        </p:nvSpPr>
        <p:spPr>
          <a:xfrm>
            <a:off x="5864548" y="4357694"/>
            <a:ext cx="5446426" cy="91432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chemeClr val="bg1"/>
                </a:solidFill>
                <a:latin typeface="微软雅黑" panose="020B0503020204020204" charset="-122"/>
                <a:ea typeface="微软雅黑" panose="020B0503020204020204" charset="-122"/>
              </a:rPr>
              <a:t>与外部厂商实现 </a:t>
            </a:r>
            <a:r>
              <a:rPr lang="zh-CN" altLang="en-US" b="1" dirty="0">
                <a:solidFill>
                  <a:srgbClr val="FFDA00"/>
                </a:solidFill>
                <a:latin typeface="微软雅黑" panose="020B0503020204020204" charset="-122"/>
                <a:ea typeface="微软雅黑" panose="020B0503020204020204" charset="-122"/>
              </a:rPr>
              <a:t>平台化思维 </a:t>
            </a:r>
            <a:r>
              <a:rPr lang="zh-CN" altLang="en-US" sz="1600" b="1" dirty="0">
                <a:solidFill>
                  <a:schemeClr val="bg1"/>
                </a:solidFill>
                <a:latin typeface="微软雅黑" panose="020B0503020204020204" charset="-122"/>
                <a:ea typeface="微软雅黑" panose="020B0503020204020204" charset="-122"/>
              </a:rPr>
              <a:t>的互联互通，实现低成本、高效率的业务创新</a:t>
            </a:r>
            <a:endParaRPr lang="en-US" altLang="zh-CN" sz="1400" b="1" dirty="0">
              <a:solidFill>
                <a:schemeClr val="bg1"/>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5" cstate="print"/>
          <a:stretch>
            <a:fillRect/>
          </a:stretch>
        </p:blipFill>
        <p:spPr>
          <a:xfrm>
            <a:off x="4219635" y="1568656"/>
            <a:ext cx="1233423" cy="527631"/>
          </a:xfrm>
          <a:prstGeom prst="rect">
            <a:avLst/>
          </a:prstGeom>
          <a:ln>
            <a:solidFill>
              <a:schemeClr val="accent1"/>
            </a:solidFill>
          </a:ln>
        </p:spPr>
      </p:pic>
      <p:sp>
        <p:nvSpPr>
          <p:cNvPr id="11" name="TextBox 19"/>
          <p:cNvSpPr txBox="1"/>
          <p:nvPr/>
        </p:nvSpPr>
        <p:spPr>
          <a:xfrm>
            <a:off x="841971" y="5429264"/>
            <a:ext cx="10469003" cy="12003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nSpc>
                <a:spcPct val="150000"/>
              </a:lnSpc>
              <a:buFont typeface="Wingdings" panose="05000000000000000000" pitchFamily="2" charset="2"/>
              <a:buChar char="ü"/>
            </a:pPr>
            <a:r>
              <a:rPr lang="en-US" altLang="zh-CN" sz="1600" dirty="0">
                <a:solidFill>
                  <a:schemeClr val="bg1"/>
                </a:solidFill>
                <a:latin typeface="微软雅黑" panose="020B0503020204020204" charset="-122"/>
                <a:ea typeface="微软雅黑" panose="020B0503020204020204" charset="-122"/>
              </a:rPr>
              <a:t>1</a:t>
            </a:r>
            <a:r>
              <a:rPr lang="zh-CN" altLang="en-US" sz="1600" dirty="0">
                <a:solidFill>
                  <a:schemeClr val="bg1"/>
                </a:solidFill>
                <a:latin typeface="微软雅黑" panose="020B0503020204020204" charset="-122"/>
                <a:ea typeface="微软雅黑" panose="020B0503020204020204" charset="-122"/>
              </a:rPr>
              <a:t>）能够将集成商核心</a:t>
            </a:r>
            <a:r>
              <a:rPr lang="en-US" altLang="zh-CN" sz="1600" dirty="0">
                <a:solidFill>
                  <a:schemeClr val="bg1"/>
                </a:solidFill>
                <a:latin typeface="微软雅黑" panose="020B0503020204020204" charset="-122"/>
                <a:ea typeface="微软雅黑" panose="020B0503020204020204" charset="-122"/>
              </a:rPr>
              <a:t>BOSS</a:t>
            </a:r>
            <a:r>
              <a:rPr lang="zh-CN" altLang="en-US" sz="1600" dirty="0">
                <a:solidFill>
                  <a:schemeClr val="bg1"/>
                </a:solidFill>
                <a:latin typeface="微软雅黑" panose="020B0503020204020204" charset="-122"/>
                <a:ea typeface="微软雅黑" panose="020B0503020204020204" charset="-122"/>
              </a:rPr>
              <a:t>与</a:t>
            </a:r>
            <a:r>
              <a:rPr lang="en-US" altLang="zh-CN" sz="1600" dirty="0">
                <a:solidFill>
                  <a:schemeClr val="bg1"/>
                </a:solidFill>
                <a:latin typeface="微软雅黑" panose="020B0503020204020204" charset="-122"/>
                <a:ea typeface="微软雅黑" panose="020B0503020204020204" charset="-122"/>
              </a:rPr>
              <a:t>CRM</a:t>
            </a:r>
            <a:r>
              <a:rPr lang="zh-CN" altLang="en-US" sz="1600" dirty="0">
                <a:solidFill>
                  <a:schemeClr val="bg1"/>
                </a:solidFill>
                <a:latin typeface="微软雅黑" panose="020B0503020204020204" charset="-122"/>
                <a:ea typeface="微软雅黑" panose="020B0503020204020204" charset="-122"/>
              </a:rPr>
              <a:t>接口安全、可管控、可计量</a:t>
            </a:r>
            <a:r>
              <a:rPr lang="en-US" altLang="zh-CN" sz="1600" dirty="0">
                <a:solidFill>
                  <a:schemeClr val="bg1"/>
                </a:solidFill>
                <a:latin typeface="微软雅黑" panose="020B0503020204020204" charset="-122"/>
                <a:ea typeface="微软雅黑" panose="020B0503020204020204" charset="-122"/>
              </a:rPr>
              <a:t>/</a:t>
            </a:r>
            <a:r>
              <a:rPr lang="zh-CN" altLang="en-US" sz="1600" dirty="0">
                <a:solidFill>
                  <a:schemeClr val="bg1"/>
                </a:solidFill>
                <a:latin typeface="微软雅黑" panose="020B0503020204020204" charset="-122"/>
                <a:ea typeface="微软雅黑" panose="020B0503020204020204" charset="-122"/>
              </a:rPr>
              <a:t>计费的提供给合作伙伴；</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ü"/>
            </a:pPr>
            <a:r>
              <a:rPr lang="zh-CN" altLang="zh-CN" sz="1600" dirty="0">
                <a:solidFill>
                  <a:schemeClr val="bg1"/>
                </a:solidFill>
                <a:latin typeface="微软雅黑" panose="020B0503020204020204" charset="-122"/>
                <a:ea typeface="微软雅黑" panose="020B0503020204020204" charset="-122"/>
              </a:rPr>
              <a:t>2</a:t>
            </a:r>
            <a:r>
              <a:rPr lang="zh-CN" altLang="en-US" sz="1600" dirty="0">
                <a:solidFill>
                  <a:schemeClr val="bg1"/>
                </a:solidFill>
                <a:latin typeface="微软雅黑" panose="020B0503020204020204" charset="-122"/>
                <a:ea typeface="微软雅黑" panose="020B0503020204020204" charset="-122"/>
              </a:rPr>
              <a:t>）通过合作伙伴自助接入的方式，既实现了标准化和快速交付，又大幅降低了运营商投入；</a:t>
            </a:r>
            <a:endParaRPr lang="en-US" altLang="zh-CN" sz="16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ü"/>
            </a:pPr>
            <a:r>
              <a:rPr lang="en-US" altLang="zh-CN" sz="1600" dirty="0">
                <a:solidFill>
                  <a:schemeClr val="bg1"/>
                </a:solidFill>
                <a:latin typeface="微软雅黑" panose="020B0503020204020204" charset="-122"/>
                <a:ea typeface="微软雅黑" panose="020B0503020204020204" charset="-122"/>
              </a:rPr>
              <a:t>3</a:t>
            </a:r>
            <a:r>
              <a:rPr lang="zh-CN" altLang="en-US" sz="1600" dirty="0">
                <a:solidFill>
                  <a:schemeClr val="bg1"/>
                </a:solidFill>
                <a:latin typeface="微软雅黑" panose="020B0503020204020204" charset="-122"/>
                <a:ea typeface="微软雅黑" panose="020B0503020204020204" charset="-122"/>
              </a:rPr>
              <a:t>）避免了“牵专线”的方式独占资源、浪费严重。</a:t>
            </a:r>
            <a:endParaRPr lang="en-US" altLang="zh-CN" sz="1600" dirty="0">
              <a:solidFill>
                <a:schemeClr val="bg1"/>
              </a:solidFill>
              <a:latin typeface="微软雅黑" panose="020B0503020204020204" charset="-122"/>
              <a:ea typeface="微软雅黑" panose="020B0503020204020204" charset="-122"/>
            </a:endParaRPr>
          </a:p>
        </p:txBody>
      </p:sp>
      <p:sp>
        <p:nvSpPr>
          <p:cNvPr id="12" name="TextBox 10"/>
          <p:cNvSpPr txBox="1"/>
          <p:nvPr/>
        </p:nvSpPr>
        <p:spPr>
          <a:xfrm>
            <a:off x="853945" y="905289"/>
            <a:ext cx="10445053" cy="400110"/>
          </a:xfrm>
          <a:prstGeom prst="rect">
            <a:avLst/>
          </a:prstGeom>
          <a:noFill/>
        </p:spPr>
        <p:txBody>
          <a:bodyPr wrap="square" rtlCol="0">
            <a:spAutoFit/>
          </a:bodyPr>
          <a:lstStyle/>
          <a:p>
            <a:r>
              <a:rPr lang="zh-CN" altLang="en-US" sz="2000" b="1" dirty="0">
                <a:solidFill>
                  <a:srgbClr val="FFDA00"/>
                </a:solidFill>
                <a:latin typeface="微软雅黑" panose="020B0503020204020204" charset="-122"/>
                <a:ea typeface="微软雅黑" panose="020B0503020204020204" charset="-122"/>
              </a:rPr>
              <a:t>对外能力开放：</a:t>
            </a:r>
            <a:r>
              <a:rPr lang="zh-CN" altLang="en-US" sz="2000" dirty="0">
                <a:solidFill>
                  <a:srgbClr val="FFDA00"/>
                </a:solidFill>
                <a:latin typeface="微软雅黑" panose="020B0503020204020204" charset="-122"/>
                <a:ea typeface="微软雅黑" panose="020B0503020204020204" charset="-122"/>
              </a:rPr>
              <a:t>与外部厂商实现平台化思维的互联互通，实现低成本、高效率的业务创新</a:t>
            </a:r>
            <a:endParaRPr lang="zh-CN" altLang="en-US" sz="2000" dirty="0">
              <a:solidFill>
                <a:srgbClr val="FFDA00"/>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5" name="梯形 174"/>
          <p:cNvSpPr/>
          <p:nvPr/>
        </p:nvSpPr>
        <p:spPr>
          <a:xfrm>
            <a:off x="5035732" y="3194312"/>
            <a:ext cx="2432408" cy="365361"/>
          </a:xfrm>
          <a:prstGeom prst="trapezoid">
            <a:avLst>
              <a:gd name="adj" fmla="val 111852"/>
            </a:avLst>
          </a:prstGeom>
          <a:gradFill>
            <a:gsLst>
              <a:gs pos="0">
                <a:srgbClr val="00B0F0">
                  <a:alpha val="0"/>
                </a:srgbClr>
              </a:gs>
              <a:gs pos="100000">
                <a:srgbClr val="00B0F0">
                  <a:alpha val="37000"/>
                </a:srgbClr>
              </a:gs>
            </a:gsLst>
            <a:lin ang="5400000" scaled="1"/>
          </a:gradFill>
          <a:ln>
            <a:gradFill>
              <a:gsLst>
                <a:gs pos="0">
                  <a:srgbClr val="00B0F0">
                    <a:alpha val="0"/>
                  </a:srgbClr>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49066" name="标题 1"/>
          <p:cNvSpPr>
            <a:spLocks noGrp="1"/>
          </p:cNvSpPr>
          <p:nvPr>
            <p:ph type="title"/>
          </p:nvPr>
        </p:nvSpPr>
        <p:spPr>
          <a:xfrm>
            <a:off x="200026" y="-25130"/>
            <a:ext cx="10515600" cy="1325563"/>
          </a:xfrm>
        </p:spPr>
        <p:txBody>
          <a:bodyPr>
            <a:normAutofit/>
          </a:bodyPr>
          <a:lstStyle/>
          <a:p>
            <a:r>
              <a:rPr lang="en-US" altLang="zh-CN" sz="3200" dirty="0"/>
              <a:t>   </a:t>
            </a:r>
            <a:r>
              <a:rPr lang="zh-CN" altLang="en-US" sz="3200" dirty="0"/>
              <a:t>主要业务：全栈中间件产品及解决方案</a:t>
            </a:r>
            <a:endParaRPr lang="zh-CN" altLang="en-US" sz="3200" dirty="0"/>
          </a:p>
        </p:txBody>
      </p:sp>
      <p:sp>
        <p:nvSpPr>
          <p:cNvPr id="1049067" name="矩形 143"/>
          <p:cNvSpPr/>
          <p:nvPr/>
        </p:nvSpPr>
        <p:spPr>
          <a:xfrm>
            <a:off x="5143308" y="3666165"/>
            <a:ext cx="2243282" cy="1895519"/>
          </a:xfrm>
          <a:prstGeom prst="rect">
            <a:avLst/>
          </a:prstGeom>
        </p:spPr>
        <p:txBody>
          <a:bodyPr wrap="square">
            <a:spAutoFit/>
          </a:bodyPr>
          <a:lstStyle/>
          <a:p>
            <a:pPr algn="ctr">
              <a:lnSpc>
                <a:spcPct val="150000"/>
              </a:lnSpc>
            </a:pPr>
            <a:r>
              <a:rPr lang="zh-CN" altLang="en-US" sz="1600" dirty="0">
                <a:solidFill>
                  <a:schemeClr val="bg1"/>
                </a:solidFill>
                <a:latin typeface="微软雅黑" panose="020B0503020204020204" charset="-122"/>
                <a:ea typeface="微软雅黑" panose="020B0503020204020204" charset="-122"/>
              </a:rPr>
              <a:t>主数据</a:t>
            </a:r>
            <a:endParaRPr lang="en-US" altLang="zh-CN" sz="1600"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dirty="0">
                <a:solidFill>
                  <a:schemeClr val="bg1"/>
                </a:solidFill>
                <a:latin typeface="微软雅黑" panose="020B0503020204020204" charset="-122"/>
                <a:ea typeface="微软雅黑" panose="020B0503020204020204" charset="-122"/>
              </a:rPr>
              <a:t>数据交换</a:t>
            </a:r>
            <a:endParaRPr lang="en-US" altLang="zh-CN" sz="1600"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dirty="0">
                <a:solidFill>
                  <a:schemeClr val="bg1"/>
                </a:solidFill>
                <a:latin typeface="微软雅黑" panose="020B0503020204020204" charset="-122"/>
                <a:ea typeface="微软雅黑" panose="020B0503020204020204" charset="-122"/>
              </a:rPr>
              <a:t>元数据</a:t>
            </a:r>
            <a:endParaRPr lang="en-US" altLang="zh-CN" sz="1600" dirty="0">
              <a:solidFill>
                <a:schemeClr val="bg1"/>
              </a:solidFill>
              <a:latin typeface="微软雅黑" panose="020B0503020204020204" charset="-122"/>
              <a:ea typeface="微软雅黑" panose="020B0503020204020204" charset="-122"/>
            </a:endParaRPr>
          </a:p>
          <a:p>
            <a:pPr lvl="0" algn="ctr">
              <a:lnSpc>
                <a:spcPct val="150000"/>
              </a:lnSpc>
            </a:pPr>
            <a:r>
              <a:rPr lang="zh-CN" altLang="en-US" sz="1600" dirty="0">
                <a:solidFill>
                  <a:schemeClr val="bg1"/>
                </a:solidFill>
                <a:latin typeface="微软雅黑" panose="020B0503020204020204" charset="-122"/>
                <a:ea typeface="微软雅黑" panose="020B0503020204020204" charset="-122"/>
              </a:rPr>
              <a:t>数据资产</a:t>
            </a:r>
            <a:endParaRPr lang="en-US" altLang="zh-CN" sz="1600" dirty="0">
              <a:solidFill>
                <a:schemeClr val="bg1"/>
              </a:solidFill>
              <a:latin typeface="微软雅黑" panose="020B0503020204020204" charset="-122"/>
              <a:ea typeface="微软雅黑" panose="020B0503020204020204" charset="-122"/>
            </a:endParaRPr>
          </a:p>
          <a:p>
            <a:pPr lvl="0" algn="ctr">
              <a:lnSpc>
                <a:spcPct val="150000"/>
              </a:lnSpc>
            </a:pPr>
            <a:r>
              <a:rPr lang="zh-CN" altLang="en-US" sz="1600" dirty="0">
                <a:solidFill>
                  <a:schemeClr val="bg1"/>
                </a:solidFill>
                <a:latin typeface="微软雅黑" panose="020B0503020204020204" charset="-122"/>
                <a:ea typeface="微软雅黑" panose="020B0503020204020204" charset="-122"/>
              </a:rPr>
              <a:t>数据服务</a:t>
            </a:r>
            <a:endParaRPr lang="en-US" altLang="zh-CN" sz="1600" dirty="0">
              <a:solidFill>
                <a:schemeClr val="bg1"/>
              </a:solidFill>
              <a:latin typeface="微软雅黑" panose="020B0503020204020204" charset="-122"/>
              <a:ea typeface="微软雅黑" panose="020B0503020204020204" charset="-122"/>
            </a:endParaRPr>
          </a:p>
        </p:txBody>
      </p:sp>
      <p:sp>
        <p:nvSpPr>
          <p:cNvPr id="1049068" name="矩形 144"/>
          <p:cNvSpPr/>
          <p:nvPr/>
        </p:nvSpPr>
        <p:spPr>
          <a:xfrm>
            <a:off x="8213943" y="3082582"/>
            <a:ext cx="2841951" cy="1938992"/>
          </a:xfrm>
          <a:prstGeom prst="rect">
            <a:avLst/>
          </a:prstGeom>
        </p:spPr>
        <p:txBody>
          <a:bodyPr wrap="square">
            <a:spAutoFit/>
          </a:bodyPr>
          <a:lstStyle/>
          <a:p>
            <a:pPr lvl="0" algn="ctr">
              <a:lnSpc>
                <a:spcPct val="150000"/>
              </a:lnSpc>
            </a:pPr>
            <a:r>
              <a:rPr lang="zh-CN" altLang="en-US" sz="1600" dirty="0">
                <a:solidFill>
                  <a:schemeClr val="bg1"/>
                </a:solidFill>
                <a:latin typeface="微软雅黑" panose="020B0503020204020204" charset="-122"/>
                <a:ea typeface="微软雅黑" panose="020B0503020204020204" charset="-122"/>
              </a:rPr>
              <a:t>银行 </a:t>
            </a:r>
            <a:r>
              <a:rPr lang="en-US" altLang="zh-CN" sz="1600" dirty="0" err="1">
                <a:solidFill>
                  <a:schemeClr val="bg1"/>
                </a:solidFill>
                <a:latin typeface="微软雅黑" panose="020B0503020204020204" charset="-122"/>
                <a:ea typeface="微软雅黑" panose="020B0503020204020204" charset="-122"/>
              </a:rPr>
              <a:t>OpenAPI</a:t>
            </a:r>
            <a:r>
              <a:rPr lang="en-US" altLang="zh-CN" sz="1600" dirty="0">
                <a:solidFill>
                  <a:schemeClr val="bg1"/>
                </a:solidFill>
                <a:latin typeface="微软雅黑" panose="020B0503020204020204" charset="-122"/>
                <a:ea typeface="微软雅黑" panose="020B0503020204020204" charset="-122"/>
              </a:rPr>
              <a:t> </a:t>
            </a:r>
            <a:endParaRPr lang="en-US" altLang="zh-CN" sz="1600" dirty="0">
              <a:solidFill>
                <a:schemeClr val="bg1"/>
              </a:solidFill>
              <a:latin typeface="微软雅黑" panose="020B0503020204020204" charset="-122"/>
              <a:ea typeface="微软雅黑" panose="020B0503020204020204" charset="-122"/>
            </a:endParaRPr>
          </a:p>
          <a:p>
            <a:pPr lvl="0" algn="ctr">
              <a:lnSpc>
                <a:spcPct val="150000"/>
              </a:lnSpc>
            </a:pPr>
            <a:r>
              <a:rPr lang="zh-CN" altLang="en-US" sz="1600" dirty="0">
                <a:solidFill>
                  <a:schemeClr val="bg1"/>
                </a:solidFill>
                <a:latin typeface="微软雅黑" panose="020B0503020204020204" charset="-122"/>
                <a:ea typeface="微软雅黑" panose="020B0503020204020204" charset="-122"/>
              </a:rPr>
              <a:t>保险智能工单</a:t>
            </a:r>
            <a:endParaRPr lang="en-US" altLang="zh-CN" sz="1600" dirty="0">
              <a:solidFill>
                <a:schemeClr val="bg1"/>
              </a:solidFill>
              <a:latin typeface="微软雅黑" panose="020B0503020204020204" charset="-122"/>
              <a:ea typeface="微软雅黑" panose="020B0503020204020204" charset="-122"/>
            </a:endParaRPr>
          </a:p>
          <a:p>
            <a:pPr lvl="0" algn="ctr">
              <a:lnSpc>
                <a:spcPct val="150000"/>
              </a:lnSpc>
            </a:pPr>
            <a:r>
              <a:rPr lang="zh-CN" altLang="en-US" sz="1600" dirty="0">
                <a:solidFill>
                  <a:schemeClr val="bg1"/>
                </a:solidFill>
                <a:latin typeface="微软雅黑" panose="020B0503020204020204" charset="-122"/>
                <a:ea typeface="微软雅黑" panose="020B0503020204020204" charset="-122"/>
              </a:rPr>
              <a:t>集团企业运营监控</a:t>
            </a:r>
            <a:endParaRPr lang="en-US" altLang="zh-CN" sz="1600" dirty="0">
              <a:solidFill>
                <a:schemeClr val="bg1"/>
              </a:solidFill>
              <a:latin typeface="微软雅黑" panose="020B0503020204020204" charset="-122"/>
              <a:ea typeface="微软雅黑" panose="020B0503020204020204" charset="-122"/>
            </a:endParaRPr>
          </a:p>
          <a:p>
            <a:pPr lvl="0" algn="ctr">
              <a:lnSpc>
                <a:spcPct val="150000"/>
              </a:lnSpc>
            </a:pPr>
            <a:r>
              <a:rPr lang="zh-CN" altLang="en-US" sz="1600" dirty="0">
                <a:solidFill>
                  <a:schemeClr val="bg1"/>
                </a:solidFill>
                <a:latin typeface="微软雅黑" panose="020B0503020204020204" charset="-122"/>
                <a:ea typeface="微软雅黑" panose="020B0503020204020204" charset="-122"/>
              </a:rPr>
              <a:t>装备制造客户综合服务</a:t>
            </a:r>
            <a:endParaRPr lang="en-US" altLang="zh-CN" sz="1600" dirty="0">
              <a:solidFill>
                <a:schemeClr val="bg1"/>
              </a:solidFill>
              <a:latin typeface="微软雅黑" panose="020B0503020204020204" charset="-122"/>
              <a:ea typeface="微软雅黑" panose="020B0503020204020204" charset="-122"/>
            </a:endParaRPr>
          </a:p>
          <a:p>
            <a:pPr lvl="0" algn="ctr">
              <a:lnSpc>
                <a:spcPct val="150000"/>
              </a:lnSpc>
            </a:pPr>
            <a:r>
              <a:rPr lang="en-US" altLang="zh-CN" sz="1600" dirty="0">
                <a:solidFill>
                  <a:schemeClr val="bg1"/>
                </a:solidFill>
                <a:latin typeface="微软雅黑" panose="020B0503020204020204" charset="-122"/>
                <a:ea typeface="微软雅黑" panose="020B0503020204020204" charset="-122"/>
              </a:rPr>
              <a:t>…</a:t>
            </a:r>
            <a:endParaRPr lang="en-US" altLang="zh-CN" sz="1600" dirty="0">
              <a:solidFill>
                <a:schemeClr val="bg1"/>
              </a:solidFill>
              <a:latin typeface="微软雅黑" panose="020B0503020204020204" charset="-122"/>
              <a:ea typeface="微软雅黑" panose="020B0503020204020204" charset="-122"/>
            </a:endParaRPr>
          </a:p>
        </p:txBody>
      </p:sp>
      <p:grpSp>
        <p:nvGrpSpPr>
          <p:cNvPr id="179" name="组 153"/>
          <p:cNvGrpSpPr/>
          <p:nvPr/>
        </p:nvGrpSpPr>
        <p:grpSpPr>
          <a:xfrm>
            <a:off x="5397752" y="1493811"/>
            <a:ext cx="1717714" cy="1981284"/>
            <a:chOff x="2585618" y="2469660"/>
            <a:chExt cx="1300162" cy="1499662"/>
          </a:xfrm>
        </p:grpSpPr>
        <p:sp>
          <p:nvSpPr>
            <p:cNvPr id="1049069" name="椭圆 154"/>
            <p:cNvSpPr/>
            <p:nvPr/>
          </p:nvSpPr>
          <p:spPr>
            <a:xfrm>
              <a:off x="2585618" y="2469660"/>
              <a:ext cx="1300162" cy="1300162"/>
            </a:xfrm>
            <a:prstGeom prst="ellipse">
              <a:avLst/>
            </a:prstGeom>
            <a:solidFill>
              <a:srgbClr val="FFDA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1049070" name="三角形 155"/>
            <p:cNvSpPr/>
            <p:nvPr/>
          </p:nvSpPr>
          <p:spPr>
            <a:xfrm flipV="1">
              <a:off x="3167498" y="3694612"/>
              <a:ext cx="136401" cy="274710"/>
            </a:xfrm>
            <a:prstGeom prst="triangl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80" name="组 156"/>
          <p:cNvGrpSpPr/>
          <p:nvPr/>
        </p:nvGrpSpPr>
        <p:grpSpPr>
          <a:xfrm>
            <a:off x="8573919" y="967392"/>
            <a:ext cx="1717714" cy="1981284"/>
            <a:chOff x="2585618" y="2469660"/>
            <a:chExt cx="1300162" cy="1499662"/>
          </a:xfrm>
        </p:grpSpPr>
        <p:sp>
          <p:nvSpPr>
            <p:cNvPr id="1049071" name="椭圆 157"/>
            <p:cNvSpPr/>
            <p:nvPr/>
          </p:nvSpPr>
          <p:spPr>
            <a:xfrm>
              <a:off x="2585618" y="2469660"/>
              <a:ext cx="1300162" cy="1300162"/>
            </a:xfrm>
            <a:prstGeom prst="ellipse">
              <a:avLst/>
            </a:prstGeom>
            <a:solidFill>
              <a:srgbClr val="FFDA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1049072" name="三角形 158"/>
            <p:cNvSpPr/>
            <p:nvPr/>
          </p:nvSpPr>
          <p:spPr>
            <a:xfrm flipV="1">
              <a:off x="3167498" y="3694612"/>
              <a:ext cx="136401" cy="274710"/>
            </a:xfrm>
            <a:prstGeom prst="triangl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9073" name="任意多边形: 形状 14"/>
          <p:cNvSpPr/>
          <p:nvPr/>
        </p:nvSpPr>
        <p:spPr>
          <a:xfrm>
            <a:off x="5457826" y="2232769"/>
            <a:ext cx="1583017" cy="437165"/>
          </a:xfrm>
          <a:custGeom>
            <a:avLst/>
            <a:gdLst>
              <a:gd name="connsiteX0" fmla="*/ 0 w 2265444"/>
              <a:gd name="connsiteY0" fmla="*/ 0 h 1985795"/>
              <a:gd name="connsiteX1" fmla="*/ 2265444 w 2265444"/>
              <a:gd name="connsiteY1" fmla="*/ 0 h 1985795"/>
              <a:gd name="connsiteX2" fmla="*/ 2265444 w 2265444"/>
              <a:gd name="connsiteY2" fmla="*/ 1985795 h 1985795"/>
              <a:gd name="connsiteX3" fmla="*/ 0 w 2265444"/>
              <a:gd name="connsiteY3" fmla="*/ 1985795 h 1985795"/>
              <a:gd name="connsiteX4" fmla="*/ 0 w 2265444"/>
              <a:gd name="connsiteY4" fmla="*/ 0 h 198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4" h="1985795">
                <a:moveTo>
                  <a:pt x="0" y="0"/>
                </a:moveTo>
                <a:lnTo>
                  <a:pt x="2265444" y="0"/>
                </a:lnTo>
                <a:lnTo>
                  <a:pt x="2265444" y="1985795"/>
                </a:lnTo>
                <a:lnTo>
                  <a:pt x="0" y="19857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rtl="0">
              <a:lnSpc>
                <a:spcPct val="90000"/>
              </a:lnSpc>
              <a:spcBef>
                <a:spcPct val="0"/>
              </a:spcBef>
              <a:spcAft>
                <a:spcPct val="35000"/>
              </a:spcAft>
              <a:buNone/>
            </a:pPr>
            <a:r>
              <a:rPr lang="zh-CN" altLang="en-US" sz="2200" b="1" kern="1200" dirty="0">
                <a:solidFill>
                  <a:srgbClr val="002060"/>
                </a:solidFill>
                <a:latin typeface="微软雅黑" panose="020B0503020204020204" charset="-122"/>
                <a:ea typeface="微软雅黑" panose="020B0503020204020204" charset="-122"/>
              </a:rPr>
              <a:t> 数据</a:t>
            </a:r>
            <a:r>
              <a:rPr lang="zh-CN" altLang="en-US" sz="2200" b="1" dirty="0">
                <a:solidFill>
                  <a:srgbClr val="002060"/>
                </a:solidFill>
                <a:latin typeface="微软雅黑" panose="020B0503020204020204" charset="-122"/>
                <a:ea typeface="微软雅黑" panose="020B0503020204020204" charset="-122"/>
              </a:rPr>
              <a:t>治理</a:t>
            </a:r>
            <a:endParaRPr lang="en-US" altLang="zh-CN" sz="2200" b="1" dirty="0">
              <a:solidFill>
                <a:srgbClr val="002060"/>
              </a:solidFill>
              <a:latin typeface="微软雅黑" panose="020B0503020204020204" charset="-122"/>
              <a:ea typeface="微软雅黑" panose="020B0503020204020204" charset="-122"/>
            </a:endParaRPr>
          </a:p>
        </p:txBody>
      </p:sp>
      <p:sp>
        <p:nvSpPr>
          <p:cNvPr id="1049074" name="任意多边形: 形状 17"/>
          <p:cNvSpPr/>
          <p:nvPr/>
        </p:nvSpPr>
        <p:spPr>
          <a:xfrm>
            <a:off x="8300053" y="1674077"/>
            <a:ext cx="2265444" cy="386690"/>
          </a:xfrm>
          <a:custGeom>
            <a:avLst/>
            <a:gdLst>
              <a:gd name="connsiteX0" fmla="*/ 0 w 2265444"/>
              <a:gd name="connsiteY0" fmla="*/ 0 h 1985795"/>
              <a:gd name="connsiteX1" fmla="*/ 2265444 w 2265444"/>
              <a:gd name="connsiteY1" fmla="*/ 0 h 1985795"/>
              <a:gd name="connsiteX2" fmla="*/ 2265444 w 2265444"/>
              <a:gd name="connsiteY2" fmla="*/ 1985795 h 1985795"/>
              <a:gd name="connsiteX3" fmla="*/ 0 w 2265444"/>
              <a:gd name="connsiteY3" fmla="*/ 1985795 h 1985795"/>
              <a:gd name="connsiteX4" fmla="*/ 0 w 2265444"/>
              <a:gd name="connsiteY4" fmla="*/ 0 h 198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4" h="1985795">
                <a:moveTo>
                  <a:pt x="0" y="0"/>
                </a:moveTo>
                <a:lnTo>
                  <a:pt x="2265444" y="0"/>
                </a:lnTo>
                <a:lnTo>
                  <a:pt x="2265444" y="1985795"/>
                </a:lnTo>
                <a:lnTo>
                  <a:pt x="0" y="19857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rtl="0">
              <a:lnSpc>
                <a:spcPct val="90000"/>
              </a:lnSpc>
              <a:spcBef>
                <a:spcPct val="0"/>
              </a:spcBef>
              <a:spcAft>
                <a:spcPct val="35000"/>
              </a:spcAft>
              <a:buNone/>
            </a:pPr>
            <a:r>
              <a:rPr lang="zh-CN" altLang="en-US" sz="2200" b="1" dirty="0">
                <a:solidFill>
                  <a:srgbClr val="002060"/>
                </a:solidFill>
                <a:latin typeface="微软雅黑" panose="020B0503020204020204" charset="-122"/>
                <a:ea typeface="微软雅黑" panose="020B0503020204020204" charset="-122"/>
              </a:rPr>
              <a:t>数字化应用</a:t>
            </a:r>
            <a:endParaRPr lang="en-US" altLang="zh-CN" sz="2200" b="1" dirty="0">
              <a:solidFill>
                <a:srgbClr val="002060"/>
              </a:solidFill>
              <a:latin typeface="微软雅黑" panose="020B0503020204020204" charset="-122"/>
              <a:ea typeface="微软雅黑" panose="020B0503020204020204" charset="-122"/>
            </a:endParaRPr>
          </a:p>
        </p:txBody>
      </p:sp>
      <p:pic>
        <p:nvPicPr>
          <p:cNvPr id="2097200" name="图片 14"/>
          <p:cNvPicPr>
            <a:picLocks noChangeAspect="1"/>
          </p:cNvPicPr>
          <p:nvPr/>
        </p:nvPicPr>
        <p:blipFill>
          <a:blip r:embed="rId1"/>
          <a:stretch>
            <a:fillRect/>
          </a:stretch>
        </p:blipFill>
        <p:spPr>
          <a:xfrm>
            <a:off x="6073351" y="1697919"/>
            <a:ext cx="351966" cy="284925"/>
          </a:xfrm>
          <a:prstGeom prst="rect">
            <a:avLst/>
          </a:prstGeom>
        </p:spPr>
      </p:pic>
      <p:pic>
        <p:nvPicPr>
          <p:cNvPr id="2097201" name="图片 15"/>
          <p:cNvPicPr>
            <a:picLocks noChangeAspect="1"/>
          </p:cNvPicPr>
          <p:nvPr/>
        </p:nvPicPr>
        <p:blipFill>
          <a:blip r:embed="rId2"/>
          <a:stretch>
            <a:fillRect/>
          </a:stretch>
        </p:blipFill>
        <p:spPr>
          <a:xfrm>
            <a:off x="9253740" y="1118826"/>
            <a:ext cx="371091" cy="258901"/>
          </a:xfrm>
          <a:prstGeom prst="rect">
            <a:avLst/>
          </a:prstGeom>
        </p:spPr>
      </p:pic>
      <p:sp>
        <p:nvSpPr>
          <p:cNvPr id="1049075" name="圆角矩形 165"/>
          <p:cNvSpPr/>
          <p:nvPr/>
        </p:nvSpPr>
        <p:spPr>
          <a:xfrm>
            <a:off x="5463425" y="3777041"/>
            <a:ext cx="1603696"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76" name="圆角矩形 166"/>
          <p:cNvSpPr/>
          <p:nvPr/>
        </p:nvSpPr>
        <p:spPr>
          <a:xfrm>
            <a:off x="5463425" y="4153683"/>
            <a:ext cx="1603696"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77" name="圆角矩形 167"/>
          <p:cNvSpPr/>
          <p:nvPr/>
        </p:nvSpPr>
        <p:spPr>
          <a:xfrm>
            <a:off x="5463425" y="4513365"/>
            <a:ext cx="1603696"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78" name="圆角矩形 168"/>
          <p:cNvSpPr/>
          <p:nvPr/>
        </p:nvSpPr>
        <p:spPr>
          <a:xfrm>
            <a:off x="5463425" y="4876131"/>
            <a:ext cx="1603696"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79" name="圆角矩形 169"/>
          <p:cNvSpPr/>
          <p:nvPr/>
        </p:nvSpPr>
        <p:spPr>
          <a:xfrm>
            <a:off x="8442122" y="3190586"/>
            <a:ext cx="2334939"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80" name="圆角矩形 170"/>
          <p:cNvSpPr/>
          <p:nvPr/>
        </p:nvSpPr>
        <p:spPr>
          <a:xfrm>
            <a:off x="8442122" y="3540513"/>
            <a:ext cx="2334939"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81" name="圆角矩形 171"/>
          <p:cNvSpPr/>
          <p:nvPr/>
        </p:nvSpPr>
        <p:spPr>
          <a:xfrm>
            <a:off x="8442122" y="3911937"/>
            <a:ext cx="2334939"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82" name="圆角矩形 172"/>
          <p:cNvSpPr/>
          <p:nvPr/>
        </p:nvSpPr>
        <p:spPr>
          <a:xfrm>
            <a:off x="8442122" y="4287084"/>
            <a:ext cx="2334939"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83" name="矩形 183"/>
          <p:cNvSpPr/>
          <p:nvPr/>
        </p:nvSpPr>
        <p:spPr>
          <a:xfrm rot="5400000">
            <a:off x="3885161" y="4713208"/>
            <a:ext cx="2378679" cy="70090"/>
          </a:xfrm>
          <a:prstGeom prst="rect">
            <a:avLst/>
          </a:prstGeom>
          <a:gradFill>
            <a:gsLst>
              <a:gs pos="0">
                <a:srgbClr val="00B0F0">
                  <a:alpha val="0"/>
                </a:srgbClr>
              </a:gs>
              <a:gs pos="99000">
                <a:srgbClr val="00B0F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84" name="矩形 184"/>
          <p:cNvSpPr/>
          <p:nvPr/>
        </p:nvSpPr>
        <p:spPr>
          <a:xfrm rot="5400000">
            <a:off x="6989879" y="4099149"/>
            <a:ext cx="2378679" cy="70090"/>
          </a:xfrm>
          <a:prstGeom prst="rect">
            <a:avLst/>
          </a:prstGeom>
          <a:gradFill>
            <a:gsLst>
              <a:gs pos="0">
                <a:srgbClr val="00B0F0">
                  <a:alpha val="0"/>
                </a:srgbClr>
              </a:gs>
              <a:gs pos="99000">
                <a:srgbClr val="00B0F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85" name="矩形 178"/>
          <p:cNvSpPr/>
          <p:nvPr/>
        </p:nvSpPr>
        <p:spPr>
          <a:xfrm>
            <a:off x="5035732" y="3559674"/>
            <a:ext cx="2432408" cy="700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1" name="组 4"/>
          <p:cNvGrpSpPr/>
          <p:nvPr/>
        </p:nvGrpSpPr>
        <p:grpSpPr>
          <a:xfrm>
            <a:off x="8151257" y="2577227"/>
            <a:ext cx="2869912" cy="435838"/>
            <a:chOff x="7792441" y="2204447"/>
            <a:chExt cx="2432408" cy="435838"/>
          </a:xfrm>
        </p:grpSpPr>
        <p:sp>
          <p:nvSpPr>
            <p:cNvPr id="1049086" name="梯形 175"/>
            <p:cNvSpPr/>
            <p:nvPr/>
          </p:nvSpPr>
          <p:spPr>
            <a:xfrm>
              <a:off x="7792441" y="2204447"/>
              <a:ext cx="2432408" cy="365361"/>
            </a:xfrm>
            <a:prstGeom prst="trapezoid">
              <a:avLst>
                <a:gd name="adj" fmla="val 111852"/>
              </a:avLst>
            </a:prstGeom>
            <a:gradFill>
              <a:gsLst>
                <a:gs pos="0">
                  <a:srgbClr val="00B0F0">
                    <a:alpha val="0"/>
                  </a:srgbClr>
                </a:gs>
                <a:gs pos="100000">
                  <a:srgbClr val="00B0F0">
                    <a:alpha val="37000"/>
                  </a:srgbClr>
                </a:gs>
              </a:gsLst>
              <a:lin ang="5400000" scaled="1"/>
            </a:gradFill>
            <a:ln>
              <a:gradFill>
                <a:gsLst>
                  <a:gs pos="0">
                    <a:srgbClr val="00B0F0">
                      <a:alpha val="0"/>
                    </a:srgbClr>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49087" name="矩形 181"/>
            <p:cNvSpPr/>
            <p:nvPr/>
          </p:nvSpPr>
          <p:spPr>
            <a:xfrm>
              <a:off x="7792441" y="2570195"/>
              <a:ext cx="2432408" cy="700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9088" name="圆角矩形 172"/>
          <p:cNvSpPr/>
          <p:nvPr/>
        </p:nvSpPr>
        <p:spPr>
          <a:xfrm>
            <a:off x="8457362" y="4711264"/>
            <a:ext cx="2334939"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89" name="圆角矩形 167"/>
          <p:cNvSpPr/>
          <p:nvPr/>
        </p:nvSpPr>
        <p:spPr>
          <a:xfrm>
            <a:off x="5478665" y="5242345"/>
            <a:ext cx="1603696"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2" name="组 12"/>
          <p:cNvGrpSpPr/>
          <p:nvPr/>
        </p:nvGrpSpPr>
        <p:grpSpPr>
          <a:xfrm>
            <a:off x="1778085" y="2118769"/>
            <a:ext cx="1717714" cy="1981284"/>
            <a:chOff x="2585618" y="2469660"/>
            <a:chExt cx="1300162" cy="1499662"/>
          </a:xfrm>
        </p:grpSpPr>
        <p:sp>
          <p:nvSpPr>
            <p:cNvPr id="1049090" name="椭圆 146"/>
            <p:cNvSpPr/>
            <p:nvPr/>
          </p:nvSpPr>
          <p:spPr>
            <a:xfrm>
              <a:off x="2585618" y="2469660"/>
              <a:ext cx="1300162" cy="1300162"/>
            </a:xfrm>
            <a:prstGeom prst="ellipse">
              <a:avLst/>
            </a:prstGeom>
            <a:solidFill>
              <a:srgbClr val="FFDA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1049091" name="三角形 5"/>
            <p:cNvSpPr/>
            <p:nvPr/>
          </p:nvSpPr>
          <p:spPr>
            <a:xfrm flipV="1">
              <a:off x="3167498" y="3694612"/>
              <a:ext cx="136401" cy="274710"/>
            </a:xfrm>
            <a:prstGeom prst="triangl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9092" name="矩形 142"/>
          <p:cNvSpPr/>
          <p:nvPr/>
        </p:nvSpPr>
        <p:spPr>
          <a:xfrm>
            <a:off x="791980" y="4306871"/>
            <a:ext cx="2088233" cy="1200329"/>
          </a:xfrm>
          <a:prstGeom prst="rect">
            <a:avLst/>
          </a:prstGeom>
        </p:spPr>
        <p:txBody>
          <a:bodyPr wrap="square">
            <a:spAutoFit/>
          </a:bodyPr>
          <a:lstStyle/>
          <a:p>
            <a:pPr algn="ctr">
              <a:lnSpc>
                <a:spcPct val="150000"/>
              </a:lnSpc>
            </a:pPr>
            <a:r>
              <a:rPr lang="zh-CN" altLang="en-US" sz="1600" dirty="0">
                <a:solidFill>
                  <a:schemeClr val="bg1"/>
                </a:solidFill>
                <a:latin typeface="微软雅黑" panose="020B0503020204020204" charset="-122"/>
                <a:ea typeface="微软雅黑" panose="020B0503020204020204" charset="-122"/>
              </a:rPr>
              <a:t>应用服务器软件</a:t>
            </a:r>
            <a:endParaRPr lang="en-US" altLang="zh-CN" sz="1600"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dirty="0">
                <a:solidFill>
                  <a:schemeClr val="bg1"/>
                </a:solidFill>
                <a:latin typeface="微软雅黑" panose="020B0503020204020204" charset="-122"/>
                <a:ea typeface="微软雅黑" panose="020B0503020204020204" charset="-122"/>
              </a:rPr>
              <a:t>企业服务总线</a:t>
            </a:r>
            <a:endParaRPr lang="en-US" altLang="zh-CN" sz="1600"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dirty="0">
                <a:solidFill>
                  <a:schemeClr val="bg1"/>
                </a:solidFill>
                <a:latin typeface="微软雅黑" panose="020B0503020204020204" charset="-122"/>
                <a:ea typeface="微软雅黑" panose="020B0503020204020204" charset="-122"/>
              </a:rPr>
              <a:t>文件传输平台</a:t>
            </a:r>
            <a:endParaRPr lang="en-US" altLang="zh-CN" sz="1600" dirty="0">
              <a:solidFill>
                <a:schemeClr val="bg1"/>
              </a:solidFill>
              <a:latin typeface="微软雅黑" panose="020B0503020204020204" charset="-122"/>
              <a:ea typeface="微软雅黑" panose="020B0503020204020204" charset="-122"/>
            </a:endParaRPr>
          </a:p>
        </p:txBody>
      </p:sp>
      <p:pic>
        <p:nvPicPr>
          <p:cNvPr id="2097202" name="图片 13"/>
          <p:cNvPicPr>
            <a:picLocks noChangeAspect="1"/>
          </p:cNvPicPr>
          <p:nvPr/>
        </p:nvPicPr>
        <p:blipFill>
          <a:blip r:embed="rId3"/>
          <a:stretch>
            <a:fillRect/>
          </a:stretch>
        </p:blipFill>
        <p:spPr>
          <a:xfrm>
            <a:off x="2420610" y="2226686"/>
            <a:ext cx="432662" cy="465942"/>
          </a:xfrm>
          <a:prstGeom prst="rect">
            <a:avLst/>
          </a:prstGeom>
        </p:spPr>
      </p:pic>
      <p:sp>
        <p:nvSpPr>
          <p:cNvPr id="1049093" name="圆角矩形 16"/>
          <p:cNvSpPr/>
          <p:nvPr/>
        </p:nvSpPr>
        <p:spPr>
          <a:xfrm>
            <a:off x="1068273" y="4427031"/>
            <a:ext cx="1502288"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94" name="圆角矩形 159"/>
          <p:cNvSpPr/>
          <p:nvPr/>
        </p:nvSpPr>
        <p:spPr>
          <a:xfrm>
            <a:off x="1068273" y="4798482"/>
            <a:ext cx="1502288"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95" name="圆角矩形 160"/>
          <p:cNvSpPr/>
          <p:nvPr/>
        </p:nvSpPr>
        <p:spPr>
          <a:xfrm>
            <a:off x="1068273" y="5159797"/>
            <a:ext cx="1502288"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3" name="组 1"/>
          <p:cNvGrpSpPr/>
          <p:nvPr/>
        </p:nvGrpSpPr>
        <p:grpSpPr>
          <a:xfrm>
            <a:off x="835175" y="2849333"/>
            <a:ext cx="3576278" cy="2712350"/>
            <a:chOff x="1933615" y="2414561"/>
            <a:chExt cx="2432408" cy="2712350"/>
          </a:xfrm>
        </p:grpSpPr>
        <p:sp>
          <p:nvSpPr>
            <p:cNvPr id="1049096" name="梯形 173"/>
            <p:cNvSpPr/>
            <p:nvPr/>
          </p:nvSpPr>
          <p:spPr>
            <a:xfrm>
              <a:off x="1933615" y="3452566"/>
              <a:ext cx="2432408" cy="365361"/>
            </a:xfrm>
            <a:prstGeom prst="trapezoid">
              <a:avLst>
                <a:gd name="adj" fmla="val 111852"/>
              </a:avLst>
            </a:prstGeom>
            <a:gradFill>
              <a:gsLst>
                <a:gs pos="0">
                  <a:srgbClr val="00B0F0">
                    <a:alpha val="0"/>
                  </a:srgbClr>
                </a:gs>
                <a:gs pos="100000">
                  <a:srgbClr val="00B0F0">
                    <a:alpha val="37000"/>
                  </a:srgbClr>
                </a:gs>
              </a:gsLst>
              <a:lin ang="5400000" scaled="1"/>
            </a:gradFill>
            <a:ln>
              <a:gradFill>
                <a:gsLst>
                  <a:gs pos="0">
                    <a:srgbClr val="00B0F0">
                      <a:alpha val="0"/>
                    </a:srgbClr>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sp>
          <p:nvSpPr>
            <p:cNvPr id="1049097" name="任意多边形: 形状 11"/>
            <p:cNvSpPr/>
            <p:nvPr/>
          </p:nvSpPr>
          <p:spPr>
            <a:xfrm>
              <a:off x="2217512" y="2414561"/>
              <a:ext cx="1883150" cy="525141"/>
            </a:xfrm>
            <a:custGeom>
              <a:avLst/>
              <a:gdLst>
                <a:gd name="connsiteX0" fmla="*/ 0 w 2265444"/>
                <a:gd name="connsiteY0" fmla="*/ 0 h 1985795"/>
                <a:gd name="connsiteX1" fmla="*/ 2265444 w 2265444"/>
                <a:gd name="connsiteY1" fmla="*/ 0 h 1985795"/>
                <a:gd name="connsiteX2" fmla="*/ 2265444 w 2265444"/>
                <a:gd name="connsiteY2" fmla="*/ 1985795 h 1985795"/>
                <a:gd name="connsiteX3" fmla="*/ 0 w 2265444"/>
                <a:gd name="connsiteY3" fmla="*/ 1985795 h 1985795"/>
                <a:gd name="connsiteX4" fmla="*/ 0 w 2265444"/>
                <a:gd name="connsiteY4" fmla="*/ 0 h 198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4" h="1985795">
                  <a:moveTo>
                    <a:pt x="0" y="0"/>
                  </a:moveTo>
                  <a:lnTo>
                    <a:pt x="2265444" y="0"/>
                  </a:lnTo>
                  <a:lnTo>
                    <a:pt x="2265444" y="1985795"/>
                  </a:lnTo>
                  <a:lnTo>
                    <a:pt x="0" y="19857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rtl="0">
                <a:lnSpc>
                  <a:spcPct val="90000"/>
                </a:lnSpc>
                <a:spcBef>
                  <a:spcPct val="0"/>
                </a:spcBef>
                <a:spcAft>
                  <a:spcPct val="35000"/>
                </a:spcAft>
                <a:buNone/>
              </a:pPr>
              <a:r>
                <a:rPr lang="zh-CN" altLang="en-US" sz="2200" b="1" dirty="0">
                  <a:solidFill>
                    <a:srgbClr val="002060"/>
                  </a:solidFill>
                  <a:latin typeface="微软雅黑" panose="020B0503020204020204" charset="-122"/>
                  <a:ea typeface="微软雅黑" panose="020B0503020204020204" charset="-122"/>
                </a:rPr>
                <a:t>系列中间件</a:t>
              </a:r>
              <a:endParaRPr lang="en-US" altLang="zh-CN" sz="2200" b="1" dirty="0">
                <a:solidFill>
                  <a:srgbClr val="002060"/>
                </a:solidFill>
                <a:latin typeface="微软雅黑" panose="020B0503020204020204" charset="-122"/>
                <a:ea typeface="微软雅黑" panose="020B0503020204020204" charset="-122"/>
              </a:endParaRPr>
            </a:p>
          </p:txBody>
        </p:sp>
        <p:sp>
          <p:nvSpPr>
            <p:cNvPr id="1049098" name="矩形 17"/>
            <p:cNvSpPr/>
            <p:nvPr/>
          </p:nvSpPr>
          <p:spPr>
            <a:xfrm>
              <a:off x="1933615" y="3817928"/>
              <a:ext cx="2432408" cy="700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1049099" name="矩形 176"/>
            <p:cNvSpPr/>
            <p:nvPr/>
          </p:nvSpPr>
          <p:spPr>
            <a:xfrm rot="5400000">
              <a:off x="1303660" y="4449939"/>
              <a:ext cx="1308984" cy="44960"/>
            </a:xfrm>
            <a:prstGeom prst="rect">
              <a:avLst/>
            </a:prstGeom>
            <a:gradFill>
              <a:gsLst>
                <a:gs pos="0">
                  <a:srgbClr val="00B0F0">
                    <a:alpha val="0"/>
                  </a:srgbClr>
                </a:gs>
                <a:gs pos="99000">
                  <a:srgbClr val="00B0F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grpSp>
      <p:sp>
        <p:nvSpPr>
          <p:cNvPr id="1049100" name="矩形 2"/>
          <p:cNvSpPr/>
          <p:nvPr/>
        </p:nvSpPr>
        <p:spPr>
          <a:xfrm>
            <a:off x="2495025" y="4311128"/>
            <a:ext cx="2072690" cy="1200329"/>
          </a:xfrm>
          <a:prstGeom prst="rect">
            <a:avLst/>
          </a:prstGeom>
        </p:spPr>
        <p:txBody>
          <a:bodyPr wrap="square">
            <a:spAutoFit/>
          </a:bodyPr>
          <a:lstStyle/>
          <a:p>
            <a:pPr algn="ctr">
              <a:lnSpc>
                <a:spcPct val="150000"/>
              </a:lnSpc>
            </a:pPr>
            <a:r>
              <a:rPr lang="zh-CN" altLang="en-US" sz="1600" dirty="0">
                <a:solidFill>
                  <a:schemeClr val="bg1"/>
                </a:solidFill>
                <a:latin typeface="微软雅黑" panose="020B0503020204020204" charset="-122"/>
                <a:ea typeface="微软雅黑" panose="020B0503020204020204" charset="-122"/>
              </a:rPr>
              <a:t>统一流程平台</a:t>
            </a:r>
            <a:endParaRPr lang="en-US" altLang="zh-CN" sz="1600" dirty="0">
              <a:solidFill>
                <a:schemeClr val="bg1"/>
              </a:solidFill>
              <a:latin typeface="微软雅黑" panose="020B0503020204020204" charset="-122"/>
              <a:ea typeface="微软雅黑" panose="020B0503020204020204" charset="-122"/>
            </a:endParaRPr>
          </a:p>
          <a:p>
            <a:pPr lvl="0" algn="ctr">
              <a:lnSpc>
                <a:spcPct val="150000"/>
              </a:lnSpc>
            </a:pPr>
            <a:r>
              <a:rPr lang="zh-CN" altLang="en-US" sz="1600" dirty="0">
                <a:solidFill>
                  <a:schemeClr val="bg1"/>
                </a:solidFill>
                <a:latin typeface="微软雅黑" panose="020B0503020204020204" charset="-122"/>
                <a:ea typeface="微软雅黑" panose="020B0503020204020204" charset="-122"/>
              </a:rPr>
              <a:t>应用开发平台</a:t>
            </a:r>
            <a:endParaRPr lang="en-US" altLang="zh-CN" sz="1600" dirty="0">
              <a:solidFill>
                <a:schemeClr val="bg1"/>
              </a:solidFill>
              <a:latin typeface="微软雅黑" panose="020B0503020204020204" charset="-122"/>
              <a:ea typeface="微软雅黑" panose="020B0503020204020204" charset="-122"/>
            </a:endParaRPr>
          </a:p>
          <a:p>
            <a:pPr lvl="0" algn="ctr">
              <a:lnSpc>
                <a:spcPct val="150000"/>
              </a:lnSpc>
            </a:pPr>
            <a:r>
              <a:rPr lang="zh-CN" altLang="en-US" sz="1600" dirty="0">
                <a:solidFill>
                  <a:schemeClr val="bg1"/>
                </a:solidFill>
                <a:latin typeface="微软雅黑" panose="020B0503020204020204" charset="-122"/>
                <a:ea typeface="微软雅黑" panose="020B0503020204020204" charset="-122"/>
              </a:rPr>
              <a:t>开发运维一体化</a:t>
            </a:r>
            <a:r>
              <a:rPr lang="en-US" altLang="zh-CN" sz="1600" dirty="0">
                <a:solidFill>
                  <a:schemeClr val="bg1"/>
                </a:solidFill>
                <a:latin typeface="微软雅黑" panose="020B0503020204020204" charset="-122"/>
                <a:ea typeface="微软雅黑" panose="020B0503020204020204" charset="-122"/>
              </a:rPr>
              <a:t> </a:t>
            </a:r>
            <a:endParaRPr lang="en-US" altLang="zh-CN" sz="1600" dirty="0">
              <a:solidFill>
                <a:schemeClr val="bg1"/>
              </a:solidFill>
              <a:latin typeface="微软雅黑" panose="020B0503020204020204" charset="-122"/>
              <a:ea typeface="微软雅黑" panose="020B0503020204020204" charset="-122"/>
            </a:endParaRPr>
          </a:p>
        </p:txBody>
      </p:sp>
      <p:sp>
        <p:nvSpPr>
          <p:cNvPr id="1049101" name="圆角矩形 47"/>
          <p:cNvSpPr/>
          <p:nvPr/>
        </p:nvSpPr>
        <p:spPr>
          <a:xfrm>
            <a:off x="2694705" y="4427031"/>
            <a:ext cx="1673921"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102" name="圆角矩形 48"/>
          <p:cNvSpPr/>
          <p:nvPr/>
        </p:nvSpPr>
        <p:spPr>
          <a:xfrm>
            <a:off x="2694705" y="4798482"/>
            <a:ext cx="1673921"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103" name="圆角矩形 49"/>
          <p:cNvSpPr/>
          <p:nvPr/>
        </p:nvSpPr>
        <p:spPr>
          <a:xfrm>
            <a:off x="2694705" y="5159797"/>
            <a:ext cx="1673921" cy="263969"/>
          </a:xfrm>
          <a:prstGeom prst="roundRect">
            <a:avLst/>
          </a:prstGeom>
          <a:noFill/>
          <a:ln>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104" name="文本框 3"/>
          <p:cNvSpPr txBox="1"/>
          <p:nvPr/>
        </p:nvSpPr>
        <p:spPr>
          <a:xfrm>
            <a:off x="1134739" y="5681575"/>
            <a:ext cx="10229189" cy="830933"/>
          </a:xfrm>
          <a:prstGeom prst="rect">
            <a:avLst/>
          </a:prstGeom>
          <a:noFill/>
        </p:spPr>
        <p:txBody>
          <a:bodyPr wrap="square" rtlCol="0">
            <a:spAutoFit/>
          </a:bodyPr>
          <a:lstStyle/>
          <a:p>
            <a:pPr>
              <a:lnSpc>
                <a:spcPct val="150000"/>
              </a:lnSpc>
            </a:pPr>
            <a:r>
              <a:rPr kumimoji="1" lang="zh-CN" altLang="en-US" sz="1700" dirty="0">
                <a:solidFill>
                  <a:srgbClr val="FFC000"/>
                </a:solidFill>
                <a:latin typeface="微软雅黑" panose="020B0503020204020204" charset="-122"/>
                <a:ea typeface="微软雅黑" panose="020B0503020204020204" charset="-122"/>
              </a:rPr>
              <a:t>      提供面向信创的系列中间件产品及解决方案，建立自主可控的信息技术底层架构与标准，支撑关键领域客户进行</a:t>
            </a:r>
            <a:r>
              <a:rPr kumimoji="1" lang="en-GB" altLang="zh-CN" sz="1700" dirty="0">
                <a:solidFill>
                  <a:srgbClr val="FFC000"/>
                </a:solidFill>
                <a:latin typeface="微软雅黑" panose="020B0503020204020204" charset="-122"/>
                <a:ea typeface="微软雅黑" panose="020B0503020204020204" charset="-122"/>
              </a:rPr>
              <a:t> IT</a:t>
            </a:r>
            <a:r>
              <a:rPr kumimoji="1" lang="zh-CN" altLang="en-US" sz="1700" dirty="0">
                <a:solidFill>
                  <a:srgbClr val="FFC000"/>
                </a:solidFill>
                <a:latin typeface="微软雅黑" panose="020B0503020204020204" charset="-122"/>
                <a:ea typeface="微软雅黑" panose="020B0503020204020204" charset="-122"/>
              </a:rPr>
              <a:t>基础架构重构、系统信创改造迁移、数据治理服务及高效构建数字化创新应用。</a:t>
            </a:r>
            <a:endParaRPr kumimoji="1" lang="zh-CN" altLang="en-US" sz="1700" dirty="0">
              <a:solidFill>
                <a:srgbClr val="FFC000"/>
              </a:solidFill>
              <a:latin typeface="微软雅黑" panose="020B0503020204020204" charset="-122"/>
              <a:ea typeface="微软雅黑" panose="020B050302020402020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p:nvPr/>
        </p:nvSpPr>
        <p:spPr>
          <a:xfrm>
            <a:off x="3804294" y="2980545"/>
            <a:ext cx="3979703" cy="707886"/>
          </a:xfrm>
          <a:prstGeom prst="rect">
            <a:avLst/>
          </a:prstGeom>
          <a:noFill/>
        </p:spPr>
        <p:txBody>
          <a:bodyPr wrap="square" rtlCol="0">
            <a:spAutoFit/>
          </a:bodyPr>
          <a:lstStyle>
            <a:defPPr>
              <a:defRPr lang="zh-CN"/>
            </a:defPPr>
            <a:lvl1pPr algn="ctr">
              <a:defRPr sz="5400">
                <a:solidFill>
                  <a:schemeClr val="bg1"/>
                </a:solidFill>
                <a:latin typeface="华文细黑" panose="02010600040101010101" pitchFamily="2" charset="-122"/>
                <a:ea typeface="华文细黑" panose="02010600040101010101" pitchFamily="2" charset="-122"/>
              </a:defRPr>
            </a:lvl1pPr>
          </a:lstStyle>
          <a:p>
            <a:pPr defTabSz="914400"/>
            <a:r>
              <a:rPr lang="zh-CN" altLang="en-US" sz="4000" b="1" dirty="0">
                <a:solidFill>
                  <a:prstClr val="white"/>
                </a:solidFill>
                <a:latin typeface="微软雅黑" panose="020B0503020204020204" charset="-122"/>
                <a:ea typeface="微软雅黑" panose="020B0503020204020204" charset="-122"/>
              </a:rPr>
              <a:t>某投资集团</a:t>
            </a:r>
            <a:endParaRPr lang="zh-CN" altLang="en-US" sz="4000" b="1" dirty="0">
              <a:solidFill>
                <a:prstClr val="white"/>
              </a:solidFill>
              <a:latin typeface="微软雅黑" panose="020B0503020204020204" charset="-122"/>
              <a:ea typeface="微软雅黑" panose="020B050302020402020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基于信创架构建设内外部企业服务集成平台</a:t>
            </a:r>
            <a:endParaRPr lang="zh-CN" altLang="en-US" dirty="0"/>
          </a:p>
        </p:txBody>
      </p:sp>
      <p:sp>
        <p:nvSpPr>
          <p:cNvPr id="8" name="îṥlíḓè"/>
          <p:cNvSpPr/>
          <p:nvPr/>
        </p:nvSpPr>
        <p:spPr bwMode="auto">
          <a:xfrm>
            <a:off x="5081584" y="4428300"/>
            <a:ext cx="2992355" cy="1294371"/>
          </a:xfrm>
          <a:prstGeom prst="rect">
            <a:avLst/>
          </a:prstGeom>
          <a:noFill/>
          <a:ln w="9525">
            <a:solidFill>
              <a:schemeClr val="bg1"/>
            </a:solidFill>
            <a:prstDash val="dash"/>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Autofit/>
          </a:bodyPr>
          <a:lstStyle/>
          <a:p>
            <a:pPr marL="285750" indent="-285750" defTabSz="914400">
              <a:lnSpc>
                <a:spcPct val="150000"/>
              </a:lnSpc>
              <a:buFont typeface="Arial" panose="020B0604020202020204" pitchFamily="34" charset="0"/>
              <a:buChar char="•"/>
            </a:pPr>
            <a:r>
              <a:rPr lang="zh-CN" altLang="en-US" sz="1600" b="1" dirty="0">
                <a:solidFill>
                  <a:schemeClr val="bg1"/>
                </a:solidFill>
                <a:latin typeface="微软雅黑" panose="020B0503020204020204" charset="-122"/>
                <a:ea typeface="微软雅黑" panose="020B0503020204020204" charset="-122"/>
              </a:rPr>
              <a:t>电子工程院业务系统之间的服务集成，以及电子工程院业务系统与总部业务系统之间的跨级服务集成。</a:t>
            </a:r>
            <a:endParaRPr lang="zh-CN" altLang="en-US" sz="1600" b="1" dirty="0">
              <a:solidFill>
                <a:schemeClr val="bg1"/>
              </a:solidFill>
              <a:latin typeface="微软雅黑" panose="020B0503020204020204" charset="-122"/>
              <a:ea typeface="微软雅黑" panose="020B0503020204020204" charset="-122"/>
            </a:endParaRPr>
          </a:p>
        </p:txBody>
      </p:sp>
      <p:sp>
        <p:nvSpPr>
          <p:cNvPr id="12" name="ïsḻide"/>
          <p:cNvSpPr/>
          <p:nvPr/>
        </p:nvSpPr>
        <p:spPr bwMode="auto">
          <a:xfrm>
            <a:off x="4992781" y="1964147"/>
            <a:ext cx="3081159" cy="1250898"/>
          </a:xfrm>
          <a:prstGeom prst="rect">
            <a:avLst/>
          </a:prstGeom>
          <a:noFill/>
          <a:ln w="9525">
            <a:solidFill>
              <a:schemeClr val="bg1"/>
            </a:solidFill>
            <a:prstDash val="dash"/>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50000"/>
              </a:lnSpc>
              <a:buFont typeface="Arial" panose="020B0604020202020204" pitchFamily="34" charset="0"/>
              <a:buChar char="•"/>
            </a:pPr>
            <a:r>
              <a:rPr lang="zh-CN" altLang="en-US" sz="1600" b="1" dirty="0">
                <a:solidFill>
                  <a:schemeClr val="bg1"/>
                </a:solidFill>
                <a:latin typeface="微软雅黑" panose="020B0503020204020204" charset="-122"/>
                <a:ea typeface="微软雅黑" panose="020B0503020204020204" charset="-122"/>
              </a:rPr>
              <a:t>国投集团总部业务系统之间的服务集成，及总部业务系统与其外围系统的服务集成。</a:t>
            </a:r>
            <a:endParaRPr lang="zh-CN" altLang="en-US" sz="1600" dirty="0">
              <a:solidFill>
                <a:schemeClr val="bg1"/>
              </a:solidFill>
              <a:latin typeface="微软雅黑" panose="020B0503020204020204" charset="-122"/>
              <a:ea typeface="微软雅黑" panose="020B0503020204020204" charset="-122"/>
            </a:endParaRPr>
          </a:p>
        </p:txBody>
      </p:sp>
      <p:sp>
        <p:nvSpPr>
          <p:cNvPr id="13" name="îšľíḋê"/>
          <p:cNvSpPr/>
          <p:nvPr/>
        </p:nvSpPr>
        <p:spPr bwMode="auto">
          <a:xfrm>
            <a:off x="4536740" y="2203806"/>
            <a:ext cx="369410" cy="318874"/>
          </a:xfrm>
          <a:custGeom>
            <a:avLst/>
            <a:gdLst>
              <a:gd name="connsiteX0" fmla="*/ 427673 w 608989"/>
              <a:gd name="connsiteY0" fmla="*/ 372781 h 474764"/>
              <a:gd name="connsiteX1" fmla="*/ 393797 w 608989"/>
              <a:gd name="connsiteY1" fmla="*/ 406614 h 474764"/>
              <a:gd name="connsiteX2" fmla="*/ 427673 w 608989"/>
              <a:gd name="connsiteY2" fmla="*/ 440448 h 474764"/>
              <a:gd name="connsiteX3" fmla="*/ 461549 w 608989"/>
              <a:gd name="connsiteY3" fmla="*/ 406614 h 474764"/>
              <a:gd name="connsiteX4" fmla="*/ 427673 w 608989"/>
              <a:gd name="connsiteY4" fmla="*/ 372781 h 474764"/>
              <a:gd name="connsiteX5" fmla="*/ 149568 w 608989"/>
              <a:gd name="connsiteY5" fmla="*/ 372781 h 474764"/>
              <a:gd name="connsiteX6" fmla="*/ 115692 w 608989"/>
              <a:gd name="connsiteY6" fmla="*/ 406614 h 474764"/>
              <a:gd name="connsiteX7" fmla="*/ 149568 w 608989"/>
              <a:gd name="connsiteY7" fmla="*/ 440448 h 474764"/>
              <a:gd name="connsiteX8" fmla="*/ 183444 w 608989"/>
              <a:gd name="connsiteY8" fmla="*/ 406614 h 474764"/>
              <a:gd name="connsiteX9" fmla="*/ 149568 w 608989"/>
              <a:gd name="connsiteY9" fmla="*/ 372781 h 474764"/>
              <a:gd name="connsiteX10" fmla="*/ 413316 w 608989"/>
              <a:gd name="connsiteY10" fmla="*/ 194754 h 474764"/>
              <a:gd name="connsiteX11" fmla="*/ 413316 w 608989"/>
              <a:gd name="connsiteY11" fmla="*/ 269348 h 474764"/>
              <a:gd name="connsiteX12" fmla="*/ 477196 w 608989"/>
              <a:gd name="connsiteY12" fmla="*/ 269348 h 474764"/>
              <a:gd name="connsiteX13" fmla="*/ 483971 w 608989"/>
              <a:gd name="connsiteY13" fmla="*/ 256137 h 474764"/>
              <a:gd name="connsiteX14" fmla="*/ 449611 w 608989"/>
              <a:gd name="connsiteY14" fmla="*/ 207965 h 474764"/>
              <a:gd name="connsiteX15" fmla="*/ 424124 w 608989"/>
              <a:gd name="connsiteY15" fmla="*/ 194754 h 474764"/>
              <a:gd name="connsiteX16" fmla="*/ 231999 w 608989"/>
              <a:gd name="connsiteY16" fmla="*/ 194754 h 474764"/>
              <a:gd name="connsiteX17" fmla="*/ 205705 w 608989"/>
              <a:gd name="connsiteY17" fmla="*/ 207321 h 474764"/>
              <a:gd name="connsiteX18" fmla="*/ 165860 w 608989"/>
              <a:gd name="connsiteY18" fmla="*/ 256782 h 474764"/>
              <a:gd name="connsiteX19" fmla="*/ 171990 w 608989"/>
              <a:gd name="connsiteY19" fmla="*/ 269348 h 474764"/>
              <a:gd name="connsiteX20" fmla="*/ 374439 w 608989"/>
              <a:gd name="connsiteY20" fmla="*/ 269348 h 474764"/>
              <a:gd name="connsiteX21" fmla="*/ 374439 w 608989"/>
              <a:gd name="connsiteY21" fmla="*/ 194754 h 474764"/>
              <a:gd name="connsiteX22" fmla="*/ 217965 w 608989"/>
              <a:gd name="connsiteY22" fmla="*/ 162371 h 474764"/>
              <a:gd name="connsiteX23" fmla="*/ 442030 w 608989"/>
              <a:gd name="connsiteY23" fmla="*/ 162371 h 474764"/>
              <a:gd name="connsiteX24" fmla="*/ 477196 w 608989"/>
              <a:gd name="connsiteY24" fmla="*/ 180577 h 474764"/>
              <a:gd name="connsiteX25" fmla="*/ 524783 w 608989"/>
              <a:gd name="connsiteY25" fmla="*/ 248243 h 474764"/>
              <a:gd name="connsiteX26" fmla="*/ 544625 w 608989"/>
              <a:gd name="connsiteY26" fmla="*/ 257910 h 474764"/>
              <a:gd name="connsiteX27" fmla="*/ 550594 w 608989"/>
              <a:gd name="connsiteY27" fmla="*/ 257104 h 474764"/>
              <a:gd name="connsiteX28" fmla="*/ 586728 w 608989"/>
              <a:gd name="connsiteY28" fmla="*/ 245826 h 474764"/>
              <a:gd name="connsiteX29" fmla="*/ 605118 w 608989"/>
              <a:gd name="connsiteY29" fmla="*/ 249693 h 474764"/>
              <a:gd name="connsiteX30" fmla="*/ 608828 w 608989"/>
              <a:gd name="connsiteY30" fmla="*/ 264354 h 474764"/>
              <a:gd name="connsiteX31" fmla="*/ 590277 w 608989"/>
              <a:gd name="connsiteY31" fmla="*/ 401942 h 474764"/>
              <a:gd name="connsiteX32" fmla="*/ 563337 w 608989"/>
              <a:gd name="connsiteY32" fmla="*/ 425625 h 474764"/>
              <a:gd name="connsiteX33" fmla="*/ 493166 w 608989"/>
              <a:gd name="connsiteY33" fmla="*/ 425625 h 474764"/>
              <a:gd name="connsiteX34" fmla="*/ 427673 w 608989"/>
              <a:gd name="connsiteY34" fmla="*/ 474764 h 474764"/>
              <a:gd name="connsiteX35" fmla="*/ 362341 w 608989"/>
              <a:gd name="connsiteY35" fmla="*/ 425625 h 474764"/>
              <a:gd name="connsiteX36" fmla="*/ 215061 w 608989"/>
              <a:gd name="connsiteY36" fmla="*/ 425625 h 474764"/>
              <a:gd name="connsiteX37" fmla="*/ 149568 w 608989"/>
              <a:gd name="connsiteY37" fmla="*/ 474764 h 474764"/>
              <a:gd name="connsiteX38" fmla="*/ 84074 w 608989"/>
              <a:gd name="connsiteY38" fmla="*/ 425625 h 474764"/>
              <a:gd name="connsiteX39" fmla="*/ 21485 w 608989"/>
              <a:gd name="connsiteY39" fmla="*/ 425625 h 474764"/>
              <a:gd name="connsiteX40" fmla="*/ 4869 w 608989"/>
              <a:gd name="connsiteY40" fmla="*/ 418214 h 474764"/>
              <a:gd name="connsiteX41" fmla="*/ 352 w 608989"/>
              <a:gd name="connsiteY41" fmla="*/ 400814 h 474764"/>
              <a:gd name="connsiteX42" fmla="*/ 15516 w 608989"/>
              <a:gd name="connsiteY42" fmla="*/ 309304 h 474764"/>
              <a:gd name="connsiteX43" fmla="*/ 41649 w 608989"/>
              <a:gd name="connsiteY43" fmla="*/ 281593 h 474764"/>
              <a:gd name="connsiteX44" fmla="*/ 95850 w 608989"/>
              <a:gd name="connsiteY44" fmla="*/ 269348 h 474764"/>
              <a:gd name="connsiteX45" fmla="*/ 125532 w 608989"/>
              <a:gd name="connsiteY45" fmla="*/ 250660 h 474764"/>
              <a:gd name="connsiteX46" fmla="*/ 181992 w 608989"/>
              <a:gd name="connsiteY46" fmla="*/ 179771 h 474764"/>
              <a:gd name="connsiteX47" fmla="*/ 217965 w 608989"/>
              <a:gd name="connsiteY47" fmla="*/ 162371 h 474764"/>
              <a:gd name="connsiteX48" fmla="*/ 168447 w 608989"/>
              <a:gd name="connsiteY48" fmla="*/ 0 h 474764"/>
              <a:gd name="connsiteX49" fmla="*/ 238143 w 608989"/>
              <a:gd name="connsiteY49" fmla="*/ 47040 h 474764"/>
              <a:gd name="connsiteX50" fmla="*/ 416257 w 608989"/>
              <a:gd name="connsiteY50" fmla="*/ 47040 h 474764"/>
              <a:gd name="connsiteX51" fmla="*/ 421743 w 608989"/>
              <a:gd name="connsiteY51" fmla="*/ 47524 h 474764"/>
              <a:gd name="connsiteX52" fmla="*/ 491762 w 608989"/>
              <a:gd name="connsiteY52" fmla="*/ 0 h 474764"/>
              <a:gd name="connsiteX53" fmla="*/ 556941 w 608989"/>
              <a:gd name="connsiteY53" fmla="*/ 37858 h 474764"/>
              <a:gd name="connsiteX54" fmla="*/ 557103 w 608989"/>
              <a:gd name="connsiteY54" fmla="*/ 46396 h 474764"/>
              <a:gd name="connsiteX55" fmla="*/ 549520 w 608989"/>
              <a:gd name="connsiteY55" fmla="*/ 50262 h 474764"/>
              <a:gd name="connsiteX56" fmla="*/ 500635 w 608989"/>
              <a:gd name="connsiteY56" fmla="*/ 50423 h 474764"/>
              <a:gd name="connsiteX57" fmla="*/ 496279 w 608989"/>
              <a:gd name="connsiteY57" fmla="*/ 52357 h 474764"/>
              <a:gd name="connsiteX58" fmla="*/ 495957 w 608989"/>
              <a:gd name="connsiteY58" fmla="*/ 52840 h 474764"/>
              <a:gd name="connsiteX59" fmla="*/ 479823 w 608989"/>
              <a:gd name="connsiteY59" fmla="*/ 75071 h 474764"/>
              <a:gd name="connsiteX60" fmla="*/ 495634 w 608989"/>
              <a:gd name="connsiteY60" fmla="*/ 97142 h 474764"/>
              <a:gd name="connsiteX61" fmla="*/ 495957 w 608989"/>
              <a:gd name="connsiteY61" fmla="*/ 97625 h 474764"/>
              <a:gd name="connsiteX62" fmla="*/ 499345 w 608989"/>
              <a:gd name="connsiteY62" fmla="*/ 99719 h 474764"/>
              <a:gd name="connsiteX63" fmla="*/ 549520 w 608989"/>
              <a:gd name="connsiteY63" fmla="*/ 99880 h 474764"/>
              <a:gd name="connsiteX64" fmla="*/ 556941 w 608989"/>
              <a:gd name="connsiteY64" fmla="*/ 104069 h 474764"/>
              <a:gd name="connsiteX65" fmla="*/ 556941 w 608989"/>
              <a:gd name="connsiteY65" fmla="*/ 112285 h 474764"/>
              <a:gd name="connsiteX66" fmla="*/ 491762 w 608989"/>
              <a:gd name="connsiteY66" fmla="*/ 150304 h 474764"/>
              <a:gd name="connsiteX67" fmla="*/ 421743 w 608989"/>
              <a:gd name="connsiteY67" fmla="*/ 102780 h 474764"/>
              <a:gd name="connsiteX68" fmla="*/ 416257 w 608989"/>
              <a:gd name="connsiteY68" fmla="*/ 103263 h 474764"/>
              <a:gd name="connsiteX69" fmla="*/ 238143 w 608989"/>
              <a:gd name="connsiteY69" fmla="*/ 103263 h 474764"/>
              <a:gd name="connsiteX70" fmla="*/ 168447 w 608989"/>
              <a:gd name="connsiteY70" fmla="*/ 150304 h 474764"/>
              <a:gd name="connsiteX71" fmla="*/ 103267 w 608989"/>
              <a:gd name="connsiteY71" fmla="*/ 112446 h 474764"/>
              <a:gd name="connsiteX72" fmla="*/ 103106 w 608989"/>
              <a:gd name="connsiteY72" fmla="*/ 103908 h 474764"/>
              <a:gd name="connsiteX73" fmla="*/ 110689 w 608989"/>
              <a:gd name="connsiteY73" fmla="*/ 99880 h 474764"/>
              <a:gd name="connsiteX74" fmla="*/ 159573 w 608989"/>
              <a:gd name="connsiteY74" fmla="*/ 99880 h 474764"/>
              <a:gd name="connsiteX75" fmla="*/ 164091 w 608989"/>
              <a:gd name="connsiteY75" fmla="*/ 97786 h 474764"/>
              <a:gd name="connsiteX76" fmla="*/ 164252 w 608989"/>
              <a:gd name="connsiteY76" fmla="*/ 97464 h 474764"/>
              <a:gd name="connsiteX77" fmla="*/ 180385 w 608989"/>
              <a:gd name="connsiteY77" fmla="*/ 75232 h 474764"/>
              <a:gd name="connsiteX78" fmla="*/ 164575 w 608989"/>
              <a:gd name="connsiteY78" fmla="*/ 53162 h 474764"/>
              <a:gd name="connsiteX79" fmla="*/ 164252 w 608989"/>
              <a:gd name="connsiteY79" fmla="*/ 52679 h 474764"/>
              <a:gd name="connsiteX80" fmla="*/ 160864 w 608989"/>
              <a:gd name="connsiteY80" fmla="*/ 50423 h 474764"/>
              <a:gd name="connsiteX81" fmla="*/ 160541 w 608989"/>
              <a:gd name="connsiteY81" fmla="*/ 50423 h 474764"/>
              <a:gd name="connsiteX82" fmla="*/ 110689 w 608989"/>
              <a:gd name="connsiteY82" fmla="*/ 50262 h 474764"/>
              <a:gd name="connsiteX83" fmla="*/ 103267 w 608989"/>
              <a:gd name="connsiteY83" fmla="*/ 46235 h 474764"/>
              <a:gd name="connsiteX84" fmla="*/ 103267 w 608989"/>
              <a:gd name="connsiteY84" fmla="*/ 37858 h 474764"/>
              <a:gd name="connsiteX85" fmla="*/ 168447 w 608989"/>
              <a:gd name="connsiteY85" fmla="*/ 0 h 47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bg1"/>
          </a:solidFill>
          <a:ln>
            <a:solidFill>
              <a:schemeClr val="bg1"/>
            </a:solidFill>
          </a:ln>
        </p:spPr>
        <p:txBody>
          <a:bodyPr/>
          <a:lstStyle/>
          <a:p>
            <a:endParaRPr lang="zh-CN" altLang="en-US"/>
          </a:p>
        </p:txBody>
      </p:sp>
      <p:sp>
        <p:nvSpPr>
          <p:cNvPr id="11" name="îŝḷîḍe"/>
          <p:cNvSpPr/>
          <p:nvPr/>
        </p:nvSpPr>
        <p:spPr bwMode="auto">
          <a:xfrm>
            <a:off x="4661770" y="4496532"/>
            <a:ext cx="369410" cy="37583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8909" h="559493">
                <a:moveTo>
                  <a:pt x="470180" y="272856"/>
                </a:moveTo>
                <a:lnTo>
                  <a:pt x="476019" y="272856"/>
                </a:lnTo>
                <a:lnTo>
                  <a:pt x="481953" y="272856"/>
                </a:lnTo>
                <a:cubicBezTo>
                  <a:pt x="509171" y="272856"/>
                  <a:pt x="531210" y="294963"/>
                  <a:pt x="531210" y="322056"/>
                </a:cubicBezTo>
                <a:lnTo>
                  <a:pt x="531210" y="376617"/>
                </a:lnTo>
                <a:cubicBezTo>
                  <a:pt x="531210" y="385084"/>
                  <a:pt x="526783" y="392609"/>
                  <a:pt x="520096" y="397031"/>
                </a:cubicBezTo>
                <a:lnTo>
                  <a:pt x="520096" y="449711"/>
                </a:lnTo>
                <a:cubicBezTo>
                  <a:pt x="520096" y="450558"/>
                  <a:pt x="520661" y="451498"/>
                  <a:pt x="521509" y="451875"/>
                </a:cubicBezTo>
                <a:cubicBezTo>
                  <a:pt x="528949" y="455450"/>
                  <a:pt x="565492" y="473888"/>
                  <a:pt x="599209" y="501639"/>
                </a:cubicBezTo>
                <a:cubicBezTo>
                  <a:pt x="605425" y="506625"/>
                  <a:pt x="608909" y="514150"/>
                  <a:pt x="608909" y="522052"/>
                </a:cubicBezTo>
                <a:lnTo>
                  <a:pt x="608909" y="559493"/>
                </a:lnTo>
                <a:lnTo>
                  <a:pt x="483083" y="559493"/>
                </a:lnTo>
                <a:lnTo>
                  <a:pt x="483083" y="515561"/>
                </a:lnTo>
                <a:cubicBezTo>
                  <a:pt x="483083" y="499475"/>
                  <a:pt x="476019" y="484424"/>
                  <a:pt x="463587" y="474264"/>
                </a:cubicBezTo>
                <a:cubicBezTo>
                  <a:pt x="453039" y="465609"/>
                  <a:pt x="442302" y="457707"/>
                  <a:pt x="431848" y="450558"/>
                </a:cubicBezTo>
                <a:cubicBezTo>
                  <a:pt x="431848" y="450370"/>
                  <a:pt x="431942" y="450087"/>
                  <a:pt x="431942" y="449711"/>
                </a:cubicBezTo>
                <a:lnTo>
                  <a:pt x="431942" y="397031"/>
                </a:lnTo>
                <a:cubicBezTo>
                  <a:pt x="425350" y="392609"/>
                  <a:pt x="420923" y="385084"/>
                  <a:pt x="420923" y="376617"/>
                </a:cubicBezTo>
                <a:lnTo>
                  <a:pt x="420923" y="322056"/>
                </a:lnTo>
                <a:cubicBezTo>
                  <a:pt x="420923" y="294775"/>
                  <a:pt x="443056" y="272856"/>
                  <a:pt x="470180" y="272856"/>
                </a:cubicBezTo>
                <a:close/>
                <a:moveTo>
                  <a:pt x="127004" y="272856"/>
                </a:moveTo>
                <a:lnTo>
                  <a:pt x="132940" y="272856"/>
                </a:lnTo>
                <a:lnTo>
                  <a:pt x="138781" y="272856"/>
                </a:lnTo>
                <a:cubicBezTo>
                  <a:pt x="166104" y="272856"/>
                  <a:pt x="188057" y="294963"/>
                  <a:pt x="188057" y="322056"/>
                </a:cubicBezTo>
                <a:lnTo>
                  <a:pt x="188057" y="376617"/>
                </a:lnTo>
                <a:cubicBezTo>
                  <a:pt x="188057" y="385084"/>
                  <a:pt x="183629" y="392609"/>
                  <a:pt x="177033" y="397031"/>
                </a:cubicBezTo>
                <a:lnTo>
                  <a:pt x="177033" y="449711"/>
                </a:lnTo>
                <a:cubicBezTo>
                  <a:pt x="177033" y="449993"/>
                  <a:pt x="177128" y="450370"/>
                  <a:pt x="177128" y="450558"/>
                </a:cubicBezTo>
                <a:cubicBezTo>
                  <a:pt x="166670" y="457613"/>
                  <a:pt x="155929" y="465609"/>
                  <a:pt x="145376" y="474264"/>
                </a:cubicBezTo>
                <a:cubicBezTo>
                  <a:pt x="133034" y="484424"/>
                  <a:pt x="125874" y="499475"/>
                  <a:pt x="125874" y="515561"/>
                </a:cubicBezTo>
                <a:lnTo>
                  <a:pt x="125874" y="559493"/>
                </a:lnTo>
                <a:lnTo>
                  <a:pt x="0" y="559493"/>
                </a:lnTo>
                <a:lnTo>
                  <a:pt x="0" y="522052"/>
                </a:lnTo>
                <a:cubicBezTo>
                  <a:pt x="0" y="514150"/>
                  <a:pt x="3486" y="506625"/>
                  <a:pt x="9704" y="501639"/>
                </a:cubicBezTo>
                <a:cubicBezTo>
                  <a:pt x="43434" y="473888"/>
                  <a:pt x="79990" y="455450"/>
                  <a:pt x="87433" y="451875"/>
                </a:cubicBezTo>
                <a:cubicBezTo>
                  <a:pt x="88281" y="451498"/>
                  <a:pt x="88846" y="450558"/>
                  <a:pt x="88846" y="449711"/>
                </a:cubicBezTo>
                <a:lnTo>
                  <a:pt x="88846" y="397031"/>
                </a:lnTo>
                <a:cubicBezTo>
                  <a:pt x="82157" y="392609"/>
                  <a:pt x="77729" y="385084"/>
                  <a:pt x="77729" y="376617"/>
                </a:cubicBezTo>
                <a:lnTo>
                  <a:pt x="77729" y="322056"/>
                </a:lnTo>
                <a:cubicBezTo>
                  <a:pt x="77729" y="294775"/>
                  <a:pt x="99870" y="272856"/>
                  <a:pt x="127004" y="272856"/>
                </a:cubicBezTo>
                <a:close/>
                <a:moveTo>
                  <a:pt x="297600" y="222543"/>
                </a:moveTo>
                <a:lnTo>
                  <a:pt x="304477" y="222543"/>
                </a:lnTo>
                <a:lnTo>
                  <a:pt x="311260" y="222543"/>
                </a:lnTo>
                <a:cubicBezTo>
                  <a:pt x="343291" y="222543"/>
                  <a:pt x="369198" y="248506"/>
                  <a:pt x="369198" y="280395"/>
                </a:cubicBezTo>
                <a:lnTo>
                  <a:pt x="369198" y="344455"/>
                </a:lnTo>
                <a:cubicBezTo>
                  <a:pt x="369198" y="354520"/>
                  <a:pt x="364017" y="363456"/>
                  <a:pt x="356198" y="368536"/>
                </a:cubicBezTo>
                <a:lnTo>
                  <a:pt x="356198" y="430432"/>
                </a:lnTo>
                <a:cubicBezTo>
                  <a:pt x="356198" y="431561"/>
                  <a:pt x="356857" y="432502"/>
                  <a:pt x="357893" y="433066"/>
                </a:cubicBezTo>
                <a:cubicBezTo>
                  <a:pt x="366655" y="437299"/>
                  <a:pt x="409520" y="459029"/>
                  <a:pt x="449275" y="491576"/>
                </a:cubicBezTo>
                <a:cubicBezTo>
                  <a:pt x="456435" y="497502"/>
                  <a:pt x="460580" y="506251"/>
                  <a:pt x="460580" y="515563"/>
                </a:cubicBezTo>
                <a:lnTo>
                  <a:pt x="460580" y="559493"/>
                </a:lnTo>
                <a:lnTo>
                  <a:pt x="304477" y="559493"/>
                </a:lnTo>
                <a:lnTo>
                  <a:pt x="148187" y="559493"/>
                </a:lnTo>
                <a:lnTo>
                  <a:pt x="148187" y="515563"/>
                </a:lnTo>
                <a:cubicBezTo>
                  <a:pt x="148187" y="506251"/>
                  <a:pt x="152332" y="497502"/>
                  <a:pt x="159492" y="491576"/>
                </a:cubicBezTo>
                <a:cubicBezTo>
                  <a:pt x="199342" y="459029"/>
                  <a:pt x="242206" y="437299"/>
                  <a:pt x="250967" y="433066"/>
                </a:cubicBezTo>
                <a:cubicBezTo>
                  <a:pt x="252004" y="432502"/>
                  <a:pt x="252569" y="431561"/>
                  <a:pt x="252569" y="430432"/>
                </a:cubicBezTo>
                <a:lnTo>
                  <a:pt x="252569" y="368536"/>
                </a:lnTo>
                <a:cubicBezTo>
                  <a:pt x="244844" y="363456"/>
                  <a:pt x="239663" y="354520"/>
                  <a:pt x="239663" y="344455"/>
                </a:cubicBezTo>
                <a:lnTo>
                  <a:pt x="239663" y="280395"/>
                </a:lnTo>
                <a:cubicBezTo>
                  <a:pt x="239663" y="248412"/>
                  <a:pt x="265664" y="222543"/>
                  <a:pt x="297600" y="222543"/>
                </a:cubicBezTo>
                <a:close/>
                <a:moveTo>
                  <a:pt x="492495" y="40775"/>
                </a:moveTo>
                <a:cubicBezTo>
                  <a:pt x="488350" y="40775"/>
                  <a:pt x="487596" y="41528"/>
                  <a:pt x="487502" y="45854"/>
                </a:cubicBezTo>
                <a:lnTo>
                  <a:pt x="487502" y="51498"/>
                </a:lnTo>
                <a:cubicBezTo>
                  <a:pt x="487502" y="57142"/>
                  <a:pt x="487502" y="56953"/>
                  <a:pt x="482038" y="59023"/>
                </a:cubicBezTo>
                <a:cubicBezTo>
                  <a:pt x="469036" y="63726"/>
                  <a:pt x="460934" y="72661"/>
                  <a:pt x="460086" y="86864"/>
                </a:cubicBezTo>
                <a:cubicBezTo>
                  <a:pt x="459332" y="99374"/>
                  <a:pt x="465833" y="107934"/>
                  <a:pt x="476196" y="114048"/>
                </a:cubicBezTo>
                <a:cubicBezTo>
                  <a:pt x="482414" y="117810"/>
                  <a:pt x="489480" y="120068"/>
                  <a:pt x="496264" y="123078"/>
                </a:cubicBezTo>
                <a:cubicBezTo>
                  <a:pt x="498902" y="124206"/>
                  <a:pt x="501445" y="125617"/>
                  <a:pt x="503706" y="127310"/>
                </a:cubicBezTo>
                <a:cubicBezTo>
                  <a:pt x="510207" y="132578"/>
                  <a:pt x="508982" y="141513"/>
                  <a:pt x="501257" y="144900"/>
                </a:cubicBezTo>
                <a:cubicBezTo>
                  <a:pt x="497112" y="146781"/>
                  <a:pt x="492778" y="147157"/>
                  <a:pt x="488350" y="146687"/>
                </a:cubicBezTo>
                <a:cubicBezTo>
                  <a:pt x="481472" y="145746"/>
                  <a:pt x="474783" y="144053"/>
                  <a:pt x="468659" y="140761"/>
                </a:cubicBezTo>
                <a:cubicBezTo>
                  <a:pt x="464985" y="138880"/>
                  <a:pt x="463949" y="139350"/>
                  <a:pt x="462724" y="143301"/>
                </a:cubicBezTo>
                <a:cubicBezTo>
                  <a:pt x="461593" y="146687"/>
                  <a:pt x="460557" y="150167"/>
                  <a:pt x="459709" y="153553"/>
                </a:cubicBezTo>
                <a:cubicBezTo>
                  <a:pt x="458484" y="158162"/>
                  <a:pt x="458861" y="159291"/>
                  <a:pt x="463572" y="161548"/>
                </a:cubicBezTo>
                <a:cubicBezTo>
                  <a:pt x="469130" y="164370"/>
                  <a:pt x="475160" y="165687"/>
                  <a:pt x="481284" y="166722"/>
                </a:cubicBezTo>
                <a:cubicBezTo>
                  <a:pt x="486089" y="167474"/>
                  <a:pt x="486371" y="167568"/>
                  <a:pt x="486371" y="172647"/>
                </a:cubicBezTo>
                <a:lnTo>
                  <a:pt x="486371" y="179420"/>
                </a:lnTo>
                <a:cubicBezTo>
                  <a:pt x="486371" y="182147"/>
                  <a:pt x="487690" y="183934"/>
                  <a:pt x="490611" y="183934"/>
                </a:cubicBezTo>
                <a:cubicBezTo>
                  <a:pt x="493908" y="184029"/>
                  <a:pt x="497300" y="184029"/>
                  <a:pt x="500503" y="183934"/>
                </a:cubicBezTo>
                <a:cubicBezTo>
                  <a:pt x="503330" y="183934"/>
                  <a:pt x="504649" y="182430"/>
                  <a:pt x="504649" y="179608"/>
                </a:cubicBezTo>
                <a:cubicBezTo>
                  <a:pt x="504649" y="176504"/>
                  <a:pt x="504837" y="173494"/>
                  <a:pt x="504649" y="170390"/>
                </a:cubicBezTo>
                <a:cubicBezTo>
                  <a:pt x="504554" y="167192"/>
                  <a:pt x="505968" y="165687"/>
                  <a:pt x="508982" y="164840"/>
                </a:cubicBezTo>
                <a:cubicBezTo>
                  <a:pt x="515860" y="162959"/>
                  <a:pt x="521889" y="159197"/>
                  <a:pt x="526412" y="153647"/>
                </a:cubicBezTo>
                <a:cubicBezTo>
                  <a:pt x="538942" y="138221"/>
                  <a:pt x="534231" y="115835"/>
                  <a:pt x="516237" y="105865"/>
                </a:cubicBezTo>
                <a:cubicBezTo>
                  <a:pt x="510584" y="102761"/>
                  <a:pt x="504554" y="100503"/>
                  <a:pt x="498619" y="97964"/>
                </a:cubicBezTo>
                <a:cubicBezTo>
                  <a:pt x="495227" y="96647"/>
                  <a:pt x="492024" y="94860"/>
                  <a:pt x="489104" y="92602"/>
                </a:cubicBezTo>
                <a:cubicBezTo>
                  <a:pt x="483451" y="88087"/>
                  <a:pt x="484581" y="80657"/>
                  <a:pt x="491270" y="77835"/>
                </a:cubicBezTo>
                <a:cubicBezTo>
                  <a:pt x="493155" y="76894"/>
                  <a:pt x="495133" y="76706"/>
                  <a:pt x="497112" y="76518"/>
                </a:cubicBezTo>
                <a:cubicBezTo>
                  <a:pt x="504931" y="76142"/>
                  <a:pt x="512186" y="77553"/>
                  <a:pt x="519252" y="80939"/>
                </a:cubicBezTo>
                <a:cubicBezTo>
                  <a:pt x="522643" y="82538"/>
                  <a:pt x="523868" y="82067"/>
                  <a:pt x="524998" y="78399"/>
                </a:cubicBezTo>
                <a:cubicBezTo>
                  <a:pt x="526317" y="74543"/>
                  <a:pt x="527260" y="70686"/>
                  <a:pt x="528390" y="66736"/>
                </a:cubicBezTo>
                <a:cubicBezTo>
                  <a:pt x="529144" y="64102"/>
                  <a:pt x="528296" y="62503"/>
                  <a:pt x="525752" y="61374"/>
                </a:cubicBezTo>
                <a:cubicBezTo>
                  <a:pt x="521230" y="59399"/>
                  <a:pt x="516708" y="57988"/>
                  <a:pt x="511809" y="57236"/>
                </a:cubicBezTo>
                <a:cubicBezTo>
                  <a:pt x="505402" y="56201"/>
                  <a:pt x="505402" y="56201"/>
                  <a:pt x="505402" y="49805"/>
                </a:cubicBezTo>
                <a:cubicBezTo>
                  <a:pt x="505402" y="40775"/>
                  <a:pt x="505402" y="40775"/>
                  <a:pt x="496358" y="40775"/>
                </a:cubicBezTo>
                <a:close/>
                <a:moveTo>
                  <a:pt x="496111" y="0"/>
                </a:moveTo>
                <a:cubicBezTo>
                  <a:pt x="524951" y="0"/>
                  <a:pt x="553781" y="10958"/>
                  <a:pt x="575779" y="32874"/>
                </a:cubicBezTo>
                <a:cubicBezTo>
                  <a:pt x="619776" y="76894"/>
                  <a:pt x="619776" y="148192"/>
                  <a:pt x="575779" y="192024"/>
                </a:cubicBezTo>
                <a:cubicBezTo>
                  <a:pt x="538754" y="229083"/>
                  <a:pt x="482226" y="234821"/>
                  <a:pt x="438982" y="209519"/>
                </a:cubicBezTo>
                <a:lnTo>
                  <a:pt x="438700" y="209237"/>
                </a:lnTo>
                <a:cubicBezTo>
                  <a:pt x="421742" y="222029"/>
                  <a:pt x="403559" y="224286"/>
                  <a:pt x="390840" y="222311"/>
                </a:cubicBezTo>
                <a:cubicBezTo>
                  <a:pt x="386600" y="221653"/>
                  <a:pt x="385752" y="215915"/>
                  <a:pt x="389615" y="214034"/>
                </a:cubicBezTo>
                <a:cubicBezTo>
                  <a:pt x="401297" y="208202"/>
                  <a:pt x="408552" y="196915"/>
                  <a:pt x="412886" y="187791"/>
                </a:cubicBezTo>
                <a:lnTo>
                  <a:pt x="411567" y="187038"/>
                </a:lnTo>
                <a:cubicBezTo>
                  <a:pt x="372374" y="142736"/>
                  <a:pt x="374070" y="75201"/>
                  <a:pt x="416371" y="32874"/>
                </a:cubicBezTo>
                <a:cubicBezTo>
                  <a:pt x="438417" y="10958"/>
                  <a:pt x="467270" y="0"/>
                  <a:pt x="496111" y="0"/>
                </a:cubicBezTo>
                <a:close/>
              </a:path>
            </a:pathLst>
          </a:custGeom>
          <a:solidFill>
            <a:schemeClr val="bg1"/>
          </a:solidFill>
          <a:ln>
            <a:solidFill>
              <a:schemeClr val="bg1"/>
            </a:solidFill>
          </a:ln>
        </p:spPr>
        <p:txBody>
          <a:bodyPr wrap="square" lIns="91440" tIns="45720" rIns="91440" bIns="45720">
            <a:normAutofit/>
          </a:bodyPr>
          <a:lstStyle/>
          <a:p>
            <a:endParaRPr lang="zh-CN" altLang="en-US"/>
          </a:p>
        </p:txBody>
      </p:sp>
      <p:sp>
        <p:nvSpPr>
          <p:cNvPr id="7" name="矩形 6"/>
          <p:cNvSpPr/>
          <p:nvPr/>
        </p:nvSpPr>
        <p:spPr>
          <a:xfrm>
            <a:off x="5791545" y="1177284"/>
            <a:ext cx="1107996" cy="369332"/>
          </a:xfrm>
          <a:prstGeom prst="rect">
            <a:avLst/>
          </a:prstGeom>
          <a:noFill/>
          <a:ln>
            <a:noFill/>
          </a:ln>
        </p:spPr>
        <p:txBody>
          <a:bodyPr wrap="none">
            <a:spAutoFit/>
          </a:bodyPr>
          <a:lstStyle/>
          <a:p>
            <a:r>
              <a:rPr lang="zh-CN" altLang="en-US" b="1" dirty="0">
                <a:solidFill>
                  <a:schemeClr val="accent4"/>
                </a:solidFill>
                <a:latin typeface="微软雅黑" panose="020B0503020204020204" charset="-122"/>
                <a:ea typeface="微软雅黑" panose="020B0503020204020204" charset="-122"/>
              </a:rPr>
              <a:t>建设范围</a:t>
            </a:r>
            <a:endParaRPr lang="zh-CN" altLang="en-US" b="1" dirty="0">
              <a:solidFill>
                <a:schemeClr val="accent4"/>
              </a:solidFill>
              <a:latin typeface="微软雅黑" panose="020B0503020204020204" charset="-122"/>
              <a:ea typeface="微软雅黑" panose="020B0503020204020204" charset="-122"/>
            </a:endParaRPr>
          </a:p>
        </p:txBody>
      </p:sp>
      <p:sp>
        <p:nvSpPr>
          <p:cNvPr id="31" name="矩形 30"/>
          <p:cNvSpPr/>
          <p:nvPr/>
        </p:nvSpPr>
        <p:spPr>
          <a:xfrm>
            <a:off x="9345769" y="1181915"/>
            <a:ext cx="1107996" cy="369332"/>
          </a:xfrm>
          <a:prstGeom prst="rect">
            <a:avLst/>
          </a:prstGeom>
          <a:noFill/>
          <a:ln>
            <a:noFill/>
          </a:ln>
        </p:spPr>
        <p:txBody>
          <a:bodyPr wrap="none">
            <a:spAutoFit/>
          </a:bodyPr>
          <a:lstStyle/>
          <a:p>
            <a:r>
              <a:rPr lang="zh-CN" altLang="en-US" b="1" dirty="0">
                <a:solidFill>
                  <a:schemeClr val="accent4"/>
                </a:solidFill>
                <a:latin typeface="微软雅黑" panose="020B0503020204020204" charset="-122"/>
                <a:ea typeface="微软雅黑" panose="020B0503020204020204" charset="-122"/>
              </a:rPr>
              <a:t>建设目标</a:t>
            </a:r>
            <a:endParaRPr lang="zh-CN" altLang="en-US" b="1" dirty="0">
              <a:solidFill>
                <a:schemeClr val="accent4"/>
              </a:solidFill>
              <a:latin typeface="微软雅黑" panose="020B0503020204020204" charset="-122"/>
              <a:ea typeface="微软雅黑" panose="020B0503020204020204" charset="-122"/>
            </a:endParaRPr>
          </a:p>
        </p:txBody>
      </p:sp>
      <p:sp>
        <p:nvSpPr>
          <p:cNvPr id="24" name="Rectangle 17"/>
          <p:cNvSpPr/>
          <p:nvPr/>
        </p:nvSpPr>
        <p:spPr>
          <a:xfrm>
            <a:off x="8706022" y="3161029"/>
            <a:ext cx="1084803" cy="1140657"/>
          </a:xfrm>
          <a:prstGeom prst="rect">
            <a:avLst/>
          </a:prstGeom>
          <a:solidFill>
            <a:srgbClr val="0070C0"/>
          </a:solidFill>
          <a:ln w="12700" cap="flat" cmpd="sng" algn="ctr">
            <a:noFill/>
            <a:prstDash val="dash"/>
          </a:ln>
          <a:effectLst/>
        </p:spPr>
        <p:txBody>
          <a:bodyPr rtlCol="0" anchor="ctr"/>
          <a:lstStyle/>
          <a:p>
            <a:pPr algn="ctr" defTabSz="914400" eaLnBrk="1" fontAlgn="auto" hangingPunct="1">
              <a:spcBef>
                <a:spcPts val="0"/>
              </a:spcBef>
              <a:spcAft>
                <a:spcPts val="0"/>
              </a:spcAft>
              <a:defRPr/>
            </a:pPr>
            <a:endParaRPr lang="en-US" sz="1600" b="1" kern="0" dirty="0">
              <a:solidFill>
                <a:schemeClr val="bg1"/>
              </a:solidFill>
              <a:latin typeface="微软雅黑" panose="020B0503020204020204" charset="-122"/>
              <a:ea typeface="微软雅黑" panose="020B0503020204020204" charset="-122"/>
            </a:endParaRPr>
          </a:p>
        </p:txBody>
      </p:sp>
      <p:sp>
        <p:nvSpPr>
          <p:cNvPr id="25" name="Rectangle 17"/>
          <p:cNvSpPr/>
          <p:nvPr/>
        </p:nvSpPr>
        <p:spPr>
          <a:xfrm>
            <a:off x="9881670" y="1897267"/>
            <a:ext cx="1084803" cy="1140657"/>
          </a:xfrm>
          <a:prstGeom prst="rect">
            <a:avLst/>
          </a:prstGeom>
          <a:solidFill>
            <a:srgbClr val="0070C0"/>
          </a:solidFill>
          <a:ln w="12700" cap="flat" cmpd="sng" algn="ctr">
            <a:noFill/>
            <a:prstDash val="dash"/>
          </a:ln>
          <a:effectLst/>
        </p:spPr>
        <p:txBody>
          <a:bodyPr rtlCol="0" anchor="ctr"/>
          <a:lstStyle/>
          <a:p>
            <a:pPr algn="ctr" defTabSz="914400" eaLnBrk="1" fontAlgn="auto" hangingPunct="1">
              <a:spcBef>
                <a:spcPts val="0"/>
              </a:spcBef>
              <a:spcAft>
                <a:spcPts val="0"/>
              </a:spcAft>
              <a:defRPr/>
            </a:pPr>
            <a:endParaRPr lang="en-US" sz="1600" b="1" kern="0" dirty="0">
              <a:solidFill>
                <a:schemeClr val="bg1"/>
              </a:solidFill>
              <a:latin typeface="微软雅黑" panose="020B0503020204020204" charset="-122"/>
              <a:ea typeface="微软雅黑" panose="020B0503020204020204" charset="-122"/>
            </a:endParaRPr>
          </a:p>
        </p:txBody>
      </p:sp>
      <p:sp>
        <p:nvSpPr>
          <p:cNvPr id="26" name="Rectangle 17"/>
          <p:cNvSpPr/>
          <p:nvPr/>
        </p:nvSpPr>
        <p:spPr>
          <a:xfrm>
            <a:off x="8692317" y="1897267"/>
            <a:ext cx="1084803" cy="1140657"/>
          </a:xfrm>
          <a:prstGeom prst="rect">
            <a:avLst/>
          </a:prstGeom>
          <a:solidFill>
            <a:srgbClr val="0070C0"/>
          </a:solidFill>
          <a:ln w="12700" cap="flat" cmpd="sng" algn="ctr">
            <a:noFill/>
            <a:prstDash val="dash"/>
          </a:ln>
          <a:effectLst/>
        </p:spPr>
        <p:txBody>
          <a:bodyPr rtlCol="0" anchor="ctr"/>
          <a:lstStyle/>
          <a:p>
            <a:pPr algn="ctr" defTabSz="914400" eaLnBrk="1" fontAlgn="auto" hangingPunct="1">
              <a:spcBef>
                <a:spcPts val="0"/>
              </a:spcBef>
              <a:spcAft>
                <a:spcPts val="0"/>
              </a:spcAft>
              <a:defRPr/>
            </a:pPr>
            <a:endParaRPr lang="en-US" sz="1600" b="1" kern="0" dirty="0">
              <a:solidFill>
                <a:schemeClr val="bg1"/>
              </a:solidFill>
              <a:latin typeface="微软雅黑" panose="020B0503020204020204" charset="-122"/>
              <a:ea typeface="微软雅黑" panose="020B0503020204020204" charset="-122"/>
            </a:endParaRPr>
          </a:p>
        </p:txBody>
      </p:sp>
      <p:sp>
        <p:nvSpPr>
          <p:cNvPr id="27" name="Rectangle 17"/>
          <p:cNvSpPr/>
          <p:nvPr/>
        </p:nvSpPr>
        <p:spPr>
          <a:xfrm>
            <a:off x="9878221" y="3152339"/>
            <a:ext cx="1084803" cy="1140657"/>
          </a:xfrm>
          <a:prstGeom prst="rect">
            <a:avLst/>
          </a:prstGeom>
          <a:solidFill>
            <a:srgbClr val="0070C0"/>
          </a:solidFill>
          <a:ln w="12700" cap="flat" cmpd="sng" algn="ctr">
            <a:noFill/>
            <a:prstDash val="dash"/>
          </a:ln>
          <a:effectLst/>
        </p:spPr>
        <p:txBody>
          <a:bodyPr rtlCol="0" anchor="ctr"/>
          <a:lstStyle/>
          <a:p>
            <a:pPr algn="ctr"/>
            <a:endParaRPr lang="en-US" sz="1600" b="1" kern="0" dirty="0">
              <a:solidFill>
                <a:schemeClr val="bg1"/>
              </a:solidFill>
              <a:latin typeface="微软雅黑" panose="020B0503020204020204" charset="-122"/>
              <a:ea typeface="微软雅黑" panose="020B0503020204020204" charset="-122"/>
            </a:endParaRPr>
          </a:p>
        </p:txBody>
      </p:sp>
      <p:sp>
        <p:nvSpPr>
          <p:cNvPr id="28" name="Rectangle 17"/>
          <p:cNvSpPr/>
          <p:nvPr/>
        </p:nvSpPr>
        <p:spPr>
          <a:xfrm>
            <a:off x="8732104" y="5262437"/>
            <a:ext cx="2234368" cy="662184"/>
          </a:xfrm>
          <a:prstGeom prst="rect">
            <a:avLst/>
          </a:prstGeom>
          <a:solidFill>
            <a:srgbClr val="0070C0"/>
          </a:solidFill>
          <a:ln w="12700" cap="flat" cmpd="sng" algn="ctr">
            <a:noFill/>
            <a:prstDash val="dash"/>
          </a:ln>
          <a:effectLst/>
        </p:spPr>
        <p:txBody>
          <a:bodyPr rtlCol="0" anchor="ctr"/>
          <a:lstStyle/>
          <a:p>
            <a:pPr lvl="0" algn="ctr"/>
            <a:endParaRPr lang="zh-CN" altLang="en-US" sz="1600" b="1" kern="0" dirty="0">
              <a:solidFill>
                <a:schemeClr val="bg1"/>
              </a:solidFill>
              <a:latin typeface="微软雅黑" panose="020B0503020204020204" charset="-122"/>
              <a:ea typeface="微软雅黑" panose="020B0503020204020204" charset="-122"/>
            </a:endParaRPr>
          </a:p>
        </p:txBody>
      </p:sp>
      <p:sp>
        <p:nvSpPr>
          <p:cNvPr id="29" name="上下箭头 28"/>
          <p:cNvSpPr/>
          <p:nvPr/>
        </p:nvSpPr>
        <p:spPr>
          <a:xfrm>
            <a:off x="9313214" y="4407035"/>
            <a:ext cx="1090695" cy="796166"/>
          </a:xfrm>
          <a:prstGeom prst="upDownArrow">
            <a:avLst>
              <a:gd name="adj1" fmla="val 50000"/>
              <a:gd name="adj2" fmla="val 21563"/>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8"/>
          <p:cNvSpPr txBox="1"/>
          <p:nvPr/>
        </p:nvSpPr>
        <p:spPr>
          <a:xfrm>
            <a:off x="8685919" y="2150375"/>
            <a:ext cx="1084803" cy="646331"/>
          </a:xfrm>
          <a:prstGeom prst="rect">
            <a:avLst/>
          </a:prstGeom>
          <a:noFill/>
        </p:spPr>
        <p:txBody>
          <a:bodyPr wrap="square" rtlCol="0">
            <a:spAutoFit/>
          </a:bodyPr>
          <a:lstStyle/>
          <a:p>
            <a:pPr algn="ctr"/>
            <a:r>
              <a:rPr lang="zh-CN" altLang="en-US" b="1" kern="0" dirty="0">
                <a:solidFill>
                  <a:schemeClr val="bg1"/>
                </a:solidFill>
                <a:latin typeface="微软雅黑" panose="020B0503020204020204" charset="-122"/>
                <a:ea typeface="微软雅黑" panose="020B0503020204020204" charset="-122"/>
              </a:rPr>
              <a:t>统一</a:t>
            </a:r>
            <a:endParaRPr lang="en-US" altLang="zh-CN" b="1" kern="0" dirty="0">
              <a:solidFill>
                <a:schemeClr val="bg1"/>
              </a:solidFill>
              <a:latin typeface="微软雅黑" panose="020B0503020204020204" charset="-122"/>
              <a:ea typeface="微软雅黑" panose="020B0503020204020204" charset="-122"/>
            </a:endParaRPr>
          </a:p>
          <a:p>
            <a:pPr algn="ctr"/>
            <a:r>
              <a:rPr lang="zh-CN" altLang="en-US" b="1" kern="0" dirty="0">
                <a:solidFill>
                  <a:schemeClr val="bg1"/>
                </a:solidFill>
                <a:latin typeface="微软雅黑" panose="020B0503020204020204" charset="-122"/>
                <a:ea typeface="微软雅黑" panose="020B0503020204020204" charset="-122"/>
              </a:rPr>
              <a:t>标准</a:t>
            </a:r>
            <a:endParaRPr lang="en-US" altLang="zh-CN" b="1" kern="0" dirty="0">
              <a:solidFill>
                <a:schemeClr val="bg1"/>
              </a:solidFill>
              <a:latin typeface="微软雅黑" panose="020B0503020204020204" charset="-122"/>
              <a:ea typeface="微软雅黑" panose="020B0503020204020204" charset="-122"/>
            </a:endParaRPr>
          </a:p>
        </p:txBody>
      </p:sp>
      <p:sp>
        <p:nvSpPr>
          <p:cNvPr id="19" name="文本框 96"/>
          <p:cNvSpPr txBox="1"/>
          <p:nvPr/>
        </p:nvSpPr>
        <p:spPr>
          <a:xfrm>
            <a:off x="9833630" y="2150375"/>
            <a:ext cx="1084803" cy="646331"/>
          </a:xfrm>
          <a:prstGeom prst="rect">
            <a:avLst/>
          </a:prstGeom>
          <a:noFill/>
        </p:spPr>
        <p:txBody>
          <a:bodyPr wrap="square" rtlCol="0">
            <a:spAutoFit/>
          </a:bodyPr>
          <a:lstStyle/>
          <a:p>
            <a:pPr algn="ctr"/>
            <a:r>
              <a:rPr lang="zh-CN" altLang="en-US" b="1" kern="0" dirty="0">
                <a:solidFill>
                  <a:schemeClr val="bg1"/>
                </a:solidFill>
                <a:latin typeface="微软雅黑" panose="020B0503020204020204" charset="-122"/>
                <a:ea typeface="微软雅黑" panose="020B0503020204020204" charset="-122"/>
              </a:rPr>
              <a:t>统一</a:t>
            </a:r>
            <a:endParaRPr lang="en-US" altLang="zh-CN" b="1" kern="0" dirty="0">
              <a:solidFill>
                <a:schemeClr val="bg1"/>
              </a:solidFill>
              <a:latin typeface="微软雅黑" panose="020B0503020204020204" charset="-122"/>
              <a:ea typeface="微软雅黑" panose="020B0503020204020204" charset="-122"/>
            </a:endParaRPr>
          </a:p>
          <a:p>
            <a:pPr algn="ctr"/>
            <a:r>
              <a:rPr lang="zh-CN" altLang="en-US" b="1" kern="0" dirty="0">
                <a:solidFill>
                  <a:schemeClr val="bg1"/>
                </a:solidFill>
                <a:latin typeface="微软雅黑" panose="020B0503020204020204" charset="-122"/>
                <a:ea typeface="微软雅黑" panose="020B0503020204020204" charset="-122"/>
              </a:rPr>
              <a:t>集成</a:t>
            </a:r>
            <a:endParaRPr lang="en-US" altLang="zh-CN" b="1" kern="0" dirty="0">
              <a:solidFill>
                <a:schemeClr val="bg1"/>
              </a:solidFill>
              <a:latin typeface="微软雅黑" panose="020B0503020204020204" charset="-122"/>
              <a:ea typeface="微软雅黑" panose="020B0503020204020204" charset="-122"/>
            </a:endParaRPr>
          </a:p>
        </p:txBody>
      </p:sp>
      <p:sp>
        <p:nvSpPr>
          <p:cNvPr id="20" name="文本框 101"/>
          <p:cNvSpPr txBox="1"/>
          <p:nvPr/>
        </p:nvSpPr>
        <p:spPr>
          <a:xfrm>
            <a:off x="9060828" y="5406562"/>
            <a:ext cx="1641685" cy="369332"/>
          </a:xfrm>
          <a:prstGeom prst="rect">
            <a:avLst/>
          </a:prstGeom>
          <a:solidFill>
            <a:srgbClr val="0070C0"/>
          </a:solidFill>
        </p:spPr>
        <p:txBody>
          <a:bodyPr wrap="square" rtlCol="0">
            <a:spAutoFit/>
          </a:bodyPr>
          <a:lstStyle/>
          <a:p>
            <a:pPr lvl="0" algn="ctr"/>
            <a:r>
              <a:rPr lang="zh-CN" altLang="en-US" b="1" kern="0" dirty="0">
                <a:solidFill>
                  <a:schemeClr val="bg1"/>
                </a:solidFill>
                <a:latin typeface="微软雅黑" panose="020B0503020204020204" charset="-122"/>
                <a:ea typeface="微软雅黑" panose="020B0503020204020204" charset="-122"/>
              </a:rPr>
              <a:t>两级集成平台</a:t>
            </a:r>
            <a:endParaRPr lang="en-US" altLang="zh-CN" b="1" kern="0" dirty="0">
              <a:solidFill>
                <a:schemeClr val="bg1"/>
              </a:solidFill>
              <a:latin typeface="微软雅黑" panose="020B0503020204020204" charset="-122"/>
              <a:ea typeface="微软雅黑" panose="020B0503020204020204" charset="-122"/>
            </a:endParaRPr>
          </a:p>
        </p:txBody>
      </p:sp>
      <p:sp>
        <p:nvSpPr>
          <p:cNvPr id="21" name="文本框 103"/>
          <p:cNvSpPr txBox="1"/>
          <p:nvPr/>
        </p:nvSpPr>
        <p:spPr>
          <a:xfrm>
            <a:off x="9873041" y="3247313"/>
            <a:ext cx="1084803" cy="923330"/>
          </a:xfrm>
          <a:prstGeom prst="rect">
            <a:avLst/>
          </a:prstGeom>
          <a:noFill/>
        </p:spPr>
        <p:txBody>
          <a:bodyPr wrap="square" rtlCol="0">
            <a:spAutoFit/>
          </a:bodyPr>
          <a:lstStyle/>
          <a:p>
            <a:pPr lvl="0" algn="ctr"/>
            <a:r>
              <a:rPr lang="zh-CN" altLang="en-US" b="1" kern="0" dirty="0">
                <a:solidFill>
                  <a:schemeClr val="bg1"/>
                </a:solidFill>
                <a:latin typeface="微软雅黑" panose="020B0503020204020204" charset="-122"/>
                <a:ea typeface="微软雅黑" panose="020B0503020204020204" charset="-122"/>
              </a:rPr>
              <a:t>统一</a:t>
            </a:r>
            <a:endParaRPr lang="en-US" altLang="zh-CN" b="1" kern="0" dirty="0">
              <a:solidFill>
                <a:schemeClr val="bg1"/>
              </a:solidFill>
              <a:latin typeface="微软雅黑" panose="020B0503020204020204" charset="-122"/>
              <a:ea typeface="微软雅黑" panose="020B0503020204020204" charset="-122"/>
            </a:endParaRPr>
          </a:p>
          <a:p>
            <a:pPr lvl="0" algn="ctr"/>
            <a:r>
              <a:rPr lang="zh-CN" altLang="en-US" b="1" kern="0" dirty="0">
                <a:solidFill>
                  <a:schemeClr val="bg1"/>
                </a:solidFill>
                <a:latin typeface="微软雅黑" panose="020B0503020204020204" charset="-122"/>
                <a:ea typeface="微软雅黑" panose="020B0503020204020204" charset="-122"/>
              </a:rPr>
              <a:t>监控</a:t>
            </a:r>
            <a:endParaRPr lang="en-US" altLang="zh-CN" b="1" kern="0" dirty="0">
              <a:solidFill>
                <a:schemeClr val="bg1"/>
              </a:solidFill>
              <a:latin typeface="微软雅黑" panose="020B0503020204020204" charset="-122"/>
              <a:ea typeface="微软雅黑" panose="020B0503020204020204" charset="-122"/>
            </a:endParaRPr>
          </a:p>
          <a:p>
            <a:pPr lvl="0" algn="ctr"/>
            <a:r>
              <a:rPr lang="zh-CN" altLang="en-US" b="1" kern="0" dirty="0">
                <a:solidFill>
                  <a:schemeClr val="bg1"/>
                </a:solidFill>
                <a:latin typeface="微软雅黑" panose="020B0503020204020204" charset="-122"/>
                <a:ea typeface="微软雅黑" panose="020B0503020204020204" charset="-122"/>
              </a:rPr>
              <a:t>运维</a:t>
            </a:r>
            <a:endParaRPr lang="en-US" altLang="zh-CN" b="1" kern="0" dirty="0">
              <a:solidFill>
                <a:schemeClr val="bg1"/>
              </a:solidFill>
              <a:latin typeface="微软雅黑" panose="020B0503020204020204" charset="-122"/>
              <a:ea typeface="微软雅黑" panose="020B0503020204020204" charset="-122"/>
            </a:endParaRPr>
          </a:p>
        </p:txBody>
      </p:sp>
      <p:sp>
        <p:nvSpPr>
          <p:cNvPr id="22" name="文本框 105"/>
          <p:cNvSpPr txBox="1"/>
          <p:nvPr/>
        </p:nvSpPr>
        <p:spPr>
          <a:xfrm>
            <a:off x="8751924" y="3247313"/>
            <a:ext cx="1084803" cy="923330"/>
          </a:xfrm>
          <a:prstGeom prst="rect">
            <a:avLst/>
          </a:prstGeom>
          <a:noFill/>
        </p:spPr>
        <p:txBody>
          <a:bodyPr wrap="square" rtlCol="0">
            <a:spAutoFit/>
          </a:bodyPr>
          <a:lstStyle/>
          <a:p>
            <a:pPr lvl="0" algn="ctr"/>
            <a:r>
              <a:rPr lang="zh-CN" altLang="en-US" b="1" kern="0" dirty="0">
                <a:solidFill>
                  <a:schemeClr val="bg1"/>
                </a:solidFill>
                <a:latin typeface="微软雅黑" panose="020B0503020204020204" charset="-122"/>
                <a:ea typeface="微软雅黑" panose="020B0503020204020204" charset="-122"/>
              </a:rPr>
              <a:t>统一</a:t>
            </a:r>
            <a:endParaRPr lang="en-US" altLang="zh-CN" b="1" kern="0" dirty="0">
              <a:solidFill>
                <a:schemeClr val="bg1"/>
              </a:solidFill>
              <a:latin typeface="微软雅黑" panose="020B0503020204020204" charset="-122"/>
              <a:ea typeface="微软雅黑" panose="020B0503020204020204" charset="-122"/>
            </a:endParaRPr>
          </a:p>
          <a:p>
            <a:pPr lvl="0" algn="ctr"/>
            <a:r>
              <a:rPr lang="zh-CN" altLang="en-US" b="1" kern="0" dirty="0">
                <a:solidFill>
                  <a:schemeClr val="bg1"/>
                </a:solidFill>
                <a:latin typeface="微软雅黑" panose="020B0503020204020204" charset="-122"/>
                <a:ea typeface="微软雅黑" panose="020B0503020204020204" charset="-122"/>
              </a:rPr>
              <a:t>服务</a:t>
            </a:r>
            <a:endParaRPr lang="en-US" altLang="zh-CN" b="1" kern="0" dirty="0">
              <a:solidFill>
                <a:schemeClr val="bg1"/>
              </a:solidFill>
              <a:latin typeface="微软雅黑" panose="020B0503020204020204" charset="-122"/>
              <a:ea typeface="微软雅黑" panose="020B0503020204020204" charset="-122"/>
            </a:endParaRPr>
          </a:p>
          <a:p>
            <a:pPr lvl="0" algn="ctr"/>
            <a:r>
              <a:rPr lang="zh-CN" altLang="en-US" b="1" kern="0" dirty="0">
                <a:solidFill>
                  <a:schemeClr val="bg1"/>
                </a:solidFill>
                <a:latin typeface="微软雅黑" panose="020B0503020204020204" charset="-122"/>
                <a:ea typeface="微软雅黑" panose="020B0503020204020204" charset="-122"/>
              </a:rPr>
              <a:t>管理</a:t>
            </a:r>
            <a:endParaRPr lang="en-US" altLang="zh-CN" b="1" kern="0" dirty="0">
              <a:solidFill>
                <a:schemeClr val="bg1"/>
              </a:solidFill>
              <a:latin typeface="微软雅黑" panose="020B0503020204020204" charset="-122"/>
              <a:ea typeface="微软雅黑" panose="020B0503020204020204" charset="-122"/>
            </a:endParaRPr>
          </a:p>
        </p:txBody>
      </p:sp>
      <p:grpSp>
        <p:nvGrpSpPr>
          <p:cNvPr id="32" name="组合 31"/>
          <p:cNvGrpSpPr/>
          <p:nvPr/>
        </p:nvGrpSpPr>
        <p:grpSpPr>
          <a:xfrm>
            <a:off x="623762" y="1177284"/>
            <a:ext cx="3597649" cy="5240320"/>
            <a:chOff x="623762" y="1177284"/>
            <a:chExt cx="3597649" cy="5240320"/>
          </a:xfrm>
          <a:noFill/>
        </p:grpSpPr>
        <p:sp>
          <p:nvSpPr>
            <p:cNvPr id="54" name="矩形 53"/>
            <p:cNvSpPr/>
            <p:nvPr/>
          </p:nvSpPr>
          <p:spPr>
            <a:xfrm>
              <a:off x="1929872" y="1177284"/>
              <a:ext cx="1107996" cy="369332"/>
            </a:xfrm>
            <a:prstGeom prst="rect">
              <a:avLst/>
            </a:prstGeom>
            <a:grpFill/>
            <a:ln>
              <a:noFill/>
            </a:ln>
          </p:spPr>
          <p:txBody>
            <a:bodyPr wrap="none">
              <a:spAutoFit/>
            </a:bodyPr>
            <a:lstStyle/>
            <a:p>
              <a:r>
                <a:rPr lang="zh-CN" altLang="en-US" b="1" dirty="0">
                  <a:solidFill>
                    <a:schemeClr val="accent4"/>
                  </a:solidFill>
                  <a:latin typeface="微软雅黑" panose="020B0503020204020204" charset="-122"/>
                  <a:ea typeface="微软雅黑" panose="020B0503020204020204" charset="-122"/>
                </a:rPr>
                <a:t>建设背景</a:t>
              </a:r>
              <a:endParaRPr lang="zh-CN" altLang="en-US" b="1" dirty="0">
                <a:solidFill>
                  <a:schemeClr val="accent4"/>
                </a:solidFill>
                <a:latin typeface="微软雅黑" panose="020B0503020204020204" charset="-122"/>
                <a:ea typeface="微软雅黑" panose="020B0503020204020204" charset="-122"/>
              </a:endParaRPr>
            </a:p>
          </p:txBody>
        </p:sp>
        <p:sp>
          <p:nvSpPr>
            <p:cNvPr id="34" name="TextBox 91"/>
            <p:cNvSpPr txBox="1"/>
            <p:nvPr/>
          </p:nvSpPr>
          <p:spPr>
            <a:xfrm>
              <a:off x="1269691" y="1583488"/>
              <a:ext cx="1005403" cy="338554"/>
            </a:xfrm>
            <a:prstGeom prst="rect">
              <a:avLst/>
            </a:prstGeom>
            <a:grpFill/>
            <a:ln>
              <a:noFill/>
            </a:ln>
          </p:spPr>
          <p:txBody>
            <a:bodyPr wrap="none" rtlCol="0">
              <a:spAutoFit/>
            </a:bodyPr>
            <a:lstStyle/>
            <a:p>
              <a:pPr defTabSz="1219200"/>
              <a:r>
                <a:rPr lang="zh-CN" altLang="en-US" sz="1600" b="1" dirty="0">
                  <a:solidFill>
                    <a:schemeClr val="bg1"/>
                  </a:solidFill>
                  <a:latin typeface="微软雅黑" panose="020B0503020204020204" charset="-122"/>
                  <a:ea typeface="微软雅黑" panose="020B0503020204020204" charset="-122"/>
                  <a:cs typeface="+mn-ea"/>
                  <a:sym typeface="+mn-lt"/>
                </a:rPr>
                <a:t>集团规划</a:t>
              </a:r>
              <a:endParaRPr lang="zh-CN" altLang="en-US" sz="1600" b="1" dirty="0">
                <a:solidFill>
                  <a:schemeClr val="bg1"/>
                </a:solidFill>
                <a:latin typeface="微软雅黑" panose="020B0503020204020204" charset="-122"/>
                <a:ea typeface="微软雅黑" panose="020B0503020204020204" charset="-122"/>
                <a:cs typeface="+mn-ea"/>
                <a:sym typeface="+mn-lt"/>
              </a:endParaRPr>
            </a:p>
          </p:txBody>
        </p:sp>
        <p:sp>
          <p:nvSpPr>
            <p:cNvPr id="35" name="TextBox 10"/>
            <p:cNvSpPr txBox="1"/>
            <p:nvPr/>
          </p:nvSpPr>
          <p:spPr>
            <a:xfrm>
              <a:off x="1269691" y="1831257"/>
              <a:ext cx="2951720" cy="1167692"/>
            </a:xfrm>
            <a:prstGeom prst="rect">
              <a:avLst/>
            </a:prstGeom>
            <a:grpFill/>
            <a:ln>
              <a:noFill/>
            </a:ln>
          </p:spPr>
          <p:txBody>
            <a:bodyPr wrap="square" rtlCol="0">
              <a:spAutoFit/>
            </a:bodyPr>
            <a:lstStyle/>
            <a:p>
              <a:pPr>
                <a:lnSpc>
                  <a:spcPct val="150000"/>
                </a:lnSpc>
              </a:pPr>
              <a:r>
                <a:rPr lang="zh-CN" altLang="en-US" sz="1200" dirty="0">
                  <a:solidFill>
                    <a:schemeClr val="bg1"/>
                  </a:solidFill>
                  <a:latin typeface="微软雅黑" panose="020B0503020204020204" charset="-122"/>
                  <a:ea typeface="微软雅黑" panose="020B0503020204020204" charset="-122"/>
                </a:rPr>
                <a:t>集团信息化规划（</a:t>
              </a:r>
              <a:r>
                <a:rPr lang="en-US" altLang="zh-CN" sz="1200" dirty="0">
                  <a:solidFill>
                    <a:schemeClr val="bg1"/>
                  </a:solidFill>
                  <a:latin typeface="微软雅黑" panose="020B0503020204020204" charset="-122"/>
                  <a:ea typeface="微软雅黑" panose="020B0503020204020204" charset="-122"/>
                </a:rPr>
                <a:t>2018-2021</a:t>
              </a:r>
              <a:r>
                <a:rPr lang="zh-CN" altLang="en-US" sz="1200" dirty="0">
                  <a:solidFill>
                    <a:schemeClr val="bg1"/>
                  </a:solidFill>
                  <a:latin typeface="微软雅黑" panose="020B0503020204020204" charset="-122"/>
                  <a:ea typeface="微软雅黑" panose="020B0503020204020204" charset="-122"/>
                </a:rPr>
                <a:t>）提出建设内外部集成平台，将集团有信息交互的信息系统纳入到平台上进行管理，从而提高系统集成效率和数据传输安全可靠性</a:t>
              </a:r>
              <a:endParaRPr lang="zh-CN" altLang="en-US" sz="1200" dirty="0">
                <a:solidFill>
                  <a:schemeClr val="bg1"/>
                </a:solidFill>
                <a:latin typeface="微软雅黑" panose="020B0503020204020204" charset="-122"/>
                <a:ea typeface="微软雅黑" panose="020B0503020204020204" charset="-122"/>
              </a:endParaRPr>
            </a:p>
          </p:txBody>
        </p:sp>
        <p:grpSp>
          <p:nvGrpSpPr>
            <p:cNvPr id="36" name="组合 35"/>
            <p:cNvGrpSpPr/>
            <p:nvPr/>
          </p:nvGrpSpPr>
          <p:grpSpPr>
            <a:xfrm>
              <a:off x="623762" y="1556793"/>
              <a:ext cx="546945" cy="514391"/>
              <a:chOff x="7901438" y="1770791"/>
              <a:chExt cx="592981" cy="620204"/>
            </a:xfrm>
            <a:grpFill/>
          </p:grpSpPr>
          <p:sp>
            <p:nvSpPr>
              <p:cNvPr id="51" name="等腰三角形 3"/>
              <p:cNvSpPr/>
              <p:nvPr/>
            </p:nvSpPr>
            <p:spPr>
              <a:xfrm rot="3634690">
                <a:off x="7975370" y="1772429"/>
                <a:ext cx="491612" cy="488336"/>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1" fmla="*/ 107071 w 10039611"/>
                  <a:gd name="connsiteY0-2" fmla="*/ 8470232 h 8470232"/>
                  <a:gd name="connsiteX1-3" fmla="*/ 5019806 w 10039611"/>
                  <a:gd name="connsiteY1-4" fmla="*/ 0 h 8470232"/>
                  <a:gd name="connsiteX2-5" fmla="*/ 9932540 w 10039611"/>
                  <a:gd name="connsiteY2-6" fmla="*/ 8470232 h 8470232"/>
                  <a:gd name="connsiteX3-7" fmla="*/ 107071 w 10039611"/>
                  <a:gd name="connsiteY3-8" fmla="*/ 8470232 h 8470232"/>
                  <a:gd name="connsiteX0-9" fmla="*/ 107071 w 10039611"/>
                  <a:gd name="connsiteY0-10" fmla="*/ 8470232 h 9097656"/>
                  <a:gd name="connsiteX1-11" fmla="*/ 5019806 w 10039611"/>
                  <a:gd name="connsiteY1-12" fmla="*/ 0 h 9097656"/>
                  <a:gd name="connsiteX2-13" fmla="*/ 9932540 w 10039611"/>
                  <a:gd name="connsiteY2-14" fmla="*/ 8470232 h 9097656"/>
                  <a:gd name="connsiteX3-15" fmla="*/ 107071 w 10039611"/>
                  <a:gd name="connsiteY3-16" fmla="*/ 8470232 h 9097656"/>
                  <a:gd name="connsiteX0-17" fmla="*/ 107071 w 10836949"/>
                  <a:gd name="connsiteY0-18" fmla="*/ 8470232 h 9097656"/>
                  <a:gd name="connsiteX1-19" fmla="*/ 5019806 w 10836949"/>
                  <a:gd name="connsiteY1-20" fmla="*/ 0 h 9097656"/>
                  <a:gd name="connsiteX2-21" fmla="*/ 9932540 w 10836949"/>
                  <a:gd name="connsiteY2-22" fmla="*/ 8470232 h 9097656"/>
                  <a:gd name="connsiteX3-23" fmla="*/ 107071 w 10836949"/>
                  <a:gd name="connsiteY3-24" fmla="*/ 8470232 h 9097656"/>
                  <a:gd name="connsiteX0-25" fmla="*/ 115650 w 10845528"/>
                  <a:gd name="connsiteY0-26" fmla="*/ 8470232 h 9165389"/>
                  <a:gd name="connsiteX1-27" fmla="*/ 5028385 w 10845528"/>
                  <a:gd name="connsiteY1-28" fmla="*/ 0 h 9165389"/>
                  <a:gd name="connsiteX2-29" fmla="*/ 9941119 w 10845528"/>
                  <a:gd name="connsiteY2-30" fmla="*/ 8470232 h 9165389"/>
                  <a:gd name="connsiteX3-31" fmla="*/ 115650 w 10845528"/>
                  <a:gd name="connsiteY3-32" fmla="*/ 8470232 h 9165389"/>
                  <a:gd name="connsiteX0-33" fmla="*/ 115650 w 10035521"/>
                  <a:gd name="connsiteY0-34" fmla="*/ 8470232 h 9774271"/>
                  <a:gd name="connsiteX1-35" fmla="*/ 5028385 w 10035521"/>
                  <a:gd name="connsiteY1-36" fmla="*/ 0 h 9774271"/>
                  <a:gd name="connsiteX2-37" fmla="*/ 9941119 w 10035521"/>
                  <a:gd name="connsiteY2-38" fmla="*/ 8470232 h 9774271"/>
                  <a:gd name="connsiteX3-39" fmla="*/ 115650 w 10035521"/>
                  <a:gd name="connsiteY3-40" fmla="*/ 8470232 h 9774271"/>
                  <a:gd name="connsiteX0-41" fmla="*/ 115650 w 9991644"/>
                  <a:gd name="connsiteY0-42" fmla="*/ 8470232 h 9558549"/>
                  <a:gd name="connsiteX1-43" fmla="*/ 5028385 w 9991644"/>
                  <a:gd name="connsiteY1-44" fmla="*/ 0 h 9558549"/>
                  <a:gd name="connsiteX2-45" fmla="*/ 9941119 w 9991644"/>
                  <a:gd name="connsiteY2-46" fmla="*/ 8470232 h 9558549"/>
                  <a:gd name="connsiteX3-47" fmla="*/ 115650 w 9991644"/>
                  <a:gd name="connsiteY3-48" fmla="*/ 8470232 h 9558549"/>
                  <a:gd name="connsiteX0-49" fmla="*/ 115650 w 9991644"/>
                  <a:gd name="connsiteY0-50" fmla="*/ 8470232 h 9614171"/>
                  <a:gd name="connsiteX1-51" fmla="*/ 5028385 w 9991644"/>
                  <a:gd name="connsiteY1-52" fmla="*/ 0 h 9614171"/>
                  <a:gd name="connsiteX2-53" fmla="*/ 9941119 w 9991644"/>
                  <a:gd name="connsiteY2-54" fmla="*/ 8470232 h 9614171"/>
                  <a:gd name="connsiteX3-55" fmla="*/ 115650 w 9991644"/>
                  <a:gd name="connsiteY3-56" fmla="*/ 8470232 h 9614171"/>
                  <a:gd name="connsiteX0-57" fmla="*/ 98721 w 9974715"/>
                  <a:gd name="connsiteY0-58" fmla="*/ 8470232 h 9501431"/>
                  <a:gd name="connsiteX1-59" fmla="*/ 5011456 w 9974715"/>
                  <a:gd name="connsiteY1-60" fmla="*/ 0 h 9501431"/>
                  <a:gd name="connsiteX2-61" fmla="*/ 9924190 w 9974715"/>
                  <a:gd name="connsiteY2-62" fmla="*/ 8470232 h 9501431"/>
                  <a:gd name="connsiteX3-63" fmla="*/ 98721 w 9974715"/>
                  <a:gd name="connsiteY3-64" fmla="*/ 8470232 h 9501431"/>
                  <a:gd name="connsiteX0-65" fmla="*/ 98721 w 9974715"/>
                  <a:gd name="connsiteY0-66" fmla="*/ 8470232 h 9501431"/>
                  <a:gd name="connsiteX1-67" fmla="*/ 5011456 w 9974715"/>
                  <a:gd name="connsiteY1-68" fmla="*/ 0 h 9501431"/>
                  <a:gd name="connsiteX2-69" fmla="*/ 9924190 w 9974715"/>
                  <a:gd name="connsiteY2-70" fmla="*/ 8470232 h 9501431"/>
                  <a:gd name="connsiteX3-71" fmla="*/ 98721 w 9974715"/>
                  <a:gd name="connsiteY3-72" fmla="*/ 8470232 h 9501431"/>
                  <a:gd name="connsiteX0-73" fmla="*/ 115650 w 9991644"/>
                  <a:gd name="connsiteY0-74" fmla="*/ 8470232 h 9542959"/>
                  <a:gd name="connsiteX1-75" fmla="*/ 5028385 w 9991644"/>
                  <a:gd name="connsiteY1-76" fmla="*/ 0 h 9542959"/>
                  <a:gd name="connsiteX2-77" fmla="*/ 9941119 w 9991644"/>
                  <a:gd name="connsiteY2-78" fmla="*/ 8470232 h 9542959"/>
                  <a:gd name="connsiteX3-79" fmla="*/ 115650 w 9991644"/>
                  <a:gd name="connsiteY3-80" fmla="*/ 8470232 h 9542959"/>
                  <a:gd name="connsiteX0-81" fmla="*/ 115650 w 9968567"/>
                  <a:gd name="connsiteY0-82" fmla="*/ 8470232 h 9587022"/>
                  <a:gd name="connsiteX1-83" fmla="*/ 5028385 w 9968567"/>
                  <a:gd name="connsiteY1-84" fmla="*/ 0 h 9587022"/>
                  <a:gd name="connsiteX2-85" fmla="*/ 9941119 w 9968567"/>
                  <a:gd name="connsiteY2-86" fmla="*/ 8470232 h 9587022"/>
                  <a:gd name="connsiteX3-87" fmla="*/ 115650 w 9968567"/>
                  <a:gd name="connsiteY3-88" fmla="*/ 8470232 h 9587022"/>
                  <a:gd name="connsiteX0-89" fmla="*/ 135499 w 9994511"/>
                  <a:gd name="connsiteY0-90" fmla="*/ 8470349 h 9587139"/>
                  <a:gd name="connsiteX1-91" fmla="*/ 5048234 w 9994511"/>
                  <a:gd name="connsiteY1-92" fmla="*/ 117 h 9587139"/>
                  <a:gd name="connsiteX2-93" fmla="*/ 9960968 w 9994511"/>
                  <a:gd name="connsiteY2-94" fmla="*/ 8470349 h 9587139"/>
                  <a:gd name="connsiteX3-95" fmla="*/ 135499 w 9994511"/>
                  <a:gd name="connsiteY3-96" fmla="*/ 8470349 h 9587139"/>
                  <a:gd name="connsiteX0-97" fmla="*/ 135499 w 10069367"/>
                  <a:gd name="connsiteY0-98" fmla="*/ 8470349 h 9801805"/>
                  <a:gd name="connsiteX1-99" fmla="*/ 5048234 w 10069367"/>
                  <a:gd name="connsiteY1-100" fmla="*/ 117 h 9801805"/>
                  <a:gd name="connsiteX2-101" fmla="*/ 9960968 w 10069367"/>
                  <a:gd name="connsiteY2-102" fmla="*/ 8470349 h 9801805"/>
                  <a:gd name="connsiteX3-103" fmla="*/ 135499 w 10069367"/>
                  <a:gd name="connsiteY3-104" fmla="*/ 8470349 h 9801805"/>
                  <a:gd name="connsiteX0-105" fmla="*/ 209411 w 10143279"/>
                  <a:gd name="connsiteY0-106" fmla="*/ 8470363 h 10075690"/>
                  <a:gd name="connsiteX1-107" fmla="*/ 5122146 w 10143279"/>
                  <a:gd name="connsiteY1-108" fmla="*/ 131 h 10075690"/>
                  <a:gd name="connsiteX2-109" fmla="*/ 10034880 w 10143279"/>
                  <a:gd name="connsiteY2-110" fmla="*/ 8470363 h 10075690"/>
                  <a:gd name="connsiteX3-111" fmla="*/ 209411 w 10143279"/>
                  <a:gd name="connsiteY3-112" fmla="*/ 8470363 h 10075690"/>
                </a:gdLst>
                <a:ahLst/>
                <a:cxnLst>
                  <a:cxn ang="0">
                    <a:pos x="connsiteX0-1" y="connsiteY0-2"/>
                  </a:cxn>
                  <a:cxn ang="0">
                    <a:pos x="connsiteX1-3" y="connsiteY1-4"/>
                  </a:cxn>
                  <a:cxn ang="0">
                    <a:pos x="connsiteX2-5" y="connsiteY2-6"/>
                  </a:cxn>
                  <a:cxn ang="0">
                    <a:pos x="connsiteX3-7" y="connsiteY3-8"/>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grp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charset="-122"/>
                  <a:ea typeface="微软雅黑" panose="020B0503020204020204" charset="-122"/>
                  <a:cs typeface="+mn-ea"/>
                  <a:sym typeface="+mn-lt"/>
                </a:endParaRPr>
              </a:p>
            </p:txBody>
          </p:sp>
          <p:sp>
            <p:nvSpPr>
              <p:cNvPr id="52" name="TextBox 11"/>
              <p:cNvSpPr txBox="1"/>
              <p:nvPr/>
            </p:nvSpPr>
            <p:spPr>
              <a:xfrm>
                <a:off x="7901438" y="1834363"/>
                <a:ext cx="592981" cy="556632"/>
              </a:xfrm>
              <a:prstGeom prst="rect">
                <a:avLst/>
              </a:prstGeom>
              <a:grpFill/>
              <a:ln>
                <a:noFill/>
              </a:ln>
            </p:spPr>
            <p:txBody>
              <a:bodyPr wrap="none" rtlCol="0">
                <a:spAutoFit/>
              </a:bodyPr>
              <a:lstStyle/>
              <a:p>
                <a:pPr algn="ctr" defTabSz="1219200"/>
                <a:r>
                  <a:rPr lang="en-US" altLang="zh-CN" sz="2400" dirty="0">
                    <a:solidFill>
                      <a:schemeClr val="bg1"/>
                    </a:solidFill>
                    <a:latin typeface="微软雅黑" panose="020B0503020204020204" charset="-122"/>
                    <a:ea typeface="微软雅黑" panose="020B0503020204020204" charset="-122"/>
                    <a:cs typeface="+mn-ea"/>
                    <a:sym typeface="+mn-lt"/>
                  </a:rPr>
                  <a:t>01</a:t>
                </a:r>
                <a:endParaRPr lang="en-US" altLang="zh-CN" sz="2400" dirty="0">
                  <a:solidFill>
                    <a:schemeClr val="bg1"/>
                  </a:solidFill>
                  <a:latin typeface="微软雅黑" panose="020B0503020204020204" charset="-122"/>
                  <a:ea typeface="微软雅黑" panose="020B0503020204020204" charset="-122"/>
                  <a:cs typeface="+mn-ea"/>
                  <a:sym typeface="+mn-lt"/>
                </a:endParaRPr>
              </a:p>
            </p:txBody>
          </p:sp>
        </p:grpSp>
        <p:grpSp>
          <p:nvGrpSpPr>
            <p:cNvPr id="37" name="组合 36"/>
            <p:cNvGrpSpPr/>
            <p:nvPr/>
          </p:nvGrpSpPr>
          <p:grpSpPr>
            <a:xfrm>
              <a:off x="623765" y="3140967"/>
              <a:ext cx="3597645" cy="1692461"/>
              <a:chOff x="8115882" y="2597988"/>
              <a:chExt cx="3235010" cy="1692461"/>
            </a:xfrm>
            <a:grpFill/>
          </p:grpSpPr>
          <p:grpSp>
            <p:nvGrpSpPr>
              <p:cNvPr id="45" name="组合 44"/>
              <p:cNvGrpSpPr/>
              <p:nvPr/>
            </p:nvGrpSpPr>
            <p:grpSpPr>
              <a:xfrm>
                <a:off x="8696703" y="2597988"/>
                <a:ext cx="2654189" cy="1692461"/>
                <a:chOff x="6300192" y="2154510"/>
                <a:chExt cx="1990642" cy="1269346"/>
              </a:xfrm>
              <a:grpFill/>
            </p:grpSpPr>
            <p:sp>
              <p:nvSpPr>
                <p:cNvPr id="49" name="TextBox 101"/>
                <p:cNvSpPr txBox="1"/>
                <p:nvPr/>
              </p:nvSpPr>
              <p:spPr>
                <a:xfrm>
                  <a:off x="6300192" y="2154510"/>
                  <a:ext cx="678045" cy="253916"/>
                </a:xfrm>
                <a:prstGeom prst="rect">
                  <a:avLst/>
                </a:prstGeom>
                <a:grpFill/>
                <a:ln>
                  <a:noFill/>
                </a:ln>
              </p:spPr>
              <p:txBody>
                <a:bodyPr wrap="none" rtlCol="0">
                  <a:spAutoFit/>
                </a:bodyPr>
                <a:lstStyle/>
                <a:p>
                  <a:pPr defTabSz="1219200"/>
                  <a:r>
                    <a:rPr lang="zh-CN" altLang="en-US" sz="1600" b="1" dirty="0">
                      <a:solidFill>
                        <a:schemeClr val="bg1"/>
                      </a:solidFill>
                      <a:latin typeface="微软雅黑" panose="020B0503020204020204" charset="-122"/>
                      <a:ea typeface="微软雅黑" panose="020B0503020204020204" charset="-122"/>
                      <a:cs typeface="+mn-ea"/>
                      <a:sym typeface="+mn-lt"/>
                    </a:rPr>
                    <a:t>集成现状</a:t>
                  </a:r>
                  <a:endParaRPr lang="zh-CN" altLang="en-US" sz="1600" b="1" dirty="0">
                    <a:solidFill>
                      <a:schemeClr val="bg1"/>
                    </a:solidFill>
                    <a:latin typeface="微软雅黑" panose="020B0503020204020204" charset="-122"/>
                    <a:ea typeface="微软雅黑" panose="020B0503020204020204" charset="-122"/>
                    <a:cs typeface="+mn-ea"/>
                    <a:sym typeface="+mn-lt"/>
                  </a:endParaRPr>
                </a:p>
              </p:txBody>
            </p:sp>
            <p:sp>
              <p:nvSpPr>
                <p:cNvPr id="50" name="TextBox 102"/>
                <p:cNvSpPr txBox="1"/>
                <p:nvPr/>
              </p:nvSpPr>
              <p:spPr>
                <a:xfrm>
                  <a:off x="6300193" y="2340337"/>
                  <a:ext cx="1990641" cy="1083519"/>
                </a:xfrm>
                <a:prstGeom prst="rect">
                  <a:avLst/>
                </a:prstGeom>
                <a:grpFill/>
                <a:ln>
                  <a:noFill/>
                </a:ln>
              </p:spPr>
              <p:txBody>
                <a:bodyPr wrap="square" rtlCol="0">
                  <a:spAutoFit/>
                </a:bodyPr>
                <a:lstStyle/>
                <a:p>
                  <a:pPr>
                    <a:lnSpc>
                      <a:spcPct val="150000"/>
                    </a:lnSpc>
                  </a:pPr>
                  <a:r>
                    <a:rPr lang="zh-CN" altLang="en-US" sz="1200" dirty="0">
                      <a:solidFill>
                        <a:schemeClr val="bg1"/>
                      </a:solidFill>
                      <a:latin typeface="微软雅黑" panose="020B0503020204020204" charset="-122"/>
                      <a:ea typeface="微软雅黑" panose="020B0503020204020204" charset="-122"/>
                    </a:rPr>
                    <a:t>国投集团现有系统之间为点对点按需集成，经过长期累积形成网状系统集成关系，缺乏统一规划，业务系统升级改造对现有集成关系存在影响范围广、改造成本高等因素</a:t>
                  </a:r>
                  <a:endParaRPr lang="zh-CN" altLang="en-US" sz="1200" dirty="0">
                    <a:solidFill>
                      <a:schemeClr val="bg1"/>
                    </a:solidFill>
                    <a:latin typeface="微软雅黑" panose="020B0503020204020204" charset="-122"/>
                    <a:ea typeface="微软雅黑" panose="020B0503020204020204" charset="-122"/>
                  </a:endParaRPr>
                </a:p>
              </p:txBody>
            </p:sp>
          </p:grpSp>
          <p:grpSp>
            <p:nvGrpSpPr>
              <p:cNvPr id="46" name="组合 45"/>
              <p:cNvGrpSpPr/>
              <p:nvPr/>
            </p:nvGrpSpPr>
            <p:grpSpPr>
              <a:xfrm>
                <a:off x="8115882" y="2619341"/>
                <a:ext cx="491814" cy="514391"/>
                <a:chOff x="7901438" y="1770791"/>
                <a:chExt cx="592981" cy="620204"/>
              </a:xfrm>
              <a:grpFill/>
            </p:grpSpPr>
            <p:sp>
              <p:nvSpPr>
                <p:cNvPr id="47" name="等腰三角形 3"/>
                <p:cNvSpPr/>
                <p:nvPr/>
              </p:nvSpPr>
              <p:spPr>
                <a:xfrm rot="3634690">
                  <a:off x="7975370" y="1772429"/>
                  <a:ext cx="491612" cy="488336"/>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1" fmla="*/ 107071 w 10039611"/>
                    <a:gd name="connsiteY0-2" fmla="*/ 8470232 h 8470232"/>
                    <a:gd name="connsiteX1-3" fmla="*/ 5019806 w 10039611"/>
                    <a:gd name="connsiteY1-4" fmla="*/ 0 h 8470232"/>
                    <a:gd name="connsiteX2-5" fmla="*/ 9932540 w 10039611"/>
                    <a:gd name="connsiteY2-6" fmla="*/ 8470232 h 8470232"/>
                    <a:gd name="connsiteX3-7" fmla="*/ 107071 w 10039611"/>
                    <a:gd name="connsiteY3-8" fmla="*/ 8470232 h 8470232"/>
                    <a:gd name="connsiteX0-9" fmla="*/ 107071 w 10039611"/>
                    <a:gd name="connsiteY0-10" fmla="*/ 8470232 h 9097656"/>
                    <a:gd name="connsiteX1-11" fmla="*/ 5019806 w 10039611"/>
                    <a:gd name="connsiteY1-12" fmla="*/ 0 h 9097656"/>
                    <a:gd name="connsiteX2-13" fmla="*/ 9932540 w 10039611"/>
                    <a:gd name="connsiteY2-14" fmla="*/ 8470232 h 9097656"/>
                    <a:gd name="connsiteX3-15" fmla="*/ 107071 w 10039611"/>
                    <a:gd name="connsiteY3-16" fmla="*/ 8470232 h 9097656"/>
                    <a:gd name="connsiteX0-17" fmla="*/ 107071 w 10836949"/>
                    <a:gd name="connsiteY0-18" fmla="*/ 8470232 h 9097656"/>
                    <a:gd name="connsiteX1-19" fmla="*/ 5019806 w 10836949"/>
                    <a:gd name="connsiteY1-20" fmla="*/ 0 h 9097656"/>
                    <a:gd name="connsiteX2-21" fmla="*/ 9932540 w 10836949"/>
                    <a:gd name="connsiteY2-22" fmla="*/ 8470232 h 9097656"/>
                    <a:gd name="connsiteX3-23" fmla="*/ 107071 w 10836949"/>
                    <a:gd name="connsiteY3-24" fmla="*/ 8470232 h 9097656"/>
                    <a:gd name="connsiteX0-25" fmla="*/ 115650 w 10845528"/>
                    <a:gd name="connsiteY0-26" fmla="*/ 8470232 h 9165389"/>
                    <a:gd name="connsiteX1-27" fmla="*/ 5028385 w 10845528"/>
                    <a:gd name="connsiteY1-28" fmla="*/ 0 h 9165389"/>
                    <a:gd name="connsiteX2-29" fmla="*/ 9941119 w 10845528"/>
                    <a:gd name="connsiteY2-30" fmla="*/ 8470232 h 9165389"/>
                    <a:gd name="connsiteX3-31" fmla="*/ 115650 w 10845528"/>
                    <a:gd name="connsiteY3-32" fmla="*/ 8470232 h 9165389"/>
                    <a:gd name="connsiteX0-33" fmla="*/ 115650 w 10035521"/>
                    <a:gd name="connsiteY0-34" fmla="*/ 8470232 h 9774271"/>
                    <a:gd name="connsiteX1-35" fmla="*/ 5028385 w 10035521"/>
                    <a:gd name="connsiteY1-36" fmla="*/ 0 h 9774271"/>
                    <a:gd name="connsiteX2-37" fmla="*/ 9941119 w 10035521"/>
                    <a:gd name="connsiteY2-38" fmla="*/ 8470232 h 9774271"/>
                    <a:gd name="connsiteX3-39" fmla="*/ 115650 w 10035521"/>
                    <a:gd name="connsiteY3-40" fmla="*/ 8470232 h 9774271"/>
                    <a:gd name="connsiteX0-41" fmla="*/ 115650 w 9991644"/>
                    <a:gd name="connsiteY0-42" fmla="*/ 8470232 h 9558549"/>
                    <a:gd name="connsiteX1-43" fmla="*/ 5028385 w 9991644"/>
                    <a:gd name="connsiteY1-44" fmla="*/ 0 h 9558549"/>
                    <a:gd name="connsiteX2-45" fmla="*/ 9941119 w 9991644"/>
                    <a:gd name="connsiteY2-46" fmla="*/ 8470232 h 9558549"/>
                    <a:gd name="connsiteX3-47" fmla="*/ 115650 w 9991644"/>
                    <a:gd name="connsiteY3-48" fmla="*/ 8470232 h 9558549"/>
                    <a:gd name="connsiteX0-49" fmla="*/ 115650 w 9991644"/>
                    <a:gd name="connsiteY0-50" fmla="*/ 8470232 h 9614171"/>
                    <a:gd name="connsiteX1-51" fmla="*/ 5028385 w 9991644"/>
                    <a:gd name="connsiteY1-52" fmla="*/ 0 h 9614171"/>
                    <a:gd name="connsiteX2-53" fmla="*/ 9941119 w 9991644"/>
                    <a:gd name="connsiteY2-54" fmla="*/ 8470232 h 9614171"/>
                    <a:gd name="connsiteX3-55" fmla="*/ 115650 w 9991644"/>
                    <a:gd name="connsiteY3-56" fmla="*/ 8470232 h 9614171"/>
                    <a:gd name="connsiteX0-57" fmla="*/ 98721 w 9974715"/>
                    <a:gd name="connsiteY0-58" fmla="*/ 8470232 h 9501431"/>
                    <a:gd name="connsiteX1-59" fmla="*/ 5011456 w 9974715"/>
                    <a:gd name="connsiteY1-60" fmla="*/ 0 h 9501431"/>
                    <a:gd name="connsiteX2-61" fmla="*/ 9924190 w 9974715"/>
                    <a:gd name="connsiteY2-62" fmla="*/ 8470232 h 9501431"/>
                    <a:gd name="connsiteX3-63" fmla="*/ 98721 w 9974715"/>
                    <a:gd name="connsiteY3-64" fmla="*/ 8470232 h 9501431"/>
                    <a:gd name="connsiteX0-65" fmla="*/ 98721 w 9974715"/>
                    <a:gd name="connsiteY0-66" fmla="*/ 8470232 h 9501431"/>
                    <a:gd name="connsiteX1-67" fmla="*/ 5011456 w 9974715"/>
                    <a:gd name="connsiteY1-68" fmla="*/ 0 h 9501431"/>
                    <a:gd name="connsiteX2-69" fmla="*/ 9924190 w 9974715"/>
                    <a:gd name="connsiteY2-70" fmla="*/ 8470232 h 9501431"/>
                    <a:gd name="connsiteX3-71" fmla="*/ 98721 w 9974715"/>
                    <a:gd name="connsiteY3-72" fmla="*/ 8470232 h 9501431"/>
                    <a:gd name="connsiteX0-73" fmla="*/ 115650 w 9991644"/>
                    <a:gd name="connsiteY0-74" fmla="*/ 8470232 h 9542959"/>
                    <a:gd name="connsiteX1-75" fmla="*/ 5028385 w 9991644"/>
                    <a:gd name="connsiteY1-76" fmla="*/ 0 h 9542959"/>
                    <a:gd name="connsiteX2-77" fmla="*/ 9941119 w 9991644"/>
                    <a:gd name="connsiteY2-78" fmla="*/ 8470232 h 9542959"/>
                    <a:gd name="connsiteX3-79" fmla="*/ 115650 w 9991644"/>
                    <a:gd name="connsiteY3-80" fmla="*/ 8470232 h 9542959"/>
                    <a:gd name="connsiteX0-81" fmla="*/ 115650 w 9968567"/>
                    <a:gd name="connsiteY0-82" fmla="*/ 8470232 h 9587022"/>
                    <a:gd name="connsiteX1-83" fmla="*/ 5028385 w 9968567"/>
                    <a:gd name="connsiteY1-84" fmla="*/ 0 h 9587022"/>
                    <a:gd name="connsiteX2-85" fmla="*/ 9941119 w 9968567"/>
                    <a:gd name="connsiteY2-86" fmla="*/ 8470232 h 9587022"/>
                    <a:gd name="connsiteX3-87" fmla="*/ 115650 w 9968567"/>
                    <a:gd name="connsiteY3-88" fmla="*/ 8470232 h 9587022"/>
                    <a:gd name="connsiteX0-89" fmla="*/ 135499 w 9994511"/>
                    <a:gd name="connsiteY0-90" fmla="*/ 8470349 h 9587139"/>
                    <a:gd name="connsiteX1-91" fmla="*/ 5048234 w 9994511"/>
                    <a:gd name="connsiteY1-92" fmla="*/ 117 h 9587139"/>
                    <a:gd name="connsiteX2-93" fmla="*/ 9960968 w 9994511"/>
                    <a:gd name="connsiteY2-94" fmla="*/ 8470349 h 9587139"/>
                    <a:gd name="connsiteX3-95" fmla="*/ 135499 w 9994511"/>
                    <a:gd name="connsiteY3-96" fmla="*/ 8470349 h 9587139"/>
                    <a:gd name="connsiteX0-97" fmla="*/ 135499 w 10069367"/>
                    <a:gd name="connsiteY0-98" fmla="*/ 8470349 h 9801805"/>
                    <a:gd name="connsiteX1-99" fmla="*/ 5048234 w 10069367"/>
                    <a:gd name="connsiteY1-100" fmla="*/ 117 h 9801805"/>
                    <a:gd name="connsiteX2-101" fmla="*/ 9960968 w 10069367"/>
                    <a:gd name="connsiteY2-102" fmla="*/ 8470349 h 9801805"/>
                    <a:gd name="connsiteX3-103" fmla="*/ 135499 w 10069367"/>
                    <a:gd name="connsiteY3-104" fmla="*/ 8470349 h 9801805"/>
                    <a:gd name="connsiteX0-105" fmla="*/ 209411 w 10143279"/>
                    <a:gd name="connsiteY0-106" fmla="*/ 8470363 h 10075690"/>
                    <a:gd name="connsiteX1-107" fmla="*/ 5122146 w 10143279"/>
                    <a:gd name="connsiteY1-108" fmla="*/ 131 h 10075690"/>
                    <a:gd name="connsiteX2-109" fmla="*/ 10034880 w 10143279"/>
                    <a:gd name="connsiteY2-110" fmla="*/ 8470363 h 10075690"/>
                    <a:gd name="connsiteX3-111" fmla="*/ 209411 w 10143279"/>
                    <a:gd name="connsiteY3-112" fmla="*/ 8470363 h 10075690"/>
                  </a:gdLst>
                  <a:ahLst/>
                  <a:cxnLst>
                    <a:cxn ang="0">
                      <a:pos x="connsiteX0-1" y="connsiteY0-2"/>
                    </a:cxn>
                    <a:cxn ang="0">
                      <a:pos x="connsiteX1-3" y="connsiteY1-4"/>
                    </a:cxn>
                    <a:cxn ang="0">
                      <a:pos x="connsiteX2-5" y="connsiteY2-6"/>
                    </a:cxn>
                    <a:cxn ang="0">
                      <a:pos x="connsiteX3-7" y="connsiteY3-8"/>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grp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charset="-122"/>
                    <a:ea typeface="微软雅黑" panose="020B0503020204020204" charset="-122"/>
                    <a:cs typeface="+mn-ea"/>
                    <a:sym typeface="+mn-lt"/>
                  </a:endParaRPr>
                </a:p>
              </p:txBody>
            </p:sp>
            <p:sp>
              <p:nvSpPr>
                <p:cNvPr id="48" name="TextBox 11"/>
                <p:cNvSpPr txBox="1"/>
                <p:nvPr/>
              </p:nvSpPr>
              <p:spPr>
                <a:xfrm>
                  <a:off x="7901438" y="1834363"/>
                  <a:ext cx="592981" cy="556632"/>
                </a:xfrm>
                <a:prstGeom prst="rect">
                  <a:avLst/>
                </a:prstGeom>
                <a:grpFill/>
                <a:ln>
                  <a:noFill/>
                </a:ln>
              </p:spPr>
              <p:txBody>
                <a:bodyPr wrap="none" rtlCol="0">
                  <a:spAutoFit/>
                </a:bodyPr>
                <a:lstStyle>
                  <a:defPPr>
                    <a:defRPr lang="zh-CN"/>
                  </a:defPPr>
                  <a:lvl1pPr algn="ctr" defTabSz="1219200">
                    <a:defRPr sz="2000">
                      <a:latin typeface="微软雅黑" panose="020B0503020204020204" charset="-122"/>
                      <a:ea typeface="微软雅黑" panose="020B0503020204020204" charset="-122"/>
                      <a:cs typeface="+mn-ea"/>
                    </a:defRPr>
                  </a:lvl1pPr>
                </a:lstStyle>
                <a:p>
                  <a:r>
                    <a:rPr lang="en-US" altLang="zh-CN" sz="2400" dirty="0">
                      <a:solidFill>
                        <a:schemeClr val="bg1"/>
                      </a:solidFill>
                      <a:latin typeface="微软雅黑" panose="020B0503020204020204" charset="-122"/>
                      <a:ea typeface="微软雅黑" panose="020B0503020204020204" charset="-122"/>
                      <a:sym typeface="+mn-lt"/>
                    </a:rPr>
                    <a:t>02</a:t>
                  </a:r>
                  <a:endParaRPr lang="en-US" altLang="zh-CN" sz="2400" dirty="0">
                    <a:solidFill>
                      <a:schemeClr val="bg1"/>
                    </a:solidFill>
                    <a:latin typeface="微软雅黑" panose="020B0503020204020204" charset="-122"/>
                    <a:ea typeface="微软雅黑" panose="020B0503020204020204" charset="-122"/>
                    <a:sym typeface="+mn-lt"/>
                  </a:endParaRPr>
                </a:p>
              </p:txBody>
            </p:sp>
          </p:grpSp>
        </p:grpSp>
        <p:grpSp>
          <p:nvGrpSpPr>
            <p:cNvPr id="38" name="组合 37"/>
            <p:cNvGrpSpPr/>
            <p:nvPr/>
          </p:nvGrpSpPr>
          <p:grpSpPr>
            <a:xfrm>
              <a:off x="623765" y="4725144"/>
              <a:ext cx="3597645" cy="1692460"/>
              <a:chOff x="8115882" y="3275682"/>
              <a:chExt cx="3235010" cy="1692460"/>
            </a:xfrm>
            <a:grpFill/>
          </p:grpSpPr>
          <p:grpSp>
            <p:nvGrpSpPr>
              <p:cNvPr id="39" name="组合 38"/>
              <p:cNvGrpSpPr/>
              <p:nvPr/>
            </p:nvGrpSpPr>
            <p:grpSpPr>
              <a:xfrm>
                <a:off x="8696704" y="3275682"/>
                <a:ext cx="2654188" cy="1692460"/>
                <a:chOff x="6300192" y="2730574"/>
                <a:chExt cx="1990641" cy="1269345"/>
              </a:xfrm>
              <a:grpFill/>
            </p:grpSpPr>
            <p:sp>
              <p:nvSpPr>
                <p:cNvPr id="43" name="TextBox 18"/>
                <p:cNvSpPr txBox="1"/>
                <p:nvPr/>
              </p:nvSpPr>
              <p:spPr>
                <a:xfrm>
                  <a:off x="6300192" y="2730574"/>
                  <a:ext cx="954799" cy="253916"/>
                </a:xfrm>
                <a:prstGeom prst="rect">
                  <a:avLst/>
                </a:prstGeom>
                <a:grpFill/>
                <a:ln>
                  <a:noFill/>
                </a:ln>
              </p:spPr>
              <p:txBody>
                <a:bodyPr wrap="none" rtlCol="0">
                  <a:spAutoFit/>
                </a:bodyPr>
                <a:lstStyle/>
                <a:p>
                  <a:pPr defTabSz="1219200"/>
                  <a:r>
                    <a:rPr lang="zh-CN" altLang="en-US" sz="1600" b="1" dirty="0">
                      <a:solidFill>
                        <a:schemeClr val="bg1"/>
                      </a:solidFill>
                      <a:latin typeface="微软雅黑" panose="020B0503020204020204" charset="-122"/>
                      <a:ea typeface="微软雅黑" panose="020B0503020204020204" charset="-122"/>
                      <a:cs typeface="+mn-ea"/>
                      <a:sym typeface="+mn-lt"/>
                    </a:rPr>
                    <a:t>数据管理需要</a:t>
                  </a:r>
                  <a:endParaRPr lang="zh-CN" altLang="en-US" sz="1600" b="1" dirty="0">
                    <a:solidFill>
                      <a:schemeClr val="bg1"/>
                    </a:solidFill>
                    <a:latin typeface="微软雅黑" panose="020B0503020204020204" charset="-122"/>
                    <a:ea typeface="微软雅黑" panose="020B0503020204020204" charset="-122"/>
                    <a:cs typeface="+mn-ea"/>
                    <a:sym typeface="+mn-lt"/>
                  </a:endParaRPr>
                </a:p>
              </p:txBody>
            </p:sp>
            <p:sp>
              <p:nvSpPr>
                <p:cNvPr id="44" name="TextBox 19"/>
                <p:cNvSpPr txBox="1"/>
                <p:nvPr/>
              </p:nvSpPr>
              <p:spPr>
                <a:xfrm>
                  <a:off x="6300192" y="2916401"/>
                  <a:ext cx="1990641" cy="1083518"/>
                </a:xfrm>
                <a:prstGeom prst="rect">
                  <a:avLst/>
                </a:prstGeom>
                <a:grpFill/>
                <a:ln>
                  <a:noFill/>
                </a:ln>
              </p:spPr>
              <p:txBody>
                <a:bodyPr wrap="square" rtlCol="0">
                  <a:spAutoFit/>
                </a:bodyPr>
                <a:lstStyle/>
                <a:p>
                  <a:pPr>
                    <a:lnSpc>
                      <a:spcPct val="150000"/>
                    </a:lnSpc>
                  </a:pPr>
                  <a:r>
                    <a:rPr lang="zh-CN" altLang="en-US" sz="1200" dirty="0">
                      <a:solidFill>
                        <a:schemeClr val="bg1"/>
                      </a:solidFill>
                      <a:latin typeface="微软雅黑" panose="020B0503020204020204" charset="-122"/>
                      <a:ea typeface="微软雅黑" panose="020B0503020204020204" charset="-122"/>
                    </a:rPr>
                    <a:t>承接国投集团整体数据管理工作需求，进一步深化和夯实数据治理</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数据共享成果，提升数据应用效率的同时，降低数据集成成本，规范系统间数据传输的标准，指导数据集成工作有序开展</a:t>
                  </a:r>
                  <a:endParaRPr lang="zh-CN" altLang="en-US" sz="1200" dirty="0">
                    <a:solidFill>
                      <a:schemeClr val="bg1"/>
                    </a:solidFill>
                    <a:latin typeface="微软雅黑" panose="020B0503020204020204" charset="-122"/>
                    <a:ea typeface="微软雅黑" panose="020B0503020204020204" charset="-122"/>
                  </a:endParaRPr>
                </a:p>
              </p:txBody>
            </p:sp>
          </p:grpSp>
          <p:grpSp>
            <p:nvGrpSpPr>
              <p:cNvPr id="40" name="组合 39"/>
              <p:cNvGrpSpPr/>
              <p:nvPr/>
            </p:nvGrpSpPr>
            <p:grpSpPr>
              <a:xfrm>
                <a:off x="8115882" y="3290988"/>
                <a:ext cx="491814" cy="514391"/>
                <a:chOff x="7901438" y="1770791"/>
                <a:chExt cx="592981" cy="620204"/>
              </a:xfrm>
              <a:grpFill/>
            </p:grpSpPr>
            <p:sp>
              <p:nvSpPr>
                <p:cNvPr id="41" name="等腰三角形 3"/>
                <p:cNvSpPr/>
                <p:nvPr/>
              </p:nvSpPr>
              <p:spPr>
                <a:xfrm rot="3634690">
                  <a:off x="7975370" y="1772429"/>
                  <a:ext cx="491612" cy="488336"/>
                </a:xfrm>
                <a:custGeom>
                  <a:avLst/>
                  <a:gdLst>
                    <a:gd name="connsiteX0" fmla="*/ 0 w 9825469"/>
                    <a:gd name="connsiteY0" fmla="*/ 8470232 h 8470232"/>
                    <a:gd name="connsiteX1" fmla="*/ 4912735 w 9825469"/>
                    <a:gd name="connsiteY1" fmla="*/ 0 h 8470232"/>
                    <a:gd name="connsiteX2" fmla="*/ 9825469 w 9825469"/>
                    <a:gd name="connsiteY2" fmla="*/ 8470232 h 8470232"/>
                    <a:gd name="connsiteX3" fmla="*/ 0 w 9825469"/>
                    <a:gd name="connsiteY3" fmla="*/ 8470232 h 8470232"/>
                    <a:gd name="connsiteX0-1" fmla="*/ 107071 w 10039611"/>
                    <a:gd name="connsiteY0-2" fmla="*/ 8470232 h 8470232"/>
                    <a:gd name="connsiteX1-3" fmla="*/ 5019806 w 10039611"/>
                    <a:gd name="connsiteY1-4" fmla="*/ 0 h 8470232"/>
                    <a:gd name="connsiteX2-5" fmla="*/ 9932540 w 10039611"/>
                    <a:gd name="connsiteY2-6" fmla="*/ 8470232 h 8470232"/>
                    <a:gd name="connsiteX3-7" fmla="*/ 107071 w 10039611"/>
                    <a:gd name="connsiteY3-8" fmla="*/ 8470232 h 8470232"/>
                    <a:gd name="connsiteX0-9" fmla="*/ 107071 w 10039611"/>
                    <a:gd name="connsiteY0-10" fmla="*/ 8470232 h 9097656"/>
                    <a:gd name="connsiteX1-11" fmla="*/ 5019806 w 10039611"/>
                    <a:gd name="connsiteY1-12" fmla="*/ 0 h 9097656"/>
                    <a:gd name="connsiteX2-13" fmla="*/ 9932540 w 10039611"/>
                    <a:gd name="connsiteY2-14" fmla="*/ 8470232 h 9097656"/>
                    <a:gd name="connsiteX3-15" fmla="*/ 107071 w 10039611"/>
                    <a:gd name="connsiteY3-16" fmla="*/ 8470232 h 9097656"/>
                    <a:gd name="connsiteX0-17" fmla="*/ 107071 w 10836949"/>
                    <a:gd name="connsiteY0-18" fmla="*/ 8470232 h 9097656"/>
                    <a:gd name="connsiteX1-19" fmla="*/ 5019806 w 10836949"/>
                    <a:gd name="connsiteY1-20" fmla="*/ 0 h 9097656"/>
                    <a:gd name="connsiteX2-21" fmla="*/ 9932540 w 10836949"/>
                    <a:gd name="connsiteY2-22" fmla="*/ 8470232 h 9097656"/>
                    <a:gd name="connsiteX3-23" fmla="*/ 107071 w 10836949"/>
                    <a:gd name="connsiteY3-24" fmla="*/ 8470232 h 9097656"/>
                    <a:gd name="connsiteX0-25" fmla="*/ 115650 w 10845528"/>
                    <a:gd name="connsiteY0-26" fmla="*/ 8470232 h 9165389"/>
                    <a:gd name="connsiteX1-27" fmla="*/ 5028385 w 10845528"/>
                    <a:gd name="connsiteY1-28" fmla="*/ 0 h 9165389"/>
                    <a:gd name="connsiteX2-29" fmla="*/ 9941119 w 10845528"/>
                    <a:gd name="connsiteY2-30" fmla="*/ 8470232 h 9165389"/>
                    <a:gd name="connsiteX3-31" fmla="*/ 115650 w 10845528"/>
                    <a:gd name="connsiteY3-32" fmla="*/ 8470232 h 9165389"/>
                    <a:gd name="connsiteX0-33" fmla="*/ 115650 w 10035521"/>
                    <a:gd name="connsiteY0-34" fmla="*/ 8470232 h 9774271"/>
                    <a:gd name="connsiteX1-35" fmla="*/ 5028385 w 10035521"/>
                    <a:gd name="connsiteY1-36" fmla="*/ 0 h 9774271"/>
                    <a:gd name="connsiteX2-37" fmla="*/ 9941119 w 10035521"/>
                    <a:gd name="connsiteY2-38" fmla="*/ 8470232 h 9774271"/>
                    <a:gd name="connsiteX3-39" fmla="*/ 115650 w 10035521"/>
                    <a:gd name="connsiteY3-40" fmla="*/ 8470232 h 9774271"/>
                    <a:gd name="connsiteX0-41" fmla="*/ 115650 w 9991644"/>
                    <a:gd name="connsiteY0-42" fmla="*/ 8470232 h 9558549"/>
                    <a:gd name="connsiteX1-43" fmla="*/ 5028385 w 9991644"/>
                    <a:gd name="connsiteY1-44" fmla="*/ 0 h 9558549"/>
                    <a:gd name="connsiteX2-45" fmla="*/ 9941119 w 9991644"/>
                    <a:gd name="connsiteY2-46" fmla="*/ 8470232 h 9558549"/>
                    <a:gd name="connsiteX3-47" fmla="*/ 115650 w 9991644"/>
                    <a:gd name="connsiteY3-48" fmla="*/ 8470232 h 9558549"/>
                    <a:gd name="connsiteX0-49" fmla="*/ 115650 w 9991644"/>
                    <a:gd name="connsiteY0-50" fmla="*/ 8470232 h 9614171"/>
                    <a:gd name="connsiteX1-51" fmla="*/ 5028385 w 9991644"/>
                    <a:gd name="connsiteY1-52" fmla="*/ 0 h 9614171"/>
                    <a:gd name="connsiteX2-53" fmla="*/ 9941119 w 9991644"/>
                    <a:gd name="connsiteY2-54" fmla="*/ 8470232 h 9614171"/>
                    <a:gd name="connsiteX3-55" fmla="*/ 115650 w 9991644"/>
                    <a:gd name="connsiteY3-56" fmla="*/ 8470232 h 9614171"/>
                    <a:gd name="connsiteX0-57" fmla="*/ 98721 w 9974715"/>
                    <a:gd name="connsiteY0-58" fmla="*/ 8470232 h 9501431"/>
                    <a:gd name="connsiteX1-59" fmla="*/ 5011456 w 9974715"/>
                    <a:gd name="connsiteY1-60" fmla="*/ 0 h 9501431"/>
                    <a:gd name="connsiteX2-61" fmla="*/ 9924190 w 9974715"/>
                    <a:gd name="connsiteY2-62" fmla="*/ 8470232 h 9501431"/>
                    <a:gd name="connsiteX3-63" fmla="*/ 98721 w 9974715"/>
                    <a:gd name="connsiteY3-64" fmla="*/ 8470232 h 9501431"/>
                    <a:gd name="connsiteX0-65" fmla="*/ 98721 w 9974715"/>
                    <a:gd name="connsiteY0-66" fmla="*/ 8470232 h 9501431"/>
                    <a:gd name="connsiteX1-67" fmla="*/ 5011456 w 9974715"/>
                    <a:gd name="connsiteY1-68" fmla="*/ 0 h 9501431"/>
                    <a:gd name="connsiteX2-69" fmla="*/ 9924190 w 9974715"/>
                    <a:gd name="connsiteY2-70" fmla="*/ 8470232 h 9501431"/>
                    <a:gd name="connsiteX3-71" fmla="*/ 98721 w 9974715"/>
                    <a:gd name="connsiteY3-72" fmla="*/ 8470232 h 9501431"/>
                    <a:gd name="connsiteX0-73" fmla="*/ 115650 w 9991644"/>
                    <a:gd name="connsiteY0-74" fmla="*/ 8470232 h 9542959"/>
                    <a:gd name="connsiteX1-75" fmla="*/ 5028385 w 9991644"/>
                    <a:gd name="connsiteY1-76" fmla="*/ 0 h 9542959"/>
                    <a:gd name="connsiteX2-77" fmla="*/ 9941119 w 9991644"/>
                    <a:gd name="connsiteY2-78" fmla="*/ 8470232 h 9542959"/>
                    <a:gd name="connsiteX3-79" fmla="*/ 115650 w 9991644"/>
                    <a:gd name="connsiteY3-80" fmla="*/ 8470232 h 9542959"/>
                    <a:gd name="connsiteX0-81" fmla="*/ 115650 w 9968567"/>
                    <a:gd name="connsiteY0-82" fmla="*/ 8470232 h 9587022"/>
                    <a:gd name="connsiteX1-83" fmla="*/ 5028385 w 9968567"/>
                    <a:gd name="connsiteY1-84" fmla="*/ 0 h 9587022"/>
                    <a:gd name="connsiteX2-85" fmla="*/ 9941119 w 9968567"/>
                    <a:gd name="connsiteY2-86" fmla="*/ 8470232 h 9587022"/>
                    <a:gd name="connsiteX3-87" fmla="*/ 115650 w 9968567"/>
                    <a:gd name="connsiteY3-88" fmla="*/ 8470232 h 9587022"/>
                    <a:gd name="connsiteX0-89" fmla="*/ 135499 w 9994511"/>
                    <a:gd name="connsiteY0-90" fmla="*/ 8470349 h 9587139"/>
                    <a:gd name="connsiteX1-91" fmla="*/ 5048234 w 9994511"/>
                    <a:gd name="connsiteY1-92" fmla="*/ 117 h 9587139"/>
                    <a:gd name="connsiteX2-93" fmla="*/ 9960968 w 9994511"/>
                    <a:gd name="connsiteY2-94" fmla="*/ 8470349 h 9587139"/>
                    <a:gd name="connsiteX3-95" fmla="*/ 135499 w 9994511"/>
                    <a:gd name="connsiteY3-96" fmla="*/ 8470349 h 9587139"/>
                    <a:gd name="connsiteX0-97" fmla="*/ 135499 w 10069367"/>
                    <a:gd name="connsiteY0-98" fmla="*/ 8470349 h 9801805"/>
                    <a:gd name="connsiteX1-99" fmla="*/ 5048234 w 10069367"/>
                    <a:gd name="connsiteY1-100" fmla="*/ 117 h 9801805"/>
                    <a:gd name="connsiteX2-101" fmla="*/ 9960968 w 10069367"/>
                    <a:gd name="connsiteY2-102" fmla="*/ 8470349 h 9801805"/>
                    <a:gd name="connsiteX3-103" fmla="*/ 135499 w 10069367"/>
                    <a:gd name="connsiteY3-104" fmla="*/ 8470349 h 9801805"/>
                    <a:gd name="connsiteX0-105" fmla="*/ 209411 w 10143279"/>
                    <a:gd name="connsiteY0-106" fmla="*/ 8470363 h 10075690"/>
                    <a:gd name="connsiteX1-107" fmla="*/ 5122146 w 10143279"/>
                    <a:gd name="connsiteY1-108" fmla="*/ 131 h 10075690"/>
                    <a:gd name="connsiteX2-109" fmla="*/ 10034880 w 10143279"/>
                    <a:gd name="connsiteY2-110" fmla="*/ 8470363 h 10075690"/>
                    <a:gd name="connsiteX3-111" fmla="*/ 209411 w 10143279"/>
                    <a:gd name="connsiteY3-112" fmla="*/ 8470363 h 10075690"/>
                  </a:gdLst>
                  <a:ahLst/>
                  <a:cxnLst>
                    <a:cxn ang="0">
                      <a:pos x="connsiteX0-1" y="connsiteY0-2"/>
                    </a:cxn>
                    <a:cxn ang="0">
                      <a:pos x="connsiteX1-3" y="connsiteY1-4"/>
                    </a:cxn>
                    <a:cxn ang="0">
                      <a:pos x="connsiteX2-5" y="connsiteY2-6"/>
                    </a:cxn>
                    <a:cxn ang="0">
                      <a:pos x="connsiteX3-7" y="connsiteY3-8"/>
                    </a:cxn>
                  </a:cxnLst>
                  <a:rect l="l" t="t" r="r" b="b"/>
                  <a:pathLst>
                    <a:path w="10143279" h="10075690">
                      <a:moveTo>
                        <a:pt x="209411" y="8470363"/>
                      </a:moveTo>
                      <a:cubicBezTo>
                        <a:pt x="-915594" y="6325925"/>
                        <a:pt x="2747250" y="-33383"/>
                        <a:pt x="5122146" y="131"/>
                      </a:cubicBezTo>
                      <a:cubicBezTo>
                        <a:pt x="7497042" y="33645"/>
                        <a:pt x="10783095" y="6333932"/>
                        <a:pt x="10034880" y="8470363"/>
                      </a:cubicBezTo>
                      <a:cubicBezTo>
                        <a:pt x="9286665" y="10606794"/>
                        <a:pt x="1334416" y="10614801"/>
                        <a:pt x="209411" y="8470363"/>
                      </a:cubicBezTo>
                      <a:close/>
                    </a:path>
                  </a:pathLst>
                </a:custGeom>
                <a:grpFill/>
                <a:ln>
                  <a:noFill/>
                </a:ln>
                <a:effectLst>
                  <a:outerShdw blurRad="2540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charset="-122"/>
                    <a:ea typeface="微软雅黑" panose="020B0503020204020204" charset="-122"/>
                    <a:cs typeface="+mn-ea"/>
                    <a:sym typeface="+mn-lt"/>
                  </a:endParaRPr>
                </a:p>
              </p:txBody>
            </p:sp>
            <p:sp>
              <p:nvSpPr>
                <p:cNvPr id="42" name="TextBox 11"/>
                <p:cNvSpPr txBox="1"/>
                <p:nvPr/>
              </p:nvSpPr>
              <p:spPr>
                <a:xfrm>
                  <a:off x="7901438" y="1834363"/>
                  <a:ext cx="592981" cy="556632"/>
                </a:xfrm>
                <a:prstGeom prst="rect">
                  <a:avLst/>
                </a:prstGeom>
                <a:grpFill/>
                <a:ln>
                  <a:noFill/>
                </a:ln>
              </p:spPr>
              <p:txBody>
                <a:bodyPr wrap="none" rtlCol="0">
                  <a:spAutoFit/>
                </a:bodyPr>
                <a:lstStyle>
                  <a:defPPr>
                    <a:defRPr lang="zh-CN"/>
                  </a:defPPr>
                  <a:lvl1pPr algn="ctr" defTabSz="1219200">
                    <a:defRPr sz="2000">
                      <a:latin typeface="微软雅黑" panose="020B0503020204020204" charset="-122"/>
                      <a:ea typeface="微软雅黑" panose="020B0503020204020204" charset="-122"/>
                      <a:cs typeface="+mn-ea"/>
                    </a:defRPr>
                  </a:lvl1pPr>
                </a:lstStyle>
                <a:p>
                  <a:r>
                    <a:rPr lang="en-US" altLang="zh-CN" sz="2400" dirty="0">
                      <a:solidFill>
                        <a:schemeClr val="bg1"/>
                      </a:solidFill>
                      <a:latin typeface="微软雅黑" panose="020B0503020204020204" charset="-122"/>
                      <a:ea typeface="微软雅黑" panose="020B0503020204020204" charset="-122"/>
                      <a:sym typeface="+mn-lt"/>
                    </a:rPr>
                    <a:t>03</a:t>
                  </a:r>
                  <a:endParaRPr lang="en-US" altLang="zh-CN" sz="2400" dirty="0">
                    <a:solidFill>
                      <a:schemeClr val="bg1"/>
                    </a:solidFill>
                    <a:latin typeface="微软雅黑" panose="020B0503020204020204" charset="-122"/>
                    <a:ea typeface="微软雅黑" panose="020B0503020204020204" charset="-122"/>
                    <a:sym typeface="+mn-lt"/>
                  </a:endParaRPr>
                </a:p>
              </p:txBody>
            </p:sp>
          </p:grpSp>
        </p:grpSp>
      </p:grpSp>
      <p:cxnSp>
        <p:nvCxnSpPr>
          <p:cNvPr id="55" name="直接连接符 51"/>
          <p:cNvCxnSpPr/>
          <p:nvPr/>
        </p:nvCxnSpPr>
        <p:spPr>
          <a:xfrm flipV="1">
            <a:off x="4392086" y="1118117"/>
            <a:ext cx="0" cy="5357773"/>
          </a:xfrm>
          <a:prstGeom prst="line">
            <a:avLst/>
          </a:prstGeom>
          <a:noFill/>
          <a:ln w="19050" cap="flat" cmpd="sng" algn="ctr">
            <a:solidFill>
              <a:srgbClr val="FFDA00"/>
            </a:solidFill>
            <a:prstDash val="lgDashDotDot"/>
            <a:miter lim="800000"/>
            <a:headEnd type="stealth"/>
            <a:tailEnd type="stealth"/>
          </a:ln>
          <a:effectLst/>
        </p:spPr>
      </p:cxnSp>
      <p:cxnSp>
        <p:nvCxnSpPr>
          <p:cNvPr id="57" name="直接连接符 51"/>
          <p:cNvCxnSpPr/>
          <p:nvPr/>
        </p:nvCxnSpPr>
        <p:spPr>
          <a:xfrm flipV="1">
            <a:off x="8329680" y="1113486"/>
            <a:ext cx="0" cy="5357773"/>
          </a:xfrm>
          <a:prstGeom prst="line">
            <a:avLst/>
          </a:prstGeom>
          <a:noFill/>
          <a:ln w="19050" cap="flat" cmpd="sng" algn="ctr">
            <a:solidFill>
              <a:srgbClr val="FFDA00"/>
            </a:solidFill>
            <a:prstDash val="lgDashDotDot"/>
            <a:miter lim="800000"/>
            <a:headEnd type="stealth"/>
            <a:tailEnd type="stealth"/>
          </a:ln>
          <a:effectLst/>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服务集成平台演进路线</a:t>
            </a:r>
            <a:endParaRPr lang="zh-CN" altLang="en-US" dirty="0"/>
          </a:p>
        </p:txBody>
      </p:sp>
      <p:sp>
        <p:nvSpPr>
          <p:cNvPr id="3" name="圆角矩形 2"/>
          <p:cNvSpPr/>
          <p:nvPr/>
        </p:nvSpPr>
        <p:spPr bwMode="auto">
          <a:xfrm>
            <a:off x="407261" y="908720"/>
            <a:ext cx="11518280" cy="2232248"/>
          </a:xfrm>
          <a:prstGeom prst="roundRect">
            <a:avLst>
              <a:gd name="adj" fmla="val 7635"/>
            </a:avLst>
          </a:prstGeom>
          <a:noFill/>
          <a:ln>
            <a:noFill/>
          </a:ln>
        </p:spPr>
        <p:style>
          <a:lnRef idx="2">
            <a:schemeClr val="dk1"/>
          </a:lnRef>
          <a:fillRef idx="1">
            <a:schemeClr val="lt1"/>
          </a:fillRef>
          <a:effectRef idx="0">
            <a:schemeClr val="dk1"/>
          </a:effectRef>
          <a:fontRef idx="minor">
            <a:schemeClr val="dk1"/>
          </a:fontRef>
        </p:style>
        <p:txBody>
          <a:bodyPr tIns="0" bIns="0" anchor="t"/>
          <a:lstStyle/>
          <a:p>
            <a:pPr marL="177800" indent="-177800">
              <a:lnSpc>
                <a:spcPct val="130000"/>
              </a:lnSpc>
              <a:spcBef>
                <a:spcPts val="300"/>
              </a:spcBef>
              <a:buSzPct val="75000"/>
              <a:defRPr/>
            </a:pPr>
            <a:r>
              <a:rPr lang="zh-CN" altLang="en-US" sz="1600" b="1" dirty="0">
                <a:solidFill>
                  <a:schemeClr val="bg1"/>
                </a:solidFill>
                <a:latin typeface="微软雅黑" panose="020B0503020204020204" charset="-122"/>
                <a:ea typeface="微软雅黑" panose="020B0503020204020204" charset="-122"/>
              </a:rPr>
              <a:t>内外部集成平台演进路线</a:t>
            </a:r>
            <a:r>
              <a:rPr lang="zh-CN" altLang="en-US" sz="1400" dirty="0">
                <a:solidFill>
                  <a:schemeClr val="bg1"/>
                </a:solidFill>
                <a:latin typeface="微软雅黑" panose="020B0503020204020204" charset="-122"/>
                <a:ea typeface="微软雅黑" panose="020B0503020204020204" charset="-122"/>
              </a:rPr>
              <a:t>：</a:t>
            </a:r>
            <a:endParaRPr lang="en-US" altLang="zh-CN" sz="1400" dirty="0">
              <a:solidFill>
                <a:schemeClr val="bg1"/>
              </a:solidFill>
              <a:latin typeface="微软雅黑" panose="020B0503020204020204" charset="-122"/>
              <a:ea typeface="微软雅黑" panose="020B0503020204020204" charset="-122"/>
            </a:endParaRPr>
          </a:p>
          <a:p>
            <a:pPr marL="285750" indent="-285750">
              <a:lnSpc>
                <a:spcPct val="130000"/>
              </a:lnSpc>
              <a:spcBef>
                <a:spcPts val="300"/>
              </a:spcBef>
              <a:buSzPct val="75000"/>
              <a:buFont typeface="Wingdings" panose="05000000000000000000" pitchFamily="2" charset="2"/>
              <a:buChar char="p"/>
              <a:defRPr/>
            </a:pPr>
            <a:r>
              <a:rPr lang="zh-CN" altLang="en-US" sz="1400" dirty="0">
                <a:solidFill>
                  <a:schemeClr val="bg1"/>
                </a:solidFill>
                <a:latin typeface="微软雅黑" panose="020B0503020204020204" charset="-122"/>
                <a:ea typeface="微软雅黑" panose="020B0503020204020204" charset="-122"/>
              </a:rPr>
              <a:t>初步试点阶段：</a:t>
            </a:r>
            <a:r>
              <a:rPr lang="en-US" altLang="zh-CN" sz="1400" dirty="0">
                <a:solidFill>
                  <a:schemeClr val="bg1"/>
                </a:solidFill>
                <a:latin typeface="微软雅黑" panose="020B0503020204020204" charset="-122"/>
                <a:ea typeface="微软雅黑" panose="020B0503020204020204" charset="-122"/>
              </a:rPr>
              <a:t>2020</a:t>
            </a:r>
            <a:r>
              <a:rPr lang="zh-CN" altLang="en-US" sz="1400" dirty="0">
                <a:solidFill>
                  <a:schemeClr val="bg1"/>
                </a:solidFill>
                <a:latin typeface="微软雅黑" panose="020B0503020204020204" charset="-122"/>
                <a:ea typeface="微软雅黑" panose="020B0503020204020204" charset="-122"/>
              </a:rPr>
              <a:t>年</a:t>
            </a:r>
            <a:r>
              <a:rPr lang="en-US" altLang="zh-CN" sz="1400" dirty="0">
                <a:solidFill>
                  <a:schemeClr val="bg1"/>
                </a:solidFill>
                <a:latin typeface="微软雅黑" panose="020B0503020204020204" charset="-122"/>
                <a:ea typeface="微软雅黑" panose="020B0503020204020204" charset="-122"/>
              </a:rPr>
              <a:t>10</a:t>
            </a:r>
            <a:r>
              <a:rPr lang="zh-CN" altLang="en-US" sz="1400" dirty="0">
                <a:solidFill>
                  <a:schemeClr val="bg1"/>
                </a:solidFill>
                <a:latin typeface="微软雅黑" panose="020B0503020204020204" charset="-122"/>
                <a:ea typeface="微软雅黑" panose="020B0503020204020204" charset="-122"/>
              </a:rPr>
              <a:t>月项目启动，至今实现国投集团、电子工程院两级集成平台搭建试点，覆盖</a:t>
            </a:r>
            <a:r>
              <a:rPr lang="en-US" altLang="zh-CN" sz="1400" dirty="0">
                <a:solidFill>
                  <a:schemeClr val="bg1"/>
                </a:solidFill>
                <a:latin typeface="微软雅黑" panose="020B0503020204020204" charset="-122"/>
                <a:ea typeface="微软雅黑" panose="020B0503020204020204" charset="-122"/>
              </a:rPr>
              <a:t>61</a:t>
            </a:r>
            <a:r>
              <a:rPr lang="zh-CN" altLang="en-US" sz="1400" dirty="0">
                <a:solidFill>
                  <a:schemeClr val="bg1"/>
                </a:solidFill>
                <a:latin typeface="微软雅黑" panose="020B0503020204020204" charset="-122"/>
                <a:ea typeface="微软雅黑" panose="020B0503020204020204" charset="-122"/>
              </a:rPr>
              <a:t>个业务系统的接口集成，并实现主数据分发功能和统一待办功能。</a:t>
            </a:r>
            <a:endParaRPr lang="en-US" altLang="zh-CN" sz="1400" dirty="0">
              <a:solidFill>
                <a:schemeClr val="bg1"/>
              </a:solidFill>
              <a:latin typeface="微软雅黑" panose="020B0503020204020204" charset="-122"/>
              <a:ea typeface="微软雅黑" panose="020B0503020204020204" charset="-122"/>
            </a:endParaRPr>
          </a:p>
          <a:p>
            <a:pPr marL="285750" indent="-285750">
              <a:lnSpc>
                <a:spcPct val="130000"/>
              </a:lnSpc>
              <a:spcBef>
                <a:spcPts val="300"/>
              </a:spcBef>
              <a:buSzPct val="75000"/>
              <a:buFont typeface="Wingdings" panose="05000000000000000000" pitchFamily="2" charset="2"/>
              <a:buChar char="p"/>
              <a:defRPr/>
            </a:pPr>
            <a:r>
              <a:rPr lang="zh-CN" altLang="en-US" sz="1400" dirty="0">
                <a:solidFill>
                  <a:schemeClr val="bg1"/>
                </a:solidFill>
                <a:latin typeface="微软雅黑" panose="020B0503020204020204" charset="-122"/>
                <a:ea typeface="微软雅黑" panose="020B0503020204020204" charset="-122"/>
              </a:rPr>
              <a:t>全面集成阶段：国投集团、电子工程院持续集成，并向下属其他板块公司推广，逐步实现全公司信息系统的全面集成。同时从功能和性能方面进行全面升级，实现自助化运维，兼容大文件传输能力，提高系统运行效率，降低系统接入和维护成本。</a:t>
            </a:r>
            <a:endParaRPr lang="en-US" altLang="zh-CN" sz="1400" dirty="0">
              <a:solidFill>
                <a:schemeClr val="bg1"/>
              </a:solidFill>
              <a:latin typeface="微软雅黑" panose="020B0503020204020204" charset="-122"/>
              <a:ea typeface="微软雅黑" panose="020B0503020204020204" charset="-122"/>
            </a:endParaRPr>
          </a:p>
          <a:p>
            <a:pPr marL="285750" indent="-285750">
              <a:lnSpc>
                <a:spcPct val="130000"/>
              </a:lnSpc>
              <a:spcBef>
                <a:spcPts val="300"/>
              </a:spcBef>
              <a:buSzPct val="75000"/>
              <a:buFont typeface="Wingdings" panose="05000000000000000000" pitchFamily="2" charset="2"/>
              <a:buChar char="p"/>
              <a:defRPr/>
            </a:pPr>
            <a:r>
              <a:rPr lang="zh-CN" altLang="en-US" sz="1400" dirty="0">
                <a:solidFill>
                  <a:schemeClr val="bg1"/>
                </a:solidFill>
                <a:latin typeface="微软雅黑" panose="020B0503020204020204" charset="-122"/>
                <a:ea typeface="微软雅黑" panose="020B0503020204020204" charset="-122"/>
              </a:rPr>
              <a:t>精细化运营阶段：在稳定持续集成全公司信息系统的集成基础之上，服务接入流程化，服务告警智能化，统计分析场景化，大屏可视化展示，实现全公司服务接口的精细化管理，助力企业数字化转型。</a:t>
            </a:r>
            <a:endParaRPr lang="en-US" altLang="zh-CN" sz="1400" dirty="0">
              <a:solidFill>
                <a:schemeClr val="bg1"/>
              </a:solidFill>
              <a:latin typeface="微软雅黑" panose="020B0503020204020204" charset="-122"/>
              <a:ea typeface="微软雅黑" panose="020B0503020204020204" charset="-122"/>
            </a:endParaRPr>
          </a:p>
        </p:txBody>
      </p:sp>
      <p:sp>
        <p:nvSpPr>
          <p:cNvPr id="4" name="AutoShape 2"/>
          <p:cNvSpPr>
            <a:spLocks noChangeArrowheads="1"/>
          </p:cNvSpPr>
          <p:nvPr/>
        </p:nvSpPr>
        <p:spPr bwMode="auto">
          <a:xfrm flipH="1" flipV="1">
            <a:off x="1898798" y="5411871"/>
            <a:ext cx="6197366" cy="409950"/>
          </a:xfrm>
          <a:prstGeom prst="parallelogram">
            <a:avLst>
              <a:gd name="adj" fmla="val 206225"/>
            </a:avLst>
          </a:prstGeom>
          <a:solidFill>
            <a:srgbClr val="FFFFFF">
              <a:alpha val="70000"/>
            </a:srgbClr>
          </a:solidFill>
          <a:ln w="9525">
            <a:noFill/>
            <a:miter lim="800000"/>
          </a:ln>
          <a:effectLst/>
        </p:spPr>
        <p:txBody>
          <a:bodyPr wrap="none" anchor="ctr"/>
          <a:lstStyle/>
          <a:p>
            <a:pPr>
              <a:defRPr/>
            </a:pPr>
            <a:endParaRPr lang="zh-CN" altLang="en-US" sz="1400" kern="0">
              <a:solidFill>
                <a:sysClr val="windowText" lastClr="000000"/>
              </a:solidFill>
              <a:latin typeface="Arial" panose="020B0604020202020204" pitchFamily="34" charset="0"/>
              <a:ea typeface="宋体" panose="02010600030101010101" pitchFamily="2" charset="-122"/>
            </a:endParaRPr>
          </a:p>
        </p:txBody>
      </p:sp>
      <p:sp>
        <p:nvSpPr>
          <p:cNvPr id="5" name="AutoShape 4"/>
          <p:cNvSpPr>
            <a:spLocks noChangeArrowheads="1"/>
          </p:cNvSpPr>
          <p:nvPr/>
        </p:nvSpPr>
        <p:spPr bwMode="auto">
          <a:xfrm flipH="1" flipV="1">
            <a:off x="5637135" y="3294984"/>
            <a:ext cx="4256189" cy="411379"/>
          </a:xfrm>
          <a:prstGeom prst="parallelogram">
            <a:avLst>
              <a:gd name="adj" fmla="val 166215"/>
            </a:avLst>
          </a:prstGeom>
          <a:solidFill>
            <a:srgbClr val="FFFFFF">
              <a:alpha val="70000"/>
            </a:srgbClr>
          </a:solidFill>
          <a:ln w="9525">
            <a:noFill/>
            <a:miter lim="800000"/>
          </a:ln>
          <a:effectLst/>
        </p:spPr>
        <p:txBody>
          <a:bodyPr wrap="none" anchor="ctr"/>
          <a:lstStyle/>
          <a:p>
            <a:pPr>
              <a:defRPr/>
            </a:pPr>
            <a:endParaRPr lang="zh-CN" altLang="en-US" sz="1400" kern="0">
              <a:solidFill>
                <a:schemeClr val="bg1"/>
              </a:solidFill>
              <a:latin typeface="Arial" panose="020B0604020202020204" pitchFamily="34" charset="0"/>
              <a:ea typeface="宋体" panose="02010600030101010101" pitchFamily="2" charset="-122"/>
            </a:endParaRPr>
          </a:p>
        </p:txBody>
      </p:sp>
      <p:sp>
        <p:nvSpPr>
          <p:cNvPr id="6" name="AutoShape 5"/>
          <p:cNvSpPr>
            <a:spLocks noChangeArrowheads="1"/>
          </p:cNvSpPr>
          <p:nvPr/>
        </p:nvSpPr>
        <p:spPr bwMode="auto">
          <a:xfrm flipH="1" flipV="1">
            <a:off x="4339442" y="4353429"/>
            <a:ext cx="4702030" cy="409951"/>
          </a:xfrm>
          <a:prstGeom prst="parallelogram">
            <a:avLst>
              <a:gd name="adj" fmla="val 178309"/>
            </a:avLst>
          </a:prstGeom>
          <a:solidFill>
            <a:srgbClr val="FFFFFF">
              <a:alpha val="70000"/>
            </a:srgbClr>
          </a:solidFill>
          <a:ln w="9525">
            <a:noFill/>
            <a:miter lim="800000"/>
          </a:ln>
          <a:effectLst/>
        </p:spPr>
        <p:txBody>
          <a:bodyPr wrap="none" anchor="ctr"/>
          <a:lstStyle/>
          <a:p>
            <a:pPr>
              <a:defRPr/>
            </a:pPr>
            <a:endParaRPr lang="zh-CN" altLang="en-US" sz="1400" kern="0">
              <a:solidFill>
                <a:sysClr val="windowText" lastClr="000000"/>
              </a:solidFill>
              <a:latin typeface="Arial" panose="020B0604020202020204" pitchFamily="34" charset="0"/>
              <a:ea typeface="宋体" panose="02010600030101010101" pitchFamily="2" charset="-122"/>
            </a:endParaRPr>
          </a:p>
        </p:txBody>
      </p:sp>
      <p:sp>
        <p:nvSpPr>
          <p:cNvPr id="7" name="AutoShape 6"/>
          <p:cNvSpPr>
            <a:spLocks noChangeArrowheads="1"/>
          </p:cNvSpPr>
          <p:nvPr/>
        </p:nvSpPr>
        <p:spPr bwMode="auto">
          <a:xfrm flipH="1" flipV="1">
            <a:off x="1826790" y="5400445"/>
            <a:ext cx="3232742" cy="411379"/>
          </a:xfrm>
          <a:prstGeom prst="parallelogram">
            <a:avLst>
              <a:gd name="adj" fmla="val 229996"/>
            </a:avLst>
          </a:prstGeom>
          <a:solidFill>
            <a:schemeClr val="accent2">
              <a:lumMod val="20000"/>
              <a:lumOff val="80000"/>
            </a:schemeClr>
          </a:solidFill>
          <a:ln w="9525">
            <a:noFill/>
            <a:miter lim="800000"/>
          </a:ln>
          <a:effectLst/>
        </p:spPr>
        <p:txBody>
          <a:bodyPr wrap="none" anchor="ctr"/>
          <a:lstStyle/>
          <a:p>
            <a:pPr>
              <a:defRPr/>
            </a:pPr>
            <a:endParaRPr lang="zh-CN" altLang="en-US" sz="1400" kern="0">
              <a:solidFill>
                <a:sysClr val="windowText" lastClr="000000"/>
              </a:solidFill>
              <a:latin typeface="Arial" panose="020B0604020202020204" pitchFamily="34" charset="0"/>
              <a:ea typeface="宋体" panose="02010600030101010101" pitchFamily="2" charset="-122"/>
            </a:endParaRPr>
          </a:p>
        </p:txBody>
      </p:sp>
      <p:sp>
        <p:nvSpPr>
          <p:cNvPr id="8" name="Rectangle 7"/>
          <p:cNvSpPr>
            <a:spLocks noChangeArrowheads="1"/>
          </p:cNvSpPr>
          <p:nvPr/>
        </p:nvSpPr>
        <p:spPr bwMode="auto">
          <a:xfrm>
            <a:off x="1826453" y="5811780"/>
            <a:ext cx="2304000" cy="647106"/>
          </a:xfrm>
          <a:prstGeom prst="rect">
            <a:avLst/>
          </a:prstGeom>
          <a:solidFill>
            <a:schemeClr val="accent2">
              <a:lumMod val="20000"/>
              <a:lumOff val="80000"/>
            </a:schemeClr>
          </a:solidFill>
          <a:ln>
            <a:noFill/>
          </a:ln>
        </p:spPr>
        <p:txBody>
          <a:bodyPr wrap="none" anchor="ctr"/>
          <a:lstStyle/>
          <a:p>
            <a:pPr algn="ctr"/>
            <a:r>
              <a:rPr lang="zh-CN" altLang="en-US" sz="1600" b="1" dirty="0">
                <a:latin typeface="微软雅黑" panose="020B0503020204020204" charset="-122"/>
                <a:ea typeface="微软雅黑" panose="020B0503020204020204" charset="-122"/>
              </a:rPr>
              <a:t>初步试点阶段</a:t>
            </a:r>
            <a:endParaRPr lang="en-US" altLang="ko-KR" sz="1600" b="1" dirty="0">
              <a:latin typeface="微软雅黑" panose="020B0503020204020204" charset="-122"/>
              <a:ea typeface="微软雅黑" panose="020B0503020204020204" charset="-122"/>
            </a:endParaRPr>
          </a:p>
        </p:txBody>
      </p:sp>
      <p:sp>
        <p:nvSpPr>
          <p:cNvPr id="9" name="AutoShape 8"/>
          <p:cNvSpPr>
            <a:spLocks noChangeArrowheads="1"/>
          </p:cNvSpPr>
          <p:nvPr/>
        </p:nvSpPr>
        <p:spPr bwMode="auto">
          <a:xfrm flipH="1" flipV="1">
            <a:off x="2808869" y="4343428"/>
            <a:ext cx="3232742" cy="409950"/>
          </a:xfrm>
          <a:prstGeom prst="parallelogram">
            <a:avLst>
              <a:gd name="adj" fmla="val 229996"/>
            </a:avLst>
          </a:prstGeom>
          <a:solidFill>
            <a:schemeClr val="accent1">
              <a:lumMod val="60000"/>
              <a:lumOff val="40000"/>
            </a:schemeClr>
          </a:solidFill>
          <a:ln w="9525">
            <a:noFill/>
            <a:miter lim="800000"/>
          </a:ln>
          <a:effectLst/>
        </p:spPr>
        <p:txBody>
          <a:bodyPr wrap="none" anchor="ctr"/>
          <a:lstStyle/>
          <a:p>
            <a:pPr>
              <a:defRPr/>
            </a:pPr>
            <a:endParaRPr lang="zh-CN" altLang="en-US" sz="1400" kern="0">
              <a:solidFill>
                <a:sysClr val="windowText" lastClr="000000"/>
              </a:solidFill>
              <a:latin typeface="Arial" panose="020B0604020202020204" pitchFamily="34" charset="0"/>
              <a:ea typeface="宋体" panose="02010600030101010101" pitchFamily="2" charset="-122"/>
            </a:endParaRPr>
          </a:p>
        </p:txBody>
      </p:sp>
      <p:sp>
        <p:nvSpPr>
          <p:cNvPr id="10" name="Rectangle 9"/>
          <p:cNvSpPr>
            <a:spLocks noChangeArrowheads="1"/>
          </p:cNvSpPr>
          <p:nvPr/>
        </p:nvSpPr>
        <p:spPr bwMode="auto">
          <a:xfrm>
            <a:off x="2809104" y="4753813"/>
            <a:ext cx="2304000" cy="647106"/>
          </a:xfrm>
          <a:prstGeom prst="rect">
            <a:avLst/>
          </a:prstGeom>
          <a:solidFill>
            <a:schemeClr val="accent1">
              <a:lumMod val="60000"/>
              <a:lumOff val="40000"/>
            </a:schemeClr>
          </a:solidFill>
          <a:ln>
            <a:noFill/>
          </a:ln>
        </p:spPr>
        <p:txBody>
          <a:bodyPr wrap="none" anchor="ctr"/>
          <a:lstStyle/>
          <a:p>
            <a:pPr algn="ctr"/>
            <a:r>
              <a:rPr lang="zh-CN" altLang="en-US" sz="1600" b="1" dirty="0">
                <a:latin typeface="微软雅黑" panose="020B0503020204020204" charset="-122"/>
                <a:ea typeface="微软雅黑" panose="020B0503020204020204" charset="-122"/>
              </a:rPr>
              <a:t>全面集成阶段</a:t>
            </a:r>
            <a:endParaRPr lang="en-US" altLang="ko-KR" sz="1600" b="1" dirty="0">
              <a:latin typeface="微软雅黑" panose="020B0503020204020204" charset="-122"/>
              <a:ea typeface="微软雅黑" panose="020B0503020204020204" charset="-122"/>
            </a:endParaRPr>
          </a:p>
        </p:txBody>
      </p:sp>
      <p:sp>
        <p:nvSpPr>
          <p:cNvPr id="11" name="AutoShape 10"/>
          <p:cNvSpPr>
            <a:spLocks noChangeArrowheads="1"/>
          </p:cNvSpPr>
          <p:nvPr/>
        </p:nvSpPr>
        <p:spPr bwMode="auto">
          <a:xfrm flipH="1" flipV="1">
            <a:off x="3792479" y="3284984"/>
            <a:ext cx="3204000" cy="411379"/>
          </a:xfrm>
          <a:prstGeom prst="parallelogram">
            <a:avLst>
              <a:gd name="adj" fmla="val 229996"/>
            </a:avLst>
          </a:prstGeom>
          <a:solidFill>
            <a:srgbClr val="0070C0"/>
          </a:solidFill>
          <a:ln w="9525">
            <a:noFill/>
            <a:miter lim="800000"/>
          </a:ln>
          <a:effectLst/>
        </p:spPr>
        <p:txBody>
          <a:bodyPr wrap="none" anchor="ctr"/>
          <a:lstStyle/>
          <a:p>
            <a:pPr>
              <a:defRPr/>
            </a:pPr>
            <a:endParaRPr lang="zh-CN" altLang="en-US" sz="1400" kern="0">
              <a:solidFill>
                <a:sysClr val="windowText" lastClr="000000"/>
              </a:solidFill>
              <a:latin typeface="Arial" panose="020B0604020202020204" pitchFamily="34" charset="0"/>
              <a:ea typeface="宋体" panose="02010600030101010101" pitchFamily="2" charset="-122"/>
            </a:endParaRPr>
          </a:p>
        </p:txBody>
      </p:sp>
      <p:sp>
        <p:nvSpPr>
          <p:cNvPr id="12" name="Rectangle 11"/>
          <p:cNvSpPr>
            <a:spLocks noChangeArrowheads="1"/>
          </p:cNvSpPr>
          <p:nvPr/>
        </p:nvSpPr>
        <p:spPr bwMode="auto">
          <a:xfrm>
            <a:off x="3791757" y="3695845"/>
            <a:ext cx="2250588" cy="647106"/>
          </a:xfrm>
          <a:prstGeom prst="rect">
            <a:avLst/>
          </a:prstGeom>
          <a:solidFill>
            <a:srgbClr val="0070C0"/>
          </a:solidFill>
          <a:ln>
            <a:noFill/>
          </a:ln>
        </p:spPr>
        <p:txBody>
          <a:bodyPr wrap="none" anchor="ctr"/>
          <a:lstStyle/>
          <a:p>
            <a:pPr algn="ctr"/>
            <a:r>
              <a:rPr lang="zh-CN" altLang="en-US" sz="1600" b="1" dirty="0">
                <a:solidFill>
                  <a:srgbClr val="FFFFFF"/>
                </a:solidFill>
                <a:latin typeface="微软雅黑" panose="020B0503020204020204" charset="-122"/>
                <a:ea typeface="微软雅黑" panose="020B0503020204020204" charset="-122"/>
              </a:rPr>
              <a:t>精细化运营阶段</a:t>
            </a:r>
            <a:endParaRPr lang="en-US" altLang="ko-KR" sz="1600" b="1" dirty="0">
              <a:solidFill>
                <a:srgbClr val="FFFFFF"/>
              </a:solidFill>
              <a:latin typeface="微软雅黑" panose="020B0503020204020204" charset="-122"/>
              <a:ea typeface="微软雅黑" panose="020B0503020204020204" charset="-122"/>
            </a:endParaRPr>
          </a:p>
        </p:txBody>
      </p:sp>
      <p:sp>
        <p:nvSpPr>
          <p:cNvPr id="13" name="Line 14"/>
          <p:cNvSpPr>
            <a:spLocks noChangeShapeType="1"/>
          </p:cNvSpPr>
          <p:nvPr/>
        </p:nvSpPr>
        <p:spPr bwMode="auto">
          <a:xfrm flipV="1">
            <a:off x="2808868" y="5381921"/>
            <a:ext cx="7074197" cy="14974"/>
          </a:xfrm>
          <a:prstGeom prst="line">
            <a:avLst/>
          </a:prstGeom>
          <a:noFill/>
          <a:ln w="38100">
            <a:solidFill>
              <a:srgbClr val="B2B2B2"/>
            </a:solidFill>
            <a:prstDash val="solid"/>
            <a:round/>
          </a:ln>
          <a:effectLst/>
        </p:spPr>
        <p:txBody>
          <a:bodyPr wrap="none" anchor="ctr"/>
          <a:lstStyle/>
          <a:p>
            <a:pPr>
              <a:defRPr/>
            </a:pPr>
            <a:endParaRPr lang="zh-CN" altLang="en-US" sz="1400" kern="0">
              <a:solidFill>
                <a:sysClr val="windowText" lastClr="000000"/>
              </a:solidFill>
              <a:latin typeface="Arial" panose="020B0604020202020204" pitchFamily="34" charset="0"/>
              <a:ea typeface="宋体" panose="02010600030101010101" pitchFamily="2" charset="-122"/>
            </a:endParaRPr>
          </a:p>
        </p:txBody>
      </p:sp>
      <p:sp>
        <p:nvSpPr>
          <p:cNvPr id="14" name="Line 15"/>
          <p:cNvSpPr>
            <a:spLocks noChangeShapeType="1"/>
          </p:cNvSpPr>
          <p:nvPr/>
        </p:nvSpPr>
        <p:spPr bwMode="auto">
          <a:xfrm flipV="1">
            <a:off x="3792480" y="4333184"/>
            <a:ext cx="6019535" cy="0"/>
          </a:xfrm>
          <a:prstGeom prst="line">
            <a:avLst/>
          </a:prstGeom>
          <a:noFill/>
          <a:ln w="38100">
            <a:solidFill>
              <a:srgbClr val="B2B2B2"/>
            </a:solidFill>
            <a:prstDash val="solid"/>
            <a:round/>
          </a:ln>
          <a:effectLst/>
        </p:spPr>
        <p:txBody>
          <a:bodyPr wrap="none" anchor="ctr"/>
          <a:lstStyle/>
          <a:p>
            <a:endParaRPr lang="zh-CN" altLang="en-US" sz="1400" kern="0">
              <a:solidFill>
                <a:sysClr val="windowText" lastClr="000000"/>
              </a:solidFill>
              <a:latin typeface="Arial" panose="020B0604020202020204" pitchFamily="34" charset="0"/>
              <a:ea typeface="宋体" panose="02010600030101010101" pitchFamily="2" charset="-122"/>
            </a:endParaRPr>
          </a:p>
        </p:txBody>
      </p:sp>
      <p:sp>
        <p:nvSpPr>
          <p:cNvPr id="15" name="Line 17"/>
          <p:cNvSpPr>
            <a:spLocks noChangeShapeType="1"/>
          </p:cNvSpPr>
          <p:nvPr/>
        </p:nvSpPr>
        <p:spPr bwMode="auto">
          <a:xfrm flipV="1">
            <a:off x="1826454" y="6417689"/>
            <a:ext cx="8007456" cy="41199"/>
          </a:xfrm>
          <a:prstGeom prst="line">
            <a:avLst/>
          </a:prstGeom>
          <a:noFill/>
          <a:ln w="38100">
            <a:solidFill>
              <a:srgbClr val="B2B2B2"/>
            </a:solidFill>
            <a:prstDash val="solid"/>
            <a:round/>
          </a:ln>
          <a:effectLst/>
        </p:spPr>
        <p:txBody>
          <a:bodyPr wrap="none" anchor="ctr"/>
          <a:lstStyle/>
          <a:p>
            <a:endParaRPr lang="zh-CN" altLang="en-US" sz="1400" kern="0">
              <a:solidFill>
                <a:sysClr val="windowText" lastClr="000000"/>
              </a:solidFill>
              <a:latin typeface="Arial" panose="020B0604020202020204" pitchFamily="34" charset="0"/>
              <a:ea typeface="宋体" panose="02010600030101010101" pitchFamily="2" charset="-122"/>
            </a:endParaRPr>
          </a:p>
        </p:txBody>
      </p:sp>
      <p:sp>
        <p:nvSpPr>
          <p:cNvPr id="16" name="Text Box 18"/>
          <p:cNvSpPr txBox="1">
            <a:spLocks noChangeArrowheads="1"/>
          </p:cNvSpPr>
          <p:nvPr/>
        </p:nvSpPr>
        <p:spPr bwMode="auto">
          <a:xfrm>
            <a:off x="4845213" y="5411873"/>
            <a:ext cx="3652793" cy="1034129"/>
          </a:xfrm>
          <a:prstGeom prst="rect">
            <a:avLst/>
          </a:prstGeom>
          <a:noFill/>
          <a:ln w="12700">
            <a:noFill/>
            <a:miter lim="800000"/>
            <a:headEnd type="none" w="sm" len="sm"/>
            <a:tailEnd type="none" w="sm" len="sm"/>
          </a:ln>
          <a:effectLst/>
        </p:spPr>
        <p:txBody>
          <a:bodyPr wrap="square">
            <a:spAutoFit/>
          </a:bodyPr>
          <a:lstStyle/>
          <a:p>
            <a:pPr marL="114300" indent="-114300">
              <a:lnSpc>
                <a:spcPct val="90000"/>
              </a:lnSpc>
              <a:buFontTx/>
              <a:buChar char="•"/>
              <a:defRPr/>
            </a:pPr>
            <a:r>
              <a:rPr lang="zh-CN" altLang="en-US" sz="1000" b="1" dirty="0">
                <a:solidFill>
                  <a:schemeClr val="bg1"/>
                </a:solidFill>
                <a:latin typeface="微软雅黑" panose="020B0503020204020204" charset="-122"/>
                <a:ea typeface="微软雅黑" panose="020B0503020204020204" charset="-122"/>
              </a:rPr>
              <a:t>搭平台：两级集成平台搭建</a:t>
            </a:r>
            <a:endParaRPr lang="en-US" altLang="zh-CN" sz="1000" b="1" dirty="0">
              <a:solidFill>
                <a:schemeClr val="bg1"/>
              </a:solidFill>
              <a:latin typeface="微软雅黑" panose="020B0503020204020204" charset="-122"/>
              <a:ea typeface="微软雅黑" panose="020B0503020204020204" charset="-122"/>
            </a:endParaRPr>
          </a:p>
          <a:p>
            <a:pPr marL="571500" lvl="1" indent="-114300">
              <a:lnSpc>
                <a:spcPct val="90000"/>
              </a:lnSpc>
              <a:buFontTx/>
              <a:buChar char="•"/>
              <a:defRPr/>
            </a:pPr>
            <a:r>
              <a:rPr lang="zh-CN" altLang="en-US" sz="900" dirty="0">
                <a:solidFill>
                  <a:schemeClr val="bg1"/>
                </a:solidFill>
                <a:latin typeface="微软雅黑" panose="020B0503020204020204" charset="-122"/>
                <a:ea typeface="微软雅黑" panose="020B0503020204020204" charset="-122"/>
              </a:rPr>
              <a:t>国投集团一级集成平台：</a:t>
            </a:r>
            <a:endParaRPr lang="en-US" altLang="zh-CN" sz="900" dirty="0">
              <a:solidFill>
                <a:schemeClr val="bg1"/>
              </a:solidFill>
              <a:latin typeface="微软雅黑" panose="020B0503020204020204" charset="-122"/>
              <a:ea typeface="微软雅黑" panose="020B0503020204020204" charset="-122"/>
            </a:endParaRPr>
          </a:p>
          <a:p>
            <a:pPr marL="571500" lvl="1" indent="-114300">
              <a:lnSpc>
                <a:spcPct val="90000"/>
              </a:lnSpc>
              <a:buFontTx/>
              <a:buChar char="•"/>
              <a:defRPr/>
            </a:pPr>
            <a:r>
              <a:rPr lang="zh-CN" altLang="en-US" sz="900" dirty="0">
                <a:solidFill>
                  <a:schemeClr val="bg1"/>
                </a:solidFill>
                <a:latin typeface="微软雅黑" panose="020B0503020204020204" charset="-122"/>
                <a:ea typeface="微软雅黑" panose="020B0503020204020204" charset="-122"/>
              </a:rPr>
              <a:t>电子工程院二级集成平台（板块试点）</a:t>
            </a:r>
            <a:endParaRPr lang="en-US" altLang="zh-CN" sz="900" dirty="0">
              <a:solidFill>
                <a:schemeClr val="bg1"/>
              </a:solidFill>
              <a:latin typeface="微软雅黑" panose="020B0503020204020204" charset="-122"/>
              <a:ea typeface="微软雅黑" panose="020B0503020204020204" charset="-122"/>
            </a:endParaRPr>
          </a:p>
          <a:p>
            <a:pPr marL="114300" indent="-114300">
              <a:lnSpc>
                <a:spcPct val="90000"/>
              </a:lnSpc>
              <a:buFontTx/>
              <a:buChar char="•"/>
              <a:defRPr/>
            </a:pPr>
            <a:r>
              <a:rPr lang="zh-CN" altLang="en-US" sz="1000" b="1" dirty="0">
                <a:solidFill>
                  <a:schemeClr val="bg1"/>
                </a:solidFill>
                <a:latin typeface="微软雅黑" panose="020B0503020204020204" charset="-122"/>
                <a:ea typeface="微软雅黑" panose="020B0503020204020204" charset="-122"/>
              </a:rPr>
              <a:t>建规范：一制度两规范</a:t>
            </a:r>
            <a:endParaRPr lang="en-US" altLang="zh-CN" sz="1000" b="1" dirty="0">
              <a:solidFill>
                <a:schemeClr val="bg1"/>
              </a:solidFill>
              <a:latin typeface="微软雅黑" panose="020B0503020204020204" charset="-122"/>
              <a:ea typeface="微软雅黑" panose="020B0503020204020204" charset="-122"/>
            </a:endParaRPr>
          </a:p>
          <a:p>
            <a:pPr marL="114300" indent="-114300">
              <a:lnSpc>
                <a:spcPct val="90000"/>
              </a:lnSpc>
              <a:buFontTx/>
              <a:buChar char="•"/>
              <a:defRPr/>
            </a:pPr>
            <a:r>
              <a:rPr lang="zh-CN" altLang="en-US" sz="1000" b="1" dirty="0">
                <a:solidFill>
                  <a:schemeClr val="bg1"/>
                </a:solidFill>
                <a:latin typeface="微软雅黑" panose="020B0503020204020204" charset="-122"/>
                <a:ea typeface="微软雅黑" panose="020B0503020204020204" charset="-122"/>
              </a:rPr>
              <a:t>接服务：</a:t>
            </a:r>
            <a:r>
              <a:rPr lang="en-US" altLang="zh-CN" sz="1000" b="1" dirty="0">
                <a:solidFill>
                  <a:schemeClr val="bg1"/>
                </a:solidFill>
                <a:latin typeface="微软雅黑" panose="020B0503020204020204" charset="-122"/>
                <a:ea typeface="微软雅黑" panose="020B0503020204020204" charset="-122"/>
              </a:rPr>
              <a:t>61</a:t>
            </a:r>
            <a:r>
              <a:rPr lang="zh-CN" altLang="en-US" sz="1000" b="1" dirty="0">
                <a:solidFill>
                  <a:schemeClr val="bg1"/>
                </a:solidFill>
                <a:latin typeface="微软雅黑" panose="020B0503020204020204" charset="-122"/>
                <a:ea typeface="微软雅黑" panose="020B0503020204020204" charset="-122"/>
              </a:rPr>
              <a:t>个业务系统</a:t>
            </a:r>
            <a:endParaRPr lang="en-US" altLang="zh-CN" sz="1000" b="1" dirty="0">
              <a:solidFill>
                <a:schemeClr val="bg1"/>
              </a:solidFill>
              <a:latin typeface="微软雅黑" panose="020B0503020204020204" charset="-122"/>
              <a:ea typeface="微软雅黑" panose="020B0503020204020204" charset="-122"/>
            </a:endParaRPr>
          </a:p>
          <a:p>
            <a:pPr marL="571500" lvl="1" indent="-114300">
              <a:lnSpc>
                <a:spcPct val="90000"/>
              </a:lnSpc>
              <a:buFontTx/>
              <a:buChar char="•"/>
              <a:defRPr/>
            </a:pPr>
            <a:r>
              <a:rPr lang="zh-CN" altLang="en-US" sz="900" dirty="0">
                <a:solidFill>
                  <a:schemeClr val="bg1"/>
                </a:solidFill>
                <a:latin typeface="微软雅黑" panose="020B0503020204020204" charset="-122"/>
                <a:ea typeface="微软雅黑" panose="020B0503020204020204" charset="-122"/>
              </a:rPr>
              <a:t>国投集团</a:t>
            </a:r>
            <a:r>
              <a:rPr lang="en-US" altLang="zh-CN" sz="900" dirty="0">
                <a:solidFill>
                  <a:schemeClr val="bg1"/>
                </a:solidFill>
                <a:latin typeface="微软雅黑" panose="020B0503020204020204" charset="-122"/>
                <a:ea typeface="微软雅黑" panose="020B0503020204020204" charset="-122"/>
              </a:rPr>
              <a:t>52</a:t>
            </a:r>
            <a:r>
              <a:rPr lang="zh-CN" altLang="en-US" sz="900" dirty="0">
                <a:solidFill>
                  <a:schemeClr val="bg1"/>
                </a:solidFill>
                <a:latin typeface="微软雅黑" panose="020B0503020204020204" charset="-122"/>
                <a:ea typeface="微软雅黑" panose="020B0503020204020204" charset="-122"/>
              </a:rPr>
              <a:t>个系统</a:t>
            </a:r>
            <a:endParaRPr lang="en-US" altLang="zh-CN" sz="900" dirty="0">
              <a:solidFill>
                <a:schemeClr val="bg1"/>
              </a:solidFill>
              <a:latin typeface="微软雅黑" panose="020B0503020204020204" charset="-122"/>
              <a:ea typeface="微软雅黑" panose="020B0503020204020204" charset="-122"/>
            </a:endParaRPr>
          </a:p>
          <a:p>
            <a:pPr marL="571500" lvl="1" indent="-114300">
              <a:lnSpc>
                <a:spcPct val="90000"/>
              </a:lnSpc>
              <a:buFontTx/>
              <a:buChar char="•"/>
              <a:defRPr/>
            </a:pPr>
            <a:r>
              <a:rPr lang="zh-CN" altLang="en-US" sz="900" dirty="0">
                <a:solidFill>
                  <a:schemeClr val="bg1"/>
                </a:solidFill>
                <a:latin typeface="微软雅黑" panose="020B0503020204020204" charset="-122"/>
                <a:ea typeface="微软雅黑" panose="020B0503020204020204" charset="-122"/>
              </a:rPr>
              <a:t>电子工程院</a:t>
            </a:r>
            <a:r>
              <a:rPr lang="en-US" altLang="zh-CN" sz="900" dirty="0">
                <a:solidFill>
                  <a:schemeClr val="bg1"/>
                </a:solidFill>
                <a:latin typeface="微软雅黑" panose="020B0503020204020204" charset="-122"/>
                <a:ea typeface="微软雅黑" panose="020B0503020204020204" charset="-122"/>
              </a:rPr>
              <a:t>9</a:t>
            </a:r>
            <a:r>
              <a:rPr lang="zh-CN" altLang="en-US" sz="900" dirty="0">
                <a:solidFill>
                  <a:schemeClr val="bg1"/>
                </a:solidFill>
                <a:latin typeface="微软雅黑" panose="020B0503020204020204" charset="-122"/>
                <a:ea typeface="微软雅黑" panose="020B0503020204020204" charset="-122"/>
              </a:rPr>
              <a:t>个系统</a:t>
            </a:r>
            <a:endParaRPr lang="en-US" altLang="ko-KR" sz="900" dirty="0">
              <a:solidFill>
                <a:schemeClr val="bg1"/>
              </a:solidFill>
              <a:latin typeface="微软雅黑" panose="020B0503020204020204" charset="-122"/>
              <a:ea typeface="微软雅黑" panose="020B0503020204020204" charset="-122"/>
            </a:endParaRPr>
          </a:p>
        </p:txBody>
      </p:sp>
      <p:sp>
        <p:nvSpPr>
          <p:cNvPr id="17" name="Text Box 19"/>
          <p:cNvSpPr txBox="1">
            <a:spLocks noChangeArrowheads="1"/>
          </p:cNvSpPr>
          <p:nvPr/>
        </p:nvSpPr>
        <p:spPr bwMode="auto">
          <a:xfrm>
            <a:off x="5781482" y="4387233"/>
            <a:ext cx="2980938" cy="1020279"/>
          </a:xfrm>
          <a:prstGeom prst="rect">
            <a:avLst/>
          </a:prstGeom>
          <a:noFill/>
          <a:ln w="12700">
            <a:noFill/>
            <a:miter lim="800000"/>
            <a:headEnd type="none" w="sm" len="sm"/>
            <a:tailEnd type="none" w="sm" len="sm"/>
          </a:ln>
          <a:effectLst/>
        </p:spPr>
        <p:txBody>
          <a:bodyPr wrap="square">
            <a:spAutoFit/>
          </a:bodyPr>
          <a:lstStyle>
            <a:defPPr>
              <a:defRPr lang="zh-CN"/>
            </a:defPPr>
            <a:lvl1pPr marL="114300" indent="-114300" eaLnBrk="0" hangingPunct="0">
              <a:lnSpc>
                <a:spcPct val="90000"/>
              </a:lnSpc>
              <a:buFontTx/>
              <a:buChar char="•"/>
              <a:defRPr sz="1400" b="1">
                <a:latin typeface="微软雅黑" panose="020B0503020204020204" charset="-122"/>
                <a:ea typeface="微软雅黑" panose="020B0503020204020204" charset="-122"/>
              </a:defRPr>
            </a:lvl1pPr>
            <a:lvl2pPr marL="571500" lvl="1" indent="-114300" eaLnBrk="0" hangingPunct="0">
              <a:lnSpc>
                <a:spcPct val="90000"/>
              </a:lnSpc>
              <a:buFontTx/>
              <a:buChar char="•"/>
              <a:defRPr sz="1200">
                <a:latin typeface="微软雅黑" panose="020B0503020204020204" charset="-122"/>
                <a:ea typeface="微软雅黑" panose="020B0503020204020204" charset="-122"/>
              </a:defRPr>
            </a:lvl2pPr>
          </a:lstStyle>
          <a:p>
            <a:r>
              <a:rPr lang="zh-CN" altLang="en-US" sz="1000" dirty="0">
                <a:solidFill>
                  <a:schemeClr val="bg1"/>
                </a:solidFill>
              </a:rPr>
              <a:t>平台升级</a:t>
            </a:r>
            <a:endParaRPr lang="en-US" altLang="zh-CN" sz="1000" dirty="0">
              <a:solidFill>
                <a:schemeClr val="bg1"/>
              </a:solidFill>
            </a:endParaRPr>
          </a:p>
          <a:p>
            <a:pPr lvl="1"/>
            <a:r>
              <a:rPr lang="zh-CN" altLang="en-US" sz="900" dirty="0">
                <a:solidFill>
                  <a:schemeClr val="bg1"/>
                </a:solidFill>
              </a:rPr>
              <a:t>功能方面：服务接入自助、在线接口测试、自定义证书支持、服务导入导出等</a:t>
            </a:r>
            <a:endParaRPr lang="en-US" altLang="zh-CN" sz="900" dirty="0">
              <a:solidFill>
                <a:schemeClr val="bg1"/>
              </a:solidFill>
            </a:endParaRPr>
          </a:p>
          <a:p>
            <a:pPr lvl="1"/>
            <a:r>
              <a:rPr lang="zh-CN" altLang="en-US" sz="900" dirty="0">
                <a:solidFill>
                  <a:schemeClr val="bg1"/>
                </a:solidFill>
              </a:rPr>
              <a:t>性能方面：系统性能持续提升</a:t>
            </a:r>
            <a:endParaRPr lang="en-US" altLang="zh-CN" sz="900" dirty="0">
              <a:solidFill>
                <a:schemeClr val="bg1"/>
              </a:solidFill>
            </a:endParaRPr>
          </a:p>
          <a:p>
            <a:r>
              <a:rPr lang="zh-CN" altLang="en-US" sz="1000" dirty="0">
                <a:solidFill>
                  <a:schemeClr val="bg1"/>
                </a:solidFill>
              </a:rPr>
              <a:t>大文件传输能力支持</a:t>
            </a:r>
            <a:endParaRPr lang="en-US" altLang="zh-CN" sz="1000" dirty="0">
              <a:solidFill>
                <a:schemeClr val="bg1"/>
              </a:solidFill>
            </a:endParaRPr>
          </a:p>
          <a:p>
            <a:r>
              <a:rPr lang="zh-CN" altLang="en-US" sz="1000" dirty="0">
                <a:solidFill>
                  <a:schemeClr val="bg1"/>
                </a:solidFill>
              </a:rPr>
              <a:t>逐步推广至各板块公司信息系统</a:t>
            </a:r>
            <a:endParaRPr lang="en-US" altLang="zh-CN" sz="1000" dirty="0">
              <a:solidFill>
                <a:schemeClr val="bg1"/>
              </a:solidFill>
            </a:endParaRPr>
          </a:p>
          <a:p>
            <a:pPr marL="0" indent="0">
              <a:buNone/>
            </a:pPr>
            <a:endParaRPr lang="en-US" altLang="zh-CN" sz="1000" dirty="0">
              <a:solidFill>
                <a:schemeClr val="bg1"/>
              </a:solidFill>
            </a:endParaRPr>
          </a:p>
        </p:txBody>
      </p:sp>
      <p:sp>
        <p:nvSpPr>
          <p:cNvPr id="18" name="Text Box 20"/>
          <p:cNvSpPr txBox="1">
            <a:spLocks noChangeArrowheads="1"/>
          </p:cNvSpPr>
          <p:nvPr/>
        </p:nvSpPr>
        <p:spPr bwMode="auto">
          <a:xfrm>
            <a:off x="6257404" y="3650229"/>
            <a:ext cx="1259039" cy="646331"/>
          </a:xfrm>
          <a:prstGeom prst="rect">
            <a:avLst/>
          </a:prstGeom>
          <a:noFill/>
          <a:ln w="12700">
            <a:noFill/>
            <a:miter lim="800000"/>
            <a:headEnd type="none" w="sm" len="sm"/>
            <a:tailEnd type="none" w="sm" len="sm"/>
          </a:ln>
          <a:effectLst/>
        </p:spPr>
        <p:txBody>
          <a:bodyPr wrap="square">
            <a:spAutoFit/>
          </a:bodyPr>
          <a:lstStyle>
            <a:defPPr>
              <a:defRPr lang="zh-CN"/>
            </a:defPPr>
            <a:lvl1pPr marL="114300" indent="-114300" eaLnBrk="0" hangingPunct="0">
              <a:lnSpc>
                <a:spcPct val="90000"/>
              </a:lnSpc>
              <a:buFontTx/>
              <a:buChar char="•"/>
              <a:defRPr sz="1400" b="1">
                <a:latin typeface="微软雅黑" panose="020B0503020204020204" charset="-122"/>
                <a:ea typeface="微软雅黑" panose="020B0503020204020204" charset="-122"/>
              </a:defRPr>
            </a:lvl1pPr>
            <a:lvl2pPr marL="571500" lvl="1" indent="-114300" eaLnBrk="0" hangingPunct="0">
              <a:lnSpc>
                <a:spcPct val="90000"/>
              </a:lnSpc>
              <a:buFontTx/>
              <a:buChar char="•"/>
              <a:defRPr sz="1200">
                <a:latin typeface="微软雅黑" panose="020B0503020204020204" charset="-122"/>
                <a:ea typeface="微软雅黑" panose="020B0503020204020204" charset="-122"/>
              </a:defRPr>
            </a:lvl2pPr>
          </a:lstStyle>
          <a:p>
            <a:r>
              <a:rPr lang="zh-CN" altLang="en-US" sz="1000" dirty="0">
                <a:solidFill>
                  <a:schemeClr val="bg1"/>
                </a:solidFill>
              </a:rPr>
              <a:t>服务接入流程化</a:t>
            </a:r>
            <a:endParaRPr lang="en-US" altLang="zh-CN" sz="1000" dirty="0">
              <a:solidFill>
                <a:schemeClr val="bg1"/>
              </a:solidFill>
            </a:endParaRPr>
          </a:p>
          <a:p>
            <a:r>
              <a:rPr lang="zh-CN" altLang="en-US" sz="1000" dirty="0">
                <a:solidFill>
                  <a:schemeClr val="bg1"/>
                </a:solidFill>
              </a:rPr>
              <a:t>服务告警智能化</a:t>
            </a:r>
            <a:endParaRPr lang="en-US" altLang="zh-CN" sz="1000" dirty="0">
              <a:solidFill>
                <a:schemeClr val="bg1"/>
              </a:solidFill>
            </a:endParaRPr>
          </a:p>
          <a:p>
            <a:r>
              <a:rPr lang="zh-CN" altLang="en-US" sz="1000" dirty="0">
                <a:solidFill>
                  <a:schemeClr val="bg1"/>
                </a:solidFill>
              </a:rPr>
              <a:t>统计分析场景化</a:t>
            </a:r>
            <a:endParaRPr lang="en-US" altLang="zh-CN" sz="1000" dirty="0">
              <a:solidFill>
                <a:schemeClr val="bg1"/>
              </a:solidFill>
            </a:endParaRPr>
          </a:p>
          <a:p>
            <a:r>
              <a:rPr lang="zh-CN" altLang="en-US" sz="1000" dirty="0">
                <a:solidFill>
                  <a:schemeClr val="bg1"/>
                </a:solidFill>
              </a:rPr>
              <a:t>大屏可视化展示</a:t>
            </a:r>
            <a:endParaRPr lang="en-US" altLang="ko-KR" sz="1000" dirty="0">
              <a:solidFill>
                <a:schemeClr val="bg1"/>
              </a:solidFill>
            </a:endParaRPr>
          </a:p>
        </p:txBody>
      </p:sp>
      <p:sp>
        <p:nvSpPr>
          <p:cNvPr id="19" name="AutoShape 25"/>
          <p:cNvSpPr>
            <a:spLocks noChangeArrowheads="1"/>
          </p:cNvSpPr>
          <p:nvPr/>
        </p:nvSpPr>
        <p:spPr bwMode="auto">
          <a:xfrm rot="16094195">
            <a:off x="2786971" y="3532570"/>
            <a:ext cx="1232709" cy="1188913"/>
          </a:xfrm>
          <a:custGeom>
            <a:avLst/>
            <a:gdLst>
              <a:gd name="G0" fmla="+- -16630 0 0"/>
              <a:gd name="G1" fmla="+- -9154518 0 0"/>
              <a:gd name="G2" fmla="+- -16630 0 -9154518"/>
              <a:gd name="G3" fmla="+- 10800 0 0"/>
              <a:gd name="G4" fmla="+- 0 0 -16630"/>
              <a:gd name="T0" fmla="*/ 360 256 1"/>
              <a:gd name="T1" fmla="*/ 0 256 1"/>
              <a:gd name="G5" fmla="+- G2 T0 T1"/>
              <a:gd name="G6" fmla="?: G2 G2 G5"/>
              <a:gd name="G7" fmla="+- 0 0 G6"/>
              <a:gd name="G8" fmla="+- 5419 0 0"/>
              <a:gd name="G9" fmla="+- 0 0 -9154518"/>
              <a:gd name="G10" fmla="+- 5419 0 2700"/>
              <a:gd name="G11" fmla="cos G10 -16630"/>
              <a:gd name="G12" fmla="sin G10 -16630"/>
              <a:gd name="G13" fmla="cos 13500 -16630"/>
              <a:gd name="G14" fmla="sin 13500 -16630"/>
              <a:gd name="G15" fmla="+- G11 10800 0"/>
              <a:gd name="G16" fmla="+- G12 10800 0"/>
              <a:gd name="G17" fmla="+- G13 10800 0"/>
              <a:gd name="G18" fmla="+- G14 10800 0"/>
              <a:gd name="G19" fmla="*/ 5419 1 2"/>
              <a:gd name="G20" fmla="+- G19 5400 0"/>
              <a:gd name="G21" fmla="cos G20 -16630"/>
              <a:gd name="G22" fmla="sin G20 -16630"/>
              <a:gd name="G23" fmla="+- G21 10800 0"/>
              <a:gd name="G24" fmla="+- G12 G23 G22"/>
              <a:gd name="G25" fmla="+- G22 G23 G11"/>
              <a:gd name="G26" fmla="cos 10800 -16630"/>
              <a:gd name="G27" fmla="sin 10800 -16630"/>
              <a:gd name="G28" fmla="cos 5419 -16630"/>
              <a:gd name="G29" fmla="sin 5419 -16630"/>
              <a:gd name="G30" fmla="+- G26 10800 0"/>
              <a:gd name="G31" fmla="+- G27 10800 0"/>
              <a:gd name="G32" fmla="+- G28 10800 0"/>
              <a:gd name="G33" fmla="+- G29 10800 0"/>
              <a:gd name="G34" fmla="+- G19 5400 0"/>
              <a:gd name="G35" fmla="cos G34 -9154518"/>
              <a:gd name="G36" fmla="sin G34 -9154518"/>
              <a:gd name="G37" fmla="+/ -9154518 -16630 2"/>
              <a:gd name="T2" fmla="*/ 180 256 1"/>
              <a:gd name="T3" fmla="*/ 0 256 1"/>
              <a:gd name="G38" fmla="+- G37 T2 T3"/>
              <a:gd name="G39" fmla="?: G2 G37 G38"/>
              <a:gd name="G40" fmla="cos 10800 G39"/>
              <a:gd name="G41" fmla="sin 10800 G39"/>
              <a:gd name="G42" fmla="cos 5419 G39"/>
              <a:gd name="G43" fmla="sin 5419 G39"/>
              <a:gd name="G44" fmla="+- G40 10800 0"/>
              <a:gd name="G45" fmla="+- G41 10800 0"/>
              <a:gd name="G46" fmla="+- G42 10800 0"/>
              <a:gd name="G47" fmla="+- G43 10800 0"/>
              <a:gd name="G48" fmla="+- G35 10800 0"/>
              <a:gd name="G49" fmla="+- G36 10800 0"/>
              <a:gd name="T4" fmla="*/ 14499 w 21600"/>
              <a:gd name="T5" fmla="*/ 653 h 21600"/>
              <a:gd name="T6" fmla="*/ 4615 w 21600"/>
              <a:gd name="T7" fmla="*/ 5553 h 21600"/>
              <a:gd name="T8" fmla="*/ 12656 w 21600"/>
              <a:gd name="T9" fmla="*/ 5708 h 21600"/>
              <a:gd name="T10" fmla="*/ 24299 w 21600"/>
              <a:gd name="T11" fmla="*/ 10740 h 21600"/>
              <a:gd name="T12" fmla="*/ 18932 w 21600"/>
              <a:gd name="T13" fmla="*/ 16155 h 21600"/>
              <a:gd name="T14" fmla="*/ 13518 w 21600"/>
              <a:gd name="T15" fmla="*/ 1078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solidFill>
            <a:schemeClr val="bg1">
              <a:alpha val="50000"/>
            </a:schemeClr>
          </a:solidFill>
          <a:ln w="19050">
            <a:noFill/>
            <a:miter lim="800000"/>
          </a:ln>
          <a:effectLst/>
        </p:spPr>
        <p:txBody>
          <a:bodyPr wrap="none" anchor="ctr"/>
          <a:lstStyle/>
          <a:p>
            <a:pPr>
              <a:defRPr/>
            </a:pPr>
            <a:endParaRPr lang="zh-CN" altLang="en-US" sz="1400" kern="0">
              <a:solidFill>
                <a:sysClr val="windowText" lastClr="000000"/>
              </a:solidFill>
              <a:latin typeface="Arial" panose="020B0604020202020204" pitchFamily="34" charset="0"/>
              <a:ea typeface="宋体" panose="02010600030101010101" pitchFamily="2" charset="-122"/>
            </a:endParaRPr>
          </a:p>
        </p:txBody>
      </p:sp>
      <p:grpSp>
        <p:nvGrpSpPr>
          <p:cNvPr id="21" name="Group 39"/>
          <p:cNvGrpSpPr/>
          <p:nvPr/>
        </p:nvGrpSpPr>
        <p:grpSpPr bwMode="auto">
          <a:xfrm>
            <a:off x="8857298" y="5537282"/>
            <a:ext cx="961060" cy="753570"/>
            <a:chOff x="3247" y="1673"/>
            <a:chExt cx="606" cy="636"/>
          </a:xfrm>
        </p:grpSpPr>
        <p:pic>
          <p:nvPicPr>
            <p:cNvPr id="22" name="Picture 40" descr="light_shadow"/>
            <p:cNvPicPr>
              <a:picLocks noChangeAspect="1" noChangeArrowheads="1"/>
            </p:cNvPicPr>
            <p:nvPr/>
          </p:nvPicPr>
          <p:blipFill>
            <a:blip r:embed="rId1" cstate="print">
              <a:duotone>
                <a:prstClr val="black"/>
                <a:schemeClr val="accent2">
                  <a:tint val="45000"/>
                  <a:satMod val="400000"/>
                </a:schemeClr>
              </a:duotone>
            </a:blip>
            <a:srcRect/>
            <a:stretch>
              <a:fillRect/>
            </a:stretch>
          </p:blipFill>
          <p:spPr bwMode="gray">
            <a:xfrm>
              <a:off x="3305" y="2171"/>
              <a:ext cx="498" cy="138"/>
            </a:xfrm>
            <a:prstGeom prst="rect">
              <a:avLst/>
            </a:prstGeom>
            <a:noFill/>
            <a:ln w="9525">
              <a:noFill/>
              <a:miter lim="800000"/>
              <a:headEnd/>
              <a:tailEnd/>
            </a:ln>
          </p:spPr>
        </p:pic>
        <p:pic>
          <p:nvPicPr>
            <p:cNvPr id="23" name="Picture 41" descr="circuler_1"/>
            <p:cNvPicPr>
              <a:picLocks noChangeAspect="1" noChangeArrowheads="1"/>
            </p:cNvPicPr>
            <p:nvPr/>
          </p:nvPicPr>
          <p:blipFill>
            <a:blip r:embed="rId2" cstate="print">
              <a:duotone>
                <a:prstClr val="black"/>
                <a:schemeClr val="accent2">
                  <a:tint val="45000"/>
                  <a:satMod val="400000"/>
                </a:schemeClr>
              </a:duotone>
            </a:blip>
            <a:srcRect/>
            <a:stretch>
              <a:fillRect/>
            </a:stretch>
          </p:blipFill>
          <p:spPr bwMode="gray">
            <a:xfrm>
              <a:off x="3247" y="1673"/>
              <a:ext cx="606" cy="586"/>
            </a:xfrm>
            <a:prstGeom prst="rect">
              <a:avLst/>
            </a:prstGeom>
            <a:noFill/>
            <a:ln w="9525">
              <a:noFill/>
              <a:miter lim="800000"/>
              <a:headEnd/>
              <a:tailEnd/>
            </a:ln>
          </p:spPr>
        </p:pic>
        <p:sp>
          <p:nvSpPr>
            <p:cNvPr id="24" name="Oval 42"/>
            <p:cNvSpPr>
              <a:spLocks noChangeArrowheads="1"/>
            </p:cNvSpPr>
            <p:nvPr/>
          </p:nvSpPr>
          <p:spPr bwMode="gray">
            <a:xfrm>
              <a:off x="3247" y="1673"/>
              <a:ext cx="602" cy="587"/>
            </a:xfrm>
            <a:prstGeom prst="ellipse">
              <a:avLst/>
            </a:prstGeom>
            <a:solidFill>
              <a:schemeClr val="bg1">
                <a:lumMod val="75000"/>
              </a:schemeClr>
            </a:solidFill>
            <a:ln w="9525" algn="ctr">
              <a:noFill/>
              <a:round/>
            </a:ln>
            <a:effectLst/>
          </p:spPr>
          <p:txBody>
            <a:bodyPr wrap="none" anchor="ctr"/>
            <a:lstStyle/>
            <a:p>
              <a:pPr algn="ctr">
                <a:defRPr/>
              </a:pPr>
              <a:r>
                <a:rPr lang="zh-CN" altLang="en-US" sz="1200" b="1" dirty="0">
                  <a:solidFill>
                    <a:schemeClr val="bg1"/>
                  </a:solidFill>
                  <a:latin typeface="Arial" panose="020B0604020202020204" pitchFamily="34" charset="0"/>
                  <a:ea typeface="宋体" panose="02010600030101010101" pitchFamily="2" charset="-122"/>
                </a:rPr>
                <a:t>试点先行</a:t>
              </a:r>
              <a:endParaRPr lang="zh-CN" altLang="en-US" sz="1200" b="1" dirty="0">
                <a:solidFill>
                  <a:schemeClr val="bg1"/>
                </a:solidFill>
                <a:latin typeface="Arial" panose="020B0604020202020204" pitchFamily="34" charset="0"/>
                <a:ea typeface="宋体" panose="02010600030101010101" pitchFamily="2" charset="-122"/>
              </a:endParaRPr>
            </a:p>
          </p:txBody>
        </p:sp>
        <p:grpSp>
          <p:nvGrpSpPr>
            <p:cNvPr id="25" name="Group 43"/>
            <p:cNvGrpSpPr/>
            <p:nvPr/>
          </p:nvGrpSpPr>
          <p:grpSpPr bwMode="auto">
            <a:xfrm rot="-1045052" flipH="1" flipV="1">
              <a:off x="3286" y="2156"/>
              <a:ext cx="474" cy="107"/>
              <a:chOff x="2526" y="1060"/>
              <a:chExt cx="896" cy="236"/>
            </a:xfrm>
          </p:grpSpPr>
          <p:grpSp>
            <p:nvGrpSpPr>
              <p:cNvPr id="26" name="Group 44"/>
              <p:cNvGrpSpPr/>
              <p:nvPr/>
            </p:nvGrpSpPr>
            <p:grpSpPr bwMode="auto">
              <a:xfrm>
                <a:off x="2526" y="1060"/>
                <a:ext cx="742" cy="186"/>
                <a:chOff x="1565" y="2568"/>
                <a:chExt cx="1118" cy="279"/>
              </a:xfrm>
            </p:grpSpPr>
            <p:sp>
              <p:nvSpPr>
                <p:cNvPr id="32" name="AutoShape 45"/>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33" name="AutoShape 46"/>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34" name="AutoShape 47"/>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35" name="AutoShape 48"/>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grpSp>
          <p:grpSp>
            <p:nvGrpSpPr>
              <p:cNvPr id="27" name="Group 49"/>
              <p:cNvGrpSpPr/>
              <p:nvPr/>
            </p:nvGrpSpPr>
            <p:grpSpPr bwMode="auto">
              <a:xfrm rot="1353540">
                <a:off x="2680" y="1110"/>
                <a:ext cx="742" cy="186"/>
                <a:chOff x="1565" y="2568"/>
                <a:chExt cx="1118" cy="279"/>
              </a:xfrm>
            </p:grpSpPr>
            <p:sp>
              <p:nvSpPr>
                <p:cNvPr id="28" name="AutoShape 50"/>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29" name="AutoShape 51"/>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30" name="AutoShape 52"/>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31" name="AutoShape 53"/>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grpSp>
        </p:grpSp>
      </p:grpSp>
      <p:grpSp>
        <p:nvGrpSpPr>
          <p:cNvPr id="36" name="Group 39"/>
          <p:cNvGrpSpPr/>
          <p:nvPr/>
        </p:nvGrpSpPr>
        <p:grpSpPr bwMode="auto">
          <a:xfrm>
            <a:off x="8879192" y="4499330"/>
            <a:ext cx="961060" cy="753570"/>
            <a:chOff x="3247" y="1673"/>
            <a:chExt cx="606" cy="636"/>
          </a:xfrm>
        </p:grpSpPr>
        <p:pic>
          <p:nvPicPr>
            <p:cNvPr id="37" name="Picture 40" descr="light_shadow"/>
            <p:cNvPicPr>
              <a:picLocks noChangeAspect="1" noChangeArrowheads="1"/>
            </p:cNvPicPr>
            <p:nvPr/>
          </p:nvPicPr>
          <p:blipFill>
            <a:blip r:embed="rId1" cstate="print">
              <a:duotone>
                <a:prstClr val="black"/>
                <a:schemeClr val="accent2">
                  <a:tint val="45000"/>
                  <a:satMod val="400000"/>
                </a:schemeClr>
              </a:duotone>
            </a:blip>
            <a:srcRect/>
            <a:stretch>
              <a:fillRect/>
            </a:stretch>
          </p:blipFill>
          <p:spPr bwMode="gray">
            <a:xfrm>
              <a:off x="3305" y="2171"/>
              <a:ext cx="498" cy="138"/>
            </a:xfrm>
            <a:prstGeom prst="rect">
              <a:avLst/>
            </a:prstGeom>
            <a:noFill/>
            <a:ln w="9525">
              <a:noFill/>
              <a:miter lim="800000"/>
              <a:headEnd/>
              <a:tailEnd/>
            </a:ln>
          </p:spPr>
        </p:pic>
        <p:pic>
          <p:nvPicPr>
            <p:cNvPr id="38" name="Picture 41" descr="circuler_1"/>
            <p:cNvPicPr>
              <a:picLocks noChangeAspect="1" noChangeArrowheads="1"/>
            </p:cNvPicPr>
            <p:nvPr/>
          </p:nvPicPr>
          <p:blipFill>
            <a:blip r:embed="rId2" cstate="print">
              <a:duotone>
                <a:prstClr val="black"/>
                <a:schemeClr val="accent2">
                  <a:tint val="45000"/>
                  <a:satMod val="400000"/>
                </a:schemeClr>
              </a:duotone>
            </a:blip>
            <a:srcRect/>
            <a:stretch>
              <a:fillRect/>
            </a:stretch>
          </p:blipFill>
          <p:spPr bwMode="gray">
            <a:xfrm>
              <a:off x="3247" y="1673"/>
              <a:ext cx="606" cy="586"/>
            </a:xfrm>
            <a:prstGeom prst="rect">
              <a:avLst/>
            </a:prstGeom>
            <a:noFill/>
            <a:ln w="9525">
              <a:noFill/>
              <a:miter lim="800000"/>
              <a:headEnd/>
              <a:tailEnd/>
            </a:ln>
          </p:spPr>
        </p:pic>
        <p:sp>
          <p:nvSpPr>
            <p:cNvPr id="39" name="Oval 42"/>
            <p:cNvSpPr>
              <a:spLocks noChangeArrowheads="1"/>
            </p:cNvSpPr>
            <p:nvPr/>
          </p:nvSpPr>
          <p:spPr bwMode="gray">
            <a:xfrm>
              <a:off x="3247" y="1673"/>
              <a:ext cx="602" cy="587"/>
            </a:xfrm>
            <a:prstGeom prst="ellipse">
              <a:avLst/>
            </a:prstGeom>
            <a:solidFill>
              <a:schemeClr val="bg1">
                <a:lumMod val="75000"/>
              </a:schemeClr>
            </a:solidFill>
            <a:ln w="9525" algn="ctr">
              <a:noFill/>
              <a:round/>
            </a:ln>
            <a:effectLst/>
          </p:spPr>
          <p:txBody>
            <a:bodyPr wrap="none" anchor="ctr"/>
            <a:lstStyle/>
            <a:p>
              <a:pPr algn="ctr">
                <a:defRPr/>
              </a:pPr>
              <a:r>
                <a:rPr lang="zh-CN" altLang="en-US" sz="1200" b="1" dirty="0">
                  <a:solidFill>
                    <a:schemeClr val="bg1"/>
                  </a:solidFill>
                  <a:latin typeface="Arial" panose="020B0604020202020204" pitchFamily="34" charset="0"/>
                  <a:ea typeface="宋体" panose="02010600030101010101" pitchFamily="2" charset="-122"/>
                </a:rPr>
                <a:t>全面集成</a:t>
              </a:r>
              <a:endParaRPr lang="zh-CN" altLang="en-US" sz="1200" b="1" dirty="0">
                <a:solidFill>
                  <a:schemeClr val="bg1"/>
                </a:solidFill>
                <a:latin typeface="Arial" panose="020B0604020202020204" pitchFamily="34" charset="0"/>
                <a:ea typeface="宋体" panose="02010600030101010101" pitchFamily="2" charset="-122"/>
              </a:endParaRPr>
            </a:p>
          </p:txBody>
        </p:sp>
        <p:grpSp>
          <p:nvGrpSpPr>
            <p:cNvPr id="40" name="Group 43"/>
            <p:cNvGrpSpPr/>
            <p:nvPr/>
          </p:nvGrpSpPr>
          <p:grpSpPr bwMode="auto">
            <a:xfrm rot="-1045052" flipH="1" flipV="1">
              <a:off x="3275" y="2158"/>
              <a:ext cx="478" cy="107"/>
              <a:chOff x="2524" y="1060"/>
              <a:chExt cx="898" cy="236"/>
            </a:xfrm>
          </p:grpSpPr>
          <p:grpSp>
            <p:nvGrpSpPr>
              <p:cNvPr id="41" name="Group 44"/>
              <p:cNvGrpSpPr/>
              <p:nvPr/>
            </p:nvGrpSpPr>
            <p:grpSpPr bwMode="auto">
              <a:xfrm>
                <a:off x="2524" y="1060"/>
                <a:ext cx="742" cy="186"/>
                <a:chOff x="1565" y="2568"/>
                <a:chExt cx="1118" cy="279"/>
              </a:xfrm>
            </p:grpSpPr>
            <p:sp>
              <p:nvSpPr>
                <p:cNvPr id="47" name="AutoShape 45"/>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48" name="AutoShape 46"/>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49" name="AutoShape 47"/>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50" name="AutoShape 48"/>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grpSp>
          <p:grpSp>
            <p:nvGrpSpPr>
              <p:cNvPr id="42" name="Group 49"/>
              <p:cNvGrpSpPr/>
              <p:nvPr/>
            </p:nvGrpSpPr>
            <p:grpSpPr bwMode="auto">
              <a:xfrm rot="1353540">
                <a:off x="2680" y="1110"/>
                <a:ext cx="742" cy="186"/>
                <a:chOff x="1565" y="2568"/>
                <a:chExt cx="1118" cy="279"/>
              </a:xfrm>
            </p:grpSpPr>
            <p:sp>
              <p:nvSpPr>
                <p:cNvPr id="43" name="AutoShape 50"/>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44" name="AutoShape 51"/>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45" name="AutoShape 52"/>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46" name="AutoShape 53"/>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grpSp>
        </p:grpSp>
      </p:grpSp>
      <p:grpSp>
        <p:nvGrpSpPr>
          <p:cNvPr id="51" name="Group 39"/>
          <p:cNvGrpSpPr/>
          <p:nvPr/>
        </p:nvGrpSpPr>
        <p:grpSpPr bwMode="auto">
          <a:xfrm>
            <a:off x="8885534" y="3468317"/>
            <a:ext cx="961060" cy="753570"/>
            <a:chOff x="3247" y="1673"/>
            <a:chExt cx="606" cy="636"/>
          </a:xfrm>
        </p:grpSpPr>
        <p:pic>
          <p:nvPicPr>
            <p:cNvPr id="52" name="Picture 40" descr="light_shadow"/>
            <p:cNvPicPr>
              <a:picLocks noChangeAspect="1" noChangeArrowheads="1"/>
            </p:cNvPicPr>
            <p:nvPr/>
          </p:nvPicPr>
          <p:blipFill>
            <a:blip r:embed="rId1" cstate="print">
              <a:duotone>
                <a:prstClr val="black"/>
                <a:schemeClr val="accent2">
                  <a:tint val="45000"/>
                  <a:satMod val="400000"/>
                </a:schemeClr>
              </a:duotone>
            </a:blip>
            <a:srcRect/>
            <a:stretch>
              <a:fillRect/>
            </a:stretch>
          </p:blipFill>
          <p:spPr bwMode="gray">
            <a:xfrm>
              <a:off x="3305" y="2171"/>
              <a:ext cx="498" cy="138"/>
            </a:xfrm>
            <a:prstGeom prst="rect">
              <a:avLst/>
            </a:prstGeom>
            <a:noFill/>
            <a:ln w="9525">
              <a:noFill/>
              <a:miter lim="800000"/>
              <a:headEnd/>
              <a:tailEnd/>
            </a:ln>
          </p:spPr>
        </p:pic>
        <p:pic>
          <p:nvPicPr>
            <p:cNvPr id="53" name="Picture 41" descr="circuler_1"/>
            <p:cNvPicPr>
              <a:picLocks noChangeAspect="1" noChangeArrowheads="1"/>
            </p:cNvPicPr>
            <p:nvPr/>
          </p:nvPicPr>
          <p:blipFill>
            <a:blip r:embed="rId2" cstate="print">
              <a:duotone>
                <a:prstClr val="black"/>
                <a:schemeClr val="accent2">
                  <a:tint val="45000"/>
                  <a:satMod val="400000"/>
                </a:schemeClr>
              </a:duotone>
            </a:blip>
            <a:srcRect/>
            <a:stretch>
              <a:fillRect/>
            </a:stretch>
          </p:blipFill>
          <p:spPr bwMode="gray">
            <a:xfrm>
              <a:off x="3247" y="1673"/>
              <a:ext cx="606" cy="586"/>
            </a:xfrm>
            <a:prstGeom prst="rect">
              <a:avLst/>
            </a:prstGeom>
            <a:noFill/>
            <a:ln w="9525">
              <a:noFill/>
              <a:miter lim="800000"/>
              <a:headEnd/>
              <a:tailEnd/>
            </a:ln>
          </p:spPr>
        </p:pic>
        <p:sp>
          <p:nvSpPr>
            <p:cNvPr id="54" name="Oval 42"/>
            <p:cNvSpPr>
              <a:spLocks noChangeArrowheads="1"/>
            </p:cNvSpPr>
            <p:nvPr/>
          </p:nvSpPr>
          <p:spPr bwMode="gray">
            <a:xfrm>
              <a:off x="3247" y="1673"/>
              <a:ext cx="602" cy="587"/>
            </a:xfrm>
            <a:prstGeom prst="ellipse">
              <a:avLst/>
            </a:prstGeom>
            <a:solidFill>
              <a:schemeClr val="bg1">
                <a:lumMod val="75000"/>
              </a:schemeClr>
            </a:solidFill>
            <a:ln w="9525" algn="ctr">
              <a:noFill/>
              <a:round/>
            </a:ln>
            <a:effectLst/>
          </p:spPr>
          <p:txBody>
            <a:bodyPr wrap="none" anchor="ctr"/>
            <a:lstStyle/>
            <a:p>
              <a:pPr algn="ctr">
                <a:defRPr/>
              </a:pPr>
              <a:r>
                <a:rPr lang="zh-CN" altLang="en-US" sz="1200" b="1" dirty="0">
                  <a:solidFill>
                    <a:schemeClr val="bg1"/>
                  </a:solidFill>
                  <a:latin typeface="Arial" panose="020B0604020202020204" pitchFamily="34" charset="0"/>
                  <a:ea typeface="宋体" panose="02010600030101010101" pitchFamily="2" charset="-122"/>
                </a:rPr>
                <a:t>持续运营</a:t>
              </a:r>
              <a:endParaRPr lang="zh-CN" altLang="en-US" sz="1200" b="1" dirty="0">
                <a:solidFill>
                  <a:schemeClr val="bg1"/>
                </a:solidFill>
                <a:latin typeface="Arial" panose="020B0604020202020204" pitchFamily="34" charset="0"/>
                <a:ea typeface="宋体" panose="02010600030101010101" pitchFamily="2" charset="-122"/>
              </a:endParaRPr>
            </a:p>
          </p:txBody>
        </p:sp>
        <p:grpSp>
          <p:nvGrpSpPr>
            <p:cNvPr id="55" name="Group 43"/>
            <p:cNvGrpSpPr/>
            <p:nvPr/>
          </p:nvGrpSpPr>
          <p:grpSpPr bwMode="auto">
            <a:xfrm rot="-1045052" flipH="1" flipV="1">
              <a:off x="3275" y="2158"/>
              <a:ext cx="478" cy="107"/>
              <a:chOff x="2524" y="1060"/>
              <a:chExt cx="898" cy="236"/>
            </a:xfrm>
          </p:grpSpPr>
          <p:grpSp>
            <p:nvGrpSpPr>
              <p:cNvPr id="56" name="Group 44"/>
              <p:cNvGrpSpPr/>
              <p:nvPr/>
            </p:nvGrpSpPr>
            <p:grpSpPr bwMode="auto">
              <a:xfrm>
                <a:off x="2524" y="1060"/>
                <a:ext cx="742" cy="186"/>
                <a:chOff x="1565" y="2568"/>
                <a:chExt cx="1118" cy="279"/>
              </a:xfrm>
            </p:grpSpPr>
            <p:sp>
              <p:nvSpPr>
                <p:cNvPr id="62" name="AutoShape 45"/>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63" name="AutoShape 46"/>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64" name="AutoShape 47"/>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65" name="AutoShape 48"/>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grpSp>
          <p:grpSp>
            <p:nvGrpSpPr>
              <p:cNvPr id="57" name="Group 49"/>
              <p:cNvGrpSpPr/>
              <p:nvPr/>
            </p:nvGrpSpPr>
            <p:grpSpPr bwMode="auto">
              <a:xfrm rot="1353540">
                <a:off x="2680" y="1110"/>
                <a:ext cx="742" cy="186"/>
                <a:chOff x="1565" y="2568"/>
                <a:chExt cx="1118" cy="279"/>
              </a:xfrm>
            </p:grpSpPr>
            <p:sp>
              <p:nvSpPr>
                <p:cNvPr id="58" name="AutoShape 50"/>
                <p:cNvSpPr>
                  <a:spLocks noChangeArrowheads="1"/>
                </p:cNvSpPr>
                <p:nvPr/>
              </p:nvSpPr>
              <p:spPr bwMode="gray">
                <a:xfrm rot="5263130">
                  <a:off x="1859"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59" name="AutoShape 51"/>
                <p:cNvSpPr>
                  <a:spLocks noChangeArrowheads="1"/>
                </p:cNvSpPr>
                <p:nvPr/>
              </p:nvSpPr>
              <p:spPr bwMode="gray">
                <a:xfrm rot="6078281">
                  <a:off x="1995" y="2274"/>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60" name="AutoShape 52"/>
                <p:cNvSpPr>
                  <a:spLocks noChangeArrowheads="1"/>
                </p:cNvSpPr>
                <p:nvPr/>
              </p:nvSpPr>
              <p:spPr bwMode="gray">
                <a:xfrm rot="6373927">
                  <a:off x="2071" y="229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sp>
              <p:nvSpPr>
                <p:cNvPr id="61" name="AutoShape 53"/>
                <p:cNvSpPr>
                  <a:spLocks noChangeArrowheads="1"/>
                </p:cNvSpPr>
                <p:nvPr/>
              </p:nvSpPr>
              <p:spPr bwMode="gray">
                <a:xfrm rot="6906312">
                  <a:off x="2161" y="2326"/>
                  <a:ext cx="227" cy="816"/>
                </a:xfrm>
                <a:prstGeom prst="moon">
                  <a:avLst>
                    <a:gd name="adj" fmla="val 49773"/>
                  </a:avLst>
                </a:prstGeom>
                <a:solidFill>
                  <a:srgbClr val="5F5F5F">
                    <a:alpha val="3922"/>
                  </a:srgbClr>
                </a:solidFill>
                <a:ln w="9525">
                  <a:noFill/>
                  <a:miter lim="800000"/>
                </a:ln>
              </p:spPr>
              <p:txBody>
                <a:bodyPr wrap="none" anchor="ctr"/>
                <a:lstStyle/>
                <a:p>
                  <a:endParaRPr lang="zh-CN" altLang="en-US" sz="1400">
                    <a:solidFill>
                      <a:schemeClr val="bg1"/>
                    </a:solidFill>
                  </a:endParaRPr>
                </a:p>
              </p:txBody>
            </p:sp>
          </p:grpSp>
        </p:grpSp>
      </p:grpSp>
      <p:sp>
        <p:nvSpPr>
          <p:cNvPr id="66" name="AutoShape 25"/>
          <p:cNvSpPr>
            <a:spLocks noChangeArrowheads="1"/>
          </p:cNvSpPr>
          <p:nvPr/>
        </p:nvSpPr>
        <p:spPr bwMode="auto">
          <a:xfrm rot="16094195">
            <a:off x="1823240" y="4559688"/>
            <a:ext cx="1232709" cy="1188913"/>
          </a:xfrm>
          <a:custGeom>
            <a:avLst/>
            <a:gdLst>
              <a:gd name="G0" fmla="+- -16630 0 0"/>
              <a:gd name="G1" fmla="+- -9154518 0 0"/>
              <a:gd name="G2" fmla="+- -16630 0 -9154518"/>
              <a:gd name="G3" fmla="+- 10800 0 0"/>
              <a:gd name="G4" fmla="+- 0 0 -16630"/>
              <a:gd name="T0" fmla="*/ 360 256 1"/>
              <a:gd name="T1" fmla="*/ 0 256 1"/>
              <a:gd name="G5" fmla="+- G2 T0 T1"/>
              <a:gd name="G6" fmla="?: G2 G2 G5"/>
              <a:gd name="G7" fmla="+- 0 0 G6"/>
              <a:gd name="G8" fmla="+- 5419 0 0"/>
              <a:gd name="G9" fmla="+- 0 0 -9154518"/>
              <a:gd name="G10" fmla="+- 5419 0 2700"/>
              <a:gd name="G11" fmla="cos G10 -16630"/>
              <a:gd name="G12" fmla="sin G10 -16630"/>
              <a:gd name="G13" fmla="cos 13500 -16630"/>
              <a:gd name="G14" fmla="sin 13500 -16630"/>
              <a:gd name="G15" fmla="+- G11 10800 0"/>
              <a:gd name="G16" fmla="+- G12 10800 0"/>
              <a:gd name="G17" fmla="+- G13 10800 0"/>
              <a:gd name="G18" fmla="+- G14 10800 0"/>
              <a:gd name="G19" fmla="*/ 5419 1 2"/>
              <a:gd name="G20" fmla="+- G19 5400 0"/>
              <a:gd name="G21" fmla="cos G20 -16630"/>
              <a:gd name="G22" fmla="sin G20 -16630"/>
              <a:gd name="G23" fmla="+- G21 10800 0"/>
              <a:gd name="G24" fmla="+- G12 G23 G22"/>
              <a:gd name="G25" fmla="+- G22 G23 G11"/>
              <a:gd name="G26" fmla="cos 10800 -16630"/>
              <a:gd name="G27" fmla="sin 10800 -16630"/>
              <a:gd name="G28" fmla="cos 5419 -16630"/>
              <a:gd name="G29" fmla="sin 5419 -16630"/>
              <a:gd name="G30" fmla="+- G26 10800 0"/>
              <a:gd name="G31" fmla="+- G27 10800 0"/>
              <a:gd name="G32" fmla="+- G28 10800 0"/>
              <a:gd name="G33" fmla="+- G29 10800 0"/>
              <a:gd name="G34" fmla="+- G19 5400 0"/>
              <a:gd name="G35" fmla="cos G34 -9154518"/>
              <a:gd name="G36" fmla="sin G34 -9154518"/>
              <a:gd name="G37" fmla="+/ -9154518 -16630 2"/>
              <a:gd name="T2" fmla="*/ 180 256 1"/>
              <a:gd name="T3" fmla="*/ 0 256 1"/>
              <a:gd name="G38" fmla="+- G37 T2 T3"/>
              <a:gd name="G39" fmla="?: G2 G37 G38"/>
              <a:gd name="G40" fmla="cos 10800 G39"/>
              <a:gd name="G41" fmla="sin 10800 G39"/>
              <a:gd name="G42" fmla="cos 5419 G39"/>
              <a:gd name="G43" fmla="sin 5419 G39"/>
              <a:gd name="G44" fmla="+- G40 10800 0"/>
              <a:gd name="G45" fmla="+- G41 10800 0"/>
              <a:gd name="G46" fmla="+- G42 10800 0"/>
              <a:gd name="G47" fmla="+- G43 10800 0"/>
              <a:gd name="G48" fmla="+- G35 10800 0"/>
              <a:gd name="G49" fmla="+- G36 10800 0"/>
              <a:gd name="T4" fmla="*/ 14499 w 21600"/>
              <a:gd name="T5" fmla="*/ 653 h 21600"/>
              <a:gd name="T6" fmla="*/ 4615 w 21600"/>
              <a:gd name="T7" fmla="*/ 5553 h 21600"/>
              <a:gd name="T8" fmla="*/ 12656 w 21600"/>
              <a:gd name="T9" fmla="*/ 5708 h 21600"/>
              <a:gd name="T10" fmla="*/ 24299 w 21600"/>
              <a:gd name="T11" fmla="*/ 10740 h 21600"/>
              <a:gd name="T12" fmla="*/ 18932 w 21600"/>
              <a:gd name="T13" fmla="*/ 16155 h 21600"/>
              <a:gd name="T14" fmla="*/ 13518 w 21600"/>
              <a:gd name="T15" fmla="*/ 1078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solidFill>
            <a:schemeClr val="bg1">
              <a:alpha val="50000"/>
            </a:schemeClr>
          </a:solidFill>
          <a:ln w="19050">
            <a:noFill/>
            <a:miter lim="800000"/>
          </a:ln>
          <a:effectLst/>
        </p:spPr>
        <p:txBody>
          <a:bodyPr wrap="none" anchor="ctr"/>
          <a:lstStyle/>
          <a:p>
            <a:pPr>
              <a:defRPr/>
            </a:pPr>
            <a:endParaRPr lang="zh-CN" altLang="en-US" sz="1400" kern="0">
              <a:solidFill>
                <a:sysClr val="windowText" lastClr="000000"/>
              </a:solidFill>
              <a:latin typeface="Arial" panose="020B0604020202020204" pitchFamily="34" charset="0"/>
              <a:ea typeface="宋体" panose="02010600030101010101" pitchFamily="2" charset="-122"/>
            </a:endParaRPr>
          </a:p>
        </p:txBody>
      </p:sp>
      <p:sp>
        <p:nvSpPr>
          <p:cNvPr id="67" name="上箭头 66"/>
          <p:cNvSpPr/>
          <p:nvPr/>
        </p:nvSpPr>
        <p:spPr>
          <a:xfrm>
            <a:off x="10049802" y="3217976"/>
            <a:ext cx="645071" cy="3122705"/>
          </a:xfrm>
          <a:prstGeom prst="upArrow">
            <a:avLst/>
          </a:prstGeom>
          <a:gradFill>
            <a:gsLst>
              <a:gs pos="23000">
                <a:srgbClr val="F6AC19"/>
              </a:gs>
              <a:gs pos="0">
                <a:schemeClr val="accent2"/>
              </a:gs>
              <a:gs pos="68000">
                <a:srgbClr val="FFDA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服务集成平台整体建设情况</a:t>
            </a:r>
            <a:endParaRPr lang="zh-CN" altLang="en-US" dirty="0"/>
          </a:p>
        </p:txBody>
      </p:sp>
      <p:grpSp>
        <p:nvGrpSpPr>
          <p:cNvPr id="3" name="组合 2"/>
          <p:cNvGrpSpPr/>
          <p:nvPr/>
        </p:nvGrpSpPr>
        <p:grpSpPr>
          <a:xfrm>
            <a:off x="490990" y="2722711"/>
            <a:ext cx="11259154" cy="3681882"/>
            <a:chOff x="490990" y="2722711"/>
            <a:chExt cx="11259154" cy="3681882"/>
          </a:xfrm>
        </p:grpSpPr>
        <p:sp>
          <p:nvSpPr>
            <p:cNvPr id="4" name="Rectangle 169"/>
            <p:cNvSpPr/>
            <p:nvPr/>
          </p:nvSpPr>
          <p:spPr>
            <a:xfrm>
              <a:off x="1346588" y="2949989"/>
              <a:ext cx="1514685" cy="572006"/>
            </a:xfrm>
            <a:prstGeom prst="rect">
              <a:avLst/>
            </a:prstGeom>
            <a:noFill/>
            <a:ln w="6350" cap="flat" cmpd="sng" algn="ctr">
              <a:solidFill>
                <a:schemeClr val="accent1"/>
              </a:solid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en-US" sz="1600" b="0" i="0" u="none" strike="noStrike" kern="0" cap="none" spc="0" normalizeH="0" baseline="0" noProof="0">
                <a:ln>
                  <a:noFill/>
                </a:ln>
                <a:effectLst/>
                <a:uLnTx/>
                <a:uFillTx/>
                <a:latin typeface="微软雅黑" panose="020B0503020204020204" charset="-122"/>
                <a:ea typeface="微软雅黑" panose="020B0503020204020204" charset="-122"/>
              </a:endParaRPr>
            </a:p>
          </p:txBody>
        </p:sp>
        <p:sp>
          <p:nvSpPr>
            <p:cNvPr id="5" name="Rectangle 170"/>
            <p:cNvSpPr/>
            <p:nvPr/>
          </p:nvSpPr>
          <p:spPr>
            <a:xfrm>
              <a:off x="1627896" y="2744033"/>
              <a:ext cx="833314" cy="244468"/>
            </a:xfrm>
            <a:prstGeom prst="rect">
              <a:avLst/>
            </a:prstGeom>
            <a:solidFill>
              <a:schemeClr val="bg1"/>
            </a:solidFill>
            <a:ln w="12700" cap="flat" cmpd="sng" algn="ctr">
              <a:no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zh-CN" altLang="en-US" sz="1050" b="1" kern="0" dirty="0">
                  <a:latin typeface="微软雅黑" panose="020B0503020204020204" charset="-122"/>
                  <a:ea typeface="微软雅黑" panose="020B0503020204020204" charset="-122"/>
                </a:rPr>
                <a:t>公网系统</a:t>
              </a:r>
              <a:endParaRPr kumimoji="0" lang="en-US" sz="1050" b="1" i="0" u="none" strike="noStrike" kern="0" cap="none" spc="0" normalizeH="0" baseline="0" noProof="0" dirty="0">
                <a:ln>
                  <a:noFill/>
                </a:ln>
                <a:effectLst/>
                <a:uLnTx/>
                <a:uFillTx/>
                <a:latin typeface="微软雅黑" panose="020B0503020204020204" charset="-122"/>
                <a:ea typeface="微软雅黑" panose="020B0503020204020204" charset="-122"/>
              </a:endParaRPr>
            </a:p>
          </p:txBody>
        </p:sp>
        <p:sp>
          <p:nvSpPr>
            <p:cNvPr id="6" name="Rectangle 189"/>
            <p:cNvSpPr/>
            <p:nvPr/>
          </p:nvSpPr>
          <p:spPr>
            <a:xfrm>
              <a:off x="1507761" y="3004527"/>
              <a:ext cx="107358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中航服</a:t>
              </a:r>
              <a:endParaRPr lang="en-US" sz="900" kern="0" dirty="0">
                <a:latin typeface="微软雅黑" panose="020B0503020204020204" charset="-122"/>
                <a:ea typeface="微软雅黑" panose="020B0503020204020204" charset="-122"/>
              </a:endParaRPr>
            </a:p>
          </p:txBody>
        </p:sp>
        <p:sp>
          <p:nvSpPr>
            <p:cNvPr id="7" name="Rectangle 189"/>
            <p:cNvSpPr/>
            <p:nvPr/>
          </p:nvSpPr>
          <p:spPr>
            <a:xfrm>
              <a:off x="1507493" y="3172435"/>
              <a:ext cx="107358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网上大学</a:t>
              </a:r>
              <a:endParaRPr lang="en-US" sz="900" kern="0" dirty="0">
                <a:latin typeface="微软雅黑" panose="020B0503020204020204" charset="-122"/>
                <a:ea typeface="微软雅黑" panose="020B0503020204020204" charset="-122"/>
              </a:endParaRPr>
            </a:p>
          </p:txBody>
        </p:sp>
        <p:sp>
          <p:nvSpPr>
            <p:cNvPr id="8" name="Rectangle 189"/>
            <p:cNvSpPr/>
            <p:nvPr/>
          </p:nvSpPr>
          <p:spPr>
            <a:xfrm>
              <a:off x="1507493" y="3346220"/>
              <a:ext cx="107358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en-US" altLang="zh-CN" sz="900" kern="0" dirty="0">
                  <a:latin typeface="微软雅黑" panose="020B0503020204020204" charset="-122"/>
                  <a:ea typeface="微软雅黑" panose="020B0503020204020204" charset="-122"/>
                </a:rPr>
                <a:t>… …</a:t>
              </a:r>
              <a:endParaRPr lang="en-US" sz="900" kern="0" dirty="0">
                <a:latin typeface="微软雅黑" panose="020B0503020204020204" charset="-122"/>
                <a:ea typeface="微软雅黑" panose="020B0503020204020204" charset="-122"/>
              </a:endParaRPr>
            </a:p>
          </p:txBody>
        </p:sp>
        <p:sp>
          <p:nvSpPr>
            <p:cNvPr id="9" name="矩形 8"/>
            <p:cNvSpPr/>
            <p:nvPr/>
          </p:nvSpPr>
          <p:spPr>
            <a:xfrm>
              <a:off x="1346589" y="3893279"/>
              <a:ext cx="10403555" cy="999074"/>
            </a:xfrm>
            <a:prstGeom prst="rect">
              <a:avLst/>
            </a:prstGeom>
            <a:noFill/>
            <a:ln w="38100" cap="flat" cmpd="sng" algn="ctr">
              <a:solidFill>
                <a:srgbClr val="FFDA00"/>
              </a:solidFill>
              <a:prstDash val="solid"/>
              <a:miter lim="800000"/>
            </a:ln>
          </p:spPr>
          <p:txBody>
            <a:bodyPr rtlCol="0" anchor="t" anchorCtr="0"/>
            <a:lstStyle/>
            <a:p>
              <a:pPr marL="0" marR="0" indent="0" algn="ctr" defTabSz="914400" eaLnBrk="1" fontAlgn="auto" latinLnBrk="0" hangingPunct="1">
                <a:lnSpc>
                  <a:spcPct val="100000"/>
                </a:lnSpc>
                <a:spcBef>
                  <a:spcPts val="0"/>
                </a:spcBef>
                <a:spcAft>
                  <a:spcPts val="0"/>
                </a:spcAft>
                <a:buClrTx/>
                <a:buSzTx/>
                <a:buFontTx/>
                <a:buNone/>
              </a:pPr>
              <a:r>
                <a:rPr lang="zh-CN" altLang="en-US" sz="1100" b="1" kern="0" dirty="0">
                  <a:solidFill>
                    <a:schemeClr val="bg1"/>
                  </a:solidFill>
                  <a:latin typeface="微软雅黑" panose="020B0503020204020204" charset="-122"/>
                  <a:ea typeface="微软雅黑" panose="020B0503020204020204" charset="-122"/>
                </a:rPr>
                <a:t>国投集团一级内外部集成平台</a:t>
              </a:r>
              <a:endParaRPr kumimoji="0" lang="zh-CN" altLang="en-US" sz="11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0" name="Rectangle 196"/>
            <p:cNvSpPr/>
            <p:nvPr/>
          </p:nvSpPr>
          <p:spPr>
            <a:xfrm>
              <a:off x="1607248" y="4214747"/>
              <a:ext cx="2791598" cy="580330"/>
            </a:xfrm>
            <a:prstGeom prst="rect">
              <a:avLst/>
            </a:prstGeom>
            <a:noFill/>
            <a:ln>
              <a:solidFill>
                <a:srgbClr val="FFDA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zh-CN" altLang="en-US" sz="1000" b="1" kern="0" dirty="0">
                  <a:solidFill>
                    <a:schemeClr val="bg1"/>
                  </a:solidFill>
                  <a:latin typeface="微软雅黑" panose="020B0503020204020204" charset="-122"/>
                  <a:ea typeface="微软雅黑" panose="020B0503020204020204" charset="-122"/>
                </a:rPr>
                <a:t>互联网区集成平台</a:t>
              </a:r>
              <a:endParaRPr lang="zh-CN" altLang="en-US" sz="1000" b="1" kern="0" dirty="0">
                <a:solidFill>
                  <a:schemeClr val="bg1"/>
                </a:solidFill>
                <a:latin typeface="微软雅黑" panose="020B0503020204020204" charset="-122"/>
                <a:ea typeface="微软雅黑" panose="020B0503020204020204" charset="-122"/>
              </a:endParaRPr>
            </a:p>
          </p:txBody>
        </p:sp>
        <p:sp>
          <p:nvSpPr>
            <p:cNvPr id="11" name="Rectangle 196"/>
            <p:cNvSpPr/>
            <p:nvPr/>
          </p:nvSpPr>
          <p:spPr>
            <a:xfrm>
              <a:off x="4852062" y="4214747"/>
              <a:ext cx="6779462" cy="580329"/>
            </a:xfrm>
            <a:prstGeom prst="rect">
              <a:avLst/>
            </a:prstGeom>
            <a:noFill/>
            <a:ln>
              <a:solidFill>
                <a:srgbClr val="FFDA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r>
                <a:rPr lang="zh-CN" altLang="en-US" sz="1000" b="1" dirty="0">
                  <a:solidFill>
                    <a:schemeClr val="bg1"/>
                  </a:solidFill>
                  <a:latin typeface="微软雅黑" panose="020B0503020204020204" charset="-122"/>
                  <a:ea typeface="微软雅黑" panose="020B0503020204020204" charset="-122"/>
                </a:rPr>
                <a:t>内网区集成平台</a:t>
              </a:r>
              <a:endParaRPr lang="en-US" sz="1000" b="1" dirty="0">
                <a:solidFill>
                  <a:schemeClr val="bg1"/>
                </a:solidFill>
                <a:latin typeface="微软雅黑" panose="020B0503020204020204" charset="-122"/>
                <a:ea typeface="微软雅黑" panose="020B0503020204020204" charset="-122"/>
              </a:endParaRPr>
            </a:p>
          </p:txBody>
        </p:sp>
        <p:sp>
          <p:nvSpPr>
            <p:cNvPr id="12" name="矩形 149"/>
            <p:cNvSpPr/>
            <p:nvPr/>
          </p:nvSpPr>
          <p:spPr>
            <a:xfrm>
              <a:off x="5247896" y="4522407"/>
              <a:ext cx="1219738" cy="201199"/>
            </a:xfrm>
            <a:prstGeom prst="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charset="-122"/>
                  <a:ea typeface="微软雅黑" panose="020B0503020204020204" charset="-122"/>
                </a:rPr>
                <a:t>服务管理</a:t>
              </a:r>
              <a:endParaRPr lang="zh-CN" altLang="en-US" sz="1100" b="1" dirty="0">
                <a:solidFill>
                  <a:schemeClr val="bg1"/>
                </a:solidFill>
                <a:latin typeface="微软雅黑" panose="020B0503020204020204" charset="-122"/>
                <a:ea typeface="微软雅黑" panose="020B0503020204020204" charset="-122"/>
              </a:endParaRPr>
            </a:p>
          </p:txBody>
        </p:sp>
        <p:sp>
          <p:nvSpPr>
            <p:cNvPr id="13" name="矩形 150"/>
            <p:cNvSpPr/>
            <p:nvPr/>
          </p:nvSpPr>
          <p:spPr>
            <a:xfrm>
              <a:off x="6836439" y="4522407"/>
              <a:ext cx="1219738" cy="201199"/>
            </a:xfrm>
            <a:prstGeom prst="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charset="-122"/>
                  <a:ea typeface="微软雅黑" panose="020B0503020204020204" charset="-122"/>
                </a:rPr>
                <a:t>集成共享总线</a:t>
              </a:r>
              <a:endParaRPr lang="zh-CN" altLang="en-US" sz="1100" b="1" dirty="0">
                <a:solidFill>
                  <a:schemeClr val="bg1"/>
                </a:solidFill>
                <a:latin typeface="微软雅黑" panose="020B0503020204020204" charset="-122"/>
                <a:ea typeface="微软雅黑" panose="020B0503020204020204" charset="-122"/>
              </a:endParaRPr>
            </a:p>
          </p:txBody>
        </p:sp>
        <p:sp>
          <p:nvSpPr>
            <p:cNvPr id="14" name="矩形 151"/>
            <p:cNvSpPr/>
            <p:nvPr/>
          </p:nvSpPr>
          <p:spPr>
            <a:xfrm>
              <a:off x="10013523" y="4522407"/>
              <a:ext cx="1219738" cy="201199"/>
            </a:xfrm>
            <a:prstGeom prst="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charset="-122"/>
                  <a:ea typeface="微软雅黑" panose="020B0503020204020204" charset="-122"/>
                </a:rPr>
                <a:t>平台管理</a:t>
              </a:r>
              <a:endParaRPr lang="zh-CN" altLang="en-US" sz="1100" b="1" dirty="0">
                <a:solidFill>
                  <a:schemeClr val="bg1"/>
                </a:solidFill>
                <a:latin typeface="微软雅黑" panose="020B0503020204020204" charset="-122"/>
                <a:ea typeface="微软雅黑" panose="020B0503020204020204" charset="-122"/>
              </a:endParaRPr>
            </a:p>
          </p:txBody>
        </p:sp>
        <p:sp>
          <p:nvSpPr>
            <p:cNvPr id="15" name="矩形 152"/>
            <p:cNvSpPr/>
            <p:nvPr/>
          </p:nvSpPr>
          <p:spPr>
            <a:xfrm>
              <a:off x="8424981" y="4522407"/>
              <a:ext cx="1219738" cy="201199"/>
            </a:xfrm>
            <a:prstGeom prst="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charset="-122"/>
                  <a:ea typeface="微软雅黑" panose="020B0503020204020204" charset="-122"/>
                </a:rPr>
                <a:t>监控中心</a:t>
              </a:r>
              <a:endParaRPr lang="zh-CN" altLang="en-US" sz="1100" b="1" dirty="0">
                <a:solidFill>
                  <a:schemeClr val="bg1"/>
                </a:solidFill>
                <a:latin typeface="微软雅黑" panose="020B0503020204020204" charset="-122"/>
                <a:ea typeface="微软雅黑" panose="020B0503020204020204" charset="-122"/>
              </a:endParaRPr>
            </a:p>
          </p:txBody>
        </p:sp>
        <p:sp>
          <p:nvSpPr>
            <p:cNvPr id="88" name="Rectangle 166"/>
            <p:cNvSpPr/>
            <p:nvPr/>
          </p:nvSpPr>
          <p:spPr>
            <a:xfrm>
              <a:off x="4715328" y="2939137"/>
              <a:ext cx="5224239" cy="572006"/>
            </a:xfrm>
            <a:prstGeom prst="rect">
              <a:avLst/>
            </a:prstGeom>
            <a:noFill/>
            <a:ln w="6350" cap="flat" cmpd="sng" algn="ctr">
              <a:solidFill>
                <a:schemeClr val="accent1"/>
              </a:solid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en-US" sz="1600" b="0" i="0" u="none" strike="noStrike" kern="0" cap="none" spc="0" normalizeH="0" baseline="0" noProof="0">
                <a:ln>
                  <a:noFill/>
                </a:ln>
                <a:effectLst/>
                <a:uLnTx/>
                <a:uFillTx/>
                <a:latin typeface="微软雅黑" panose="020B0503020204020204" charset="-122"/>
                <a:ea typeface="微软雅黑" panose="020B0503020204020204" charset="-122"/>
              </a:endParaRPr>
            </a:p>
          </p:txBody>
        </p:sp>
        <p:sp>
          <p:nvSpPr>
            <p:cNvPr id="89" name="Rectangle 167"/>
            <p:cNvSpPr/>
            <p:nvPr/>
          </p:nvSpPr>
          <p:spPr>
            <a:xfrm>
              <a:off x="6462274" y="2725805"/>
              <a:ext cx="1741066" cy="217339"/>
            </a:xfrm>
            <a:prstGeom prst="rect">
              <a:avLst/>
            </a:prstGeom>
            <a:solidFill>
              <a:schemeClr val="bg1"/>
            </a:solidFill>
            <a:ln w="12700" cap="flat" cmpd="sng" algn="ctr">
              <a:no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zh-CN" altLang="en-US" sz="1050" b="1" kern="0" noProof="0" dirty="0">
                  <a:latin typeface="微软雅黑" panose="020B0503020204020204" charset="-122"/>
                  <a:ea typeface="微软雅黑" panose="020B0503020204020204" charset="-122"/>
                </a:rPr>
                <a:t>集团内网区系统</a:t>
              </a:r>
              <a:endParaRPr kumimoji="0" lang="en-US" sz="1050" b="1" i="0" u="none" strike="noStrike" kern="0" cap="none" spc="0" normalizeH="0" baseline="0" noProof="0" dirty="0">
                <a:ln>
                  <a:noFill/>
                </a:ln>
                <a:effectLst/>
                <a:uLnTx/>
                <a:uFillTx/>
                <a:latin typeface="微软雅黑" panose="020B0503020204020204" charset="-122"/>
                <a:ea typeface="微软雅黑" panose="020B0503020204020204" charset="-122"/>
              </a:endParaRPr>
            </a:p>
          </p:txBody>
        </p:sp>
        <p:sp>
          <p:nvSpPr>
            <p:cNvPr id="90" name="Rectangle 173"/>
            <p:cNvSpPr/>
            <p:nvPr/>
          </p:nvSpPr>
          <p:spPr>
            <a:xfrm>
              <a:off x="4829971" y="2993676"/>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大额资金</a:t>
              </a:r>
              <a:endParaRPr lang="en-US" sz="900" kern="0" dirty="0">
                <a:latin typeface="微软雅黑" panose="020B0503020204020204" charset="-122"/>
                <a:ea typeface="微软雅黑" panose="020B0503020204020204" charset="-122"/>
              </a:endParaRPr>
            </a:p>
          </p:txBody>
        </p:sp>
        <p:sp>
          <p:nvSpPr>
            <p:cNvPr id="91" name="Rectangle 174"/>
            <p:cNvSpPr/>
            <p:nvPr/>
          </p:nvSpPr>
          <p:spPr>
            <a:xfrm>
              <a:off x="6095501" y="2993676"/>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主数据</a:t>
              </a:r>
              <a:endParaRPr lang="en-US" sz="900" kern="0" dirty="0">
                <a:latin typeface="微软雅黑" panose="020B0503020204020204" charset="-122"/>
                <a:ea typeface="微软雅黑" panose="020B0503020204020204" charset="-122"/>
              </a:endParaRPr>
            </a:p>
          </p:txBody>
        </p:sp>
        <p:sp>
          <p:nvSpPr>
            <p:cNvPr id="92" name="Rectangle 175"/>
            <p:cNvSpPr/>
            <p:nvPr/>
          </p:nvSpPr>
          <p:spPr>
            <a:xfrm>
              <a:off x="7361030" y="2993676"/>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投资决策</a:t>
              </a:r>
              <a:endParaRPr lang="en-US" altLang="zh-CN" sz="900" kern="0" dirty="0">
                <a:latin typeface="微软雅黑" panose="020B0503020204020204" charset="-122"/>
                <a:ea typeface="微软雅黑" panose="020B0503020204020204" charset="-122"/>
              </a:endParaRPr>
            </a:p>
          </p:txBody>
        </p:sp>
        <p:sp>
          <p:nvSpPr>
            <p:cNvPr id="93" name="Rectangle 176"/>
            <p:cNvSpPr/>
            <p:nvPr/>
          </p:nvSpPr>
          <p:spPr>
            <a:xfrm>
              <a:off x="8626560" y="2993676"/>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审计监督</a:t>
              </a:r>
              <a:endParaRPr lang="en-US" sz="900" kern="0" dirty="0">
                <a:latin typeface="微软雅黑" panose="020B0503020204020204" charset="-122"/>
                <a:ea typeface="微软雅黑" panose="020B0503020204020204" charset="-122"/>
              </a:endParaRPr>
            </a:p>
          </p:txBody>
        </p:sp>
        <p:sp>
          <p:nvSpPr>
            <p:cNvPr id="94" name="Rectangle 179"/>
            <p:cNvSpPr/>
            <p:nvPr/>
          </p:nvSpPr>
          <p:spPr>
            <a:xfrm>
              <a:off x="4829971" y="3164523"/>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三重一大</a:t>
              </a:r>
              <a:endParaRPr lang="en-US" sz="900" kern="0" dirty="0">
                <a:latin typeface="微软雅黑" panose="020B0503020204020204" charset="-122"/>
                <a:ea typeface="微软雅黑" panose="020B0503020204020204" charset="-122"/>
              </a:endParaRPr>
            </a:p>
          </p:txBody>
        </p:sp>
        <p:sp>
          <p:nvSpPr>
            <p:cNvPr id="95" name="Rectangle 180"/>
            <p:cNvSpPr/>
            <p:nvPr/>
          </p:nvSpPr>
          <p:spPr>
            <a:xfrm>
              <a:off x="6095501" y="3164523"/>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人力资源</a:t>
              </a:r>
              <a:endParaRPr lang="en-US" sz="900" kern="0" dirty="0">
                <a:latin typeface="微软雅黑" panose="020B0503020204020204" charset="-122"/>
                <a:ea typeface="微软雅黑" panose="020B0503020204020204" charset="-122"/>
              </a:endParaRPr>
            </a:p>
          </p:txBody>
        </p:sp>
        <p:sp>
          <p:nvSpPr>
            <p:cNvPr id="96" name="Rectangle 181"/>
            <p:cNvSpPr/>
            <p:nvPr/>
          </p:nvSpPr>
          <p:spPr>
            <a:xfrm>
              <a:off x="7361030" y="3164523"/>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en-US" altLang="zh-CN" sz="900" kern="0" dirty="0">
                  <a:latin typeface="微软雅黑" panose="020B0503020204020204" charset="-122"/>
                  <a:ea typeface="微软雅黑" panose="020B0503020204020204" charset="-122"/>
                </a:rPr>
                <a:t>NC</a:t>
              </a:r>
              <a:r>
                <a:rPr lang="zh-CN" altLang="en-US" sz="900" kern="0" dirty="0">
                  <a:latin typeface="微软雅黑" panose="020B0503020204020204" charset="-122"/>
                  <a:ea typeface="微软雅黑" panose="020B0503020204020204" charset="-122"/>
                </a:rPr>
                <a:t>核算</a:t>
              </a:r>
              <a:endParaRPr lang="en-US" sz="900" kern="0" dirty="0">
                <a:latin typeface="微软雅黑" panose="020B0503020204020204" charset="-122"/>
                <a:ea typeface="微软雅黑" panose="020B0503020204020204" charset="-122"/>
              </a:endParaRPr>
            </a:p>
          </p:txBody>
        </p:sp>
        <p:sp>
          <p:nvSpPr>
            <p:cNvPr id="97" name="Rectangle 182"/>
            <p:cNvSpPr/>
            <p:nvPr/>
          </p:nvSpPr>
          <p:spPr>
            <a:xfrm>
              <a:off x="8626560" y="3164523"/>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en-US" altLang="zh-CN" sz="900" kern="0" dirty="0">
                  <a:latin typeface="微软雅黑" panose="020B0503020204020204" charset="-122"/>
                  <a:ea typeface="微软雅黑" panose="020B0503020204020204" charset="-122"/>
                </a:rPr>
                <a:t>ERP</a:t>
              </a:r>
              <a:r>
                <a:rPr lang="zh-CN" altLang="en-US" sz="900" kern="0" dirty="0">
                  <a:latin typeface="微软雅黑" panose="020B0503020204020204" charset="-122"/>
                  <a:ea typeface="微软雅黑" panose="020B0503020204020204" charset="-122"/>
                </a:rPr>
                <a:t>核算</a:t>
              </a:r>
              <a:endParaRPr lang="en-US" sz="900" kern="0" dirty="0">
                <a:latin typeface="微软雅黑" panose="020B0503020204020204" charset="-122"/>
                <a:ea typeface="微软雅黑" panose="020B0503020204020204" charset="-122"/>
              </a:endParaRPr>
            </a:p>
          </p:txBody>
        </p:sp>
        <p:sp>
          <p:nvSpPr>
            <p:cNvPr id="98" name="Rectangle 185"/>
            <p:cNvSpPr/>
            <p:nvPr/>
          </p:nvSpPr>
          <p:spPr>
            <a:xfrm>
              <a:off x="4829971" y="3335369"/>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en-US" altLang="zh-CN" sz="900" kern="0" dirty="0">
                  <a:latin typeface="微软雅黑" panose="020B0503020204020204" charset="-122"/>
                  <a:ea typeface="微软雅黑" panose="020B0503020204020204" charset="-122"/>
                </a:rPr>
                <a:t>OA</a:t>
              </a:r>
              <a:r>
                <a:rPr lang="zh-CN" altLang="en-US" sz="900" kern="0" dirty="0">
                  <a:latin typeface="微软雅黑" panose="020B0503020204020204" charset="-122"/>
                  <a:ea typeface="微软雅黑" panose="020B0503020204020204" charset="-122"/>
                </a:rPr>
                <a:t>系统</a:t>
              </a:r>
              <a:endParaRPr lang="en-US" sz="900" kern="0" dirty="0">
                <a:latin typeface="微软雅黑" panose="020B0503020204020204" charset="-122"/>
                <a:ea typeface="微软雅黑" panose="020B0503020204020204" charset="-122"/>
              </a:endParaRPr>
            </a:p>
          </p:txBody>
        </p:sp>
        <p:sp>
          <p:nvSpPr>
            <p:cNvPr id="99" name="Rectangle 186"/>
            <p:cNvSpPr/>
            <p:nvPr/>
          </p:nvSpPr>
          <p:spPr>
            <a:xfrm>
              <a:off x="6095501" y="3335369"/>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档案管理</a:t>
              </a:r>
              <a:endParaRPr lang="en-US" sz="900" kern="0" dirty="0">
                <a:latin typeface="微软雅黑" panose="020B0503020204020204" charset="-122"/>
                <a:ea typeface="微软雅黑" panose="020B0503020204020204" charset="-122"/>
              </a:endParaRPr>
            </a:p>
          </p:txBody>
        </p:sp>
        <p:sp>
          <p:nvSpPr>
            <p:cNvPr id="100" name="Rectangle 187"/>
            <p:cNvSpPr/>
            <p:nvPr/>
          </p:nvSpPr>
          <p:spPr>
            <a:xfrm>
              <a:off x="7361030" y="3335369"/>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纪检监察</a:t>
              </a:r>
              <a:endParaRPr lang="en-US" sz="900" kern="0" dirty="0">
                <a:latin typeface="微软雅黑" panose="020B0503020204020204" charset="-122"/>
                <a:ea typeface="微软雅黑" panose="020B0503020204020204" charset="-122"/>
              </a:endParaRPr>
            </a:p>
          </p:txBody>
        </p:sp>
        <p:sp>
          <p:nvSpPr>
            <p:cNvPr id="101" name="Rectangle 188"/>
            <p:cNvSpPr/>
            <p:nvPr/>
          </p:nvSpPr>
          <p:spPr>
            <a:xfrm>
              <a:off x="8626560" y="3335369"/>
              <a:ext cx="118896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en-US" altLang="zh-CN" sz="900" kern="0" dirty="0">
                  <a:latin typeface="微软雅黑" panose="020B0503020204020204" charset="-122"/>
                  <a:ea typeface="微软雅黑" panose="020B0503020204020204" charset="-122"/>
                </a:rPr>
                <a:t>… …</a:t>
              </a:r>
              <a:endParaRPr lang="en-US" sz="900" kern="0" dirty="0">
                <a:latin typeface="微软雅黑" panose="020B0503020204020204" charset="-122"/>
                <a:ea typeface="微软雅黑" panose="020B0503020204020204" charset="-122"/>
              </a:endParaRPr>
            </a:p>
          </p:txBody>
        </p:sp>
        <p:cxnSp>
          <p:nvCxnSpPr>
            <p:cNvPr id="102" name="直接箭头连接符 7172"/>
            <p:cNvCxnSpPr/>
            <p:nvPr/>
          </p:nvCxnSpPr>
          <p:spPr>
            <a:xfrm>
              <a:off x="5498847" y="3511143"/>
              <a:ext cx="0" cy="361293"/>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3" name="直接箭头连接符 97"/>
            <p:cNvCxnSpPr>
              <a:stCxn id="88" idx="2"/>
            </p:cNvCxnSpPr>
            <p:nvPr/>
          </p:nvCxnSpPr>
          <p:spPr>
            <a:xfrm>
              <a:off x="7327448" y="3511143"/>
              <a:ext cx="5358" cy="361293"/>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直接箭头连接符 98"/>
            <p:cNvCxnSpPr/>
            <p:nvPr/>
          </p:nvCxnSpPr>
          <p:spPr>
            <a:xfrm>
              <a:off x="9041547" y="3511143"/>
              <a:ext cx="10449" cy="361293"/>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Rectangle 169"/>
            <p:cNvSpPr/>
            <p:nvPr/>
          </p:nvSpPr>
          <p:spPr>
            <a:xfrm>
              <a:off x="2964027" y="2939137"/>
              <a:ext cx="1514685" cy="572006"/>
            </a:xfrm>
            <a:prstGeom prst="rect">
              <a:avLst/>
            </a:prstGeom>
            <a:noFill/>
            <a:ln w="6350" cap="flat" cmpd="sng" algn="ctr">
              <a:solidFill>
                <a:schemeClr val="accent1"/>
              </a:solid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en-US" sz="1600" b="0" i="0" u="none" strike="noStrike" kern="0" cap="none" spc="0" normalizeH="0" baseline="0" noProof="0">
                <a:ln>
                  <a:noFill/>
                </a:ln>
                <a:effectLst/>
                <a:uLnTx/>
                <a:uFillTx/>
                <a:latin typeface="微软雅黑" panose="020B0503020204020204" charset="-122"/>
                <a:ea typeface="微软雅黑" panose="020B0503020204020204" charset="-122"/>
              </a:endParaRPr>
            </a:p>
          </p:txBody>
        </p:sp>
        <p:sp>
          <p:nvSpPr>
            <p:cNvPr id="18" name="Rectangle 170"/>
            <p:cNvSpPr/>
            <p:nvPr/>
          </p:nvSpPr>
          <p:spPr>
            <a:xfrm>
              <a:off x="3125201" y="2751819"/>
              <a:ext cx="1073317" cy="225829"/>
            </a:xfrm>
            <a:prstGeom prst="rect">
              <a:avLst/>
            </a:prstGeom>
            <a:solidFill>
              <a:schemeClr val="bg1"/>
            </a:solidFill>
            <a:ln w="12700" cap="flat" cmpd="sng" algn="ctr">
              <a:no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zh-CN" altLang="en-US" sz="1050" b="1" kern="0" dirty="0">
                  <a:latin typeface="微软雅黑" panose="020B0503020204020204" charset="-122"/>
                  <a:ea typeface="微软雅黑" panose="020B0503020204020204" charset="-122"/>
                </a:rPr>
                <a:t>互联网区系统</a:t>
              </a:r>
              <a:endParaRPr kumimoji="0" lang="en-US" sz="1050" b="1" i="0" u="none" strike="noStrike" kern="0" cap="none" spc="0" normalizeH="0" baseline="0" noProof="0" dirty="0">
                <a:ln>
                  <a:noFill/>
                </a:ln>
                <a:effectLst/>
                <a:uLnTx/>
                <a:uFillTx/>
                <a:latin typeface="微软雅黑" panose="020B0503020204020204" charset="-122"/>
                <a:ea typeface="微软雅黑" panose="020B0503020204020204" charset="-122"/>
              </a:endParaRPr>
            </a:p>
          </p:txBody>
        </p:sp>
        <p:cxnSp>
          <p:nvCxnSpPr>
            <p:cNvPr id="19" name="直接箭头连接符 105"/>
            <p:cNvCxnSpPr/>
            <p:nvPr/>
          </p:nvCxnSpPr>
          <p:spPr>
            <a:xfrm>
              <a:off x="2249891" y="3511143"/>
              <a:ext cx="0" cy="361293"/>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2" name="Rectangle 169"/>
            <p:cNvSpPr/>
            <p:nvPr/>
          </p:nvSpPr>
          <p:spPr>
            <a:xfrm>
              <a:off x="10082511" y="2939137"/>
              <a:ext cx="1369747" cy="572006"/>
            </a:xfrm>
            <a:prstGeom prst="rect">
              <a:avLst/>
            </a:prstGeom>
            <a:noFill/>
            <a:ln w="6350" cap="flat" cmpd="sng" algn="ctr">
              <a:solidFill>
                <a:schemeClr val="accent1"/>
              </a:solid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en-US" sz="1600" b="0" i="0" u="none" strike="noStrike" kern="0" cap="none" spc="0" normalizeH="0" baseline="0" noProof="0">
                <a:ln>
                  <a:noFill/>
                </a:ln>
                <a:effectLst/>
                <a:uLnTx/>
                <a:uFillTx/>
                <a:latin typeface="微软雅黑" panose="020B0503020204020204" charset="-122"/>
                <a:ea typeface="微软雅黑" panose="020B0503020204020204" charset="-122"/>
              </a:endParaRPr>
            </a:p>
          </p:txBody>
        </p:sp>
        <p:sp>
          <p:nvSpPr>
            <p:cNvPr id="83" name="Rectangle 170"/>
            <p:cNvSpPr/>
            <p:nvPr/>
          </p:nvSpPr>
          <p:spPr>
            <a:xfrm>
              <a:off x="10258560" y="2722711"/>
              <a:ext cx="1035880" cy="224745"/>
            </a:xfrm>
            <a:prstGeom prst="rect">
              <a:avLst/>
            </a:prstGeom>
            <a:solidFill>
              <a:srgbClr val="F2F2F2"/>
            </a:solidFill>
            <a:ln w="12700" cap="flat" cmpd="sng" algn="ctr">
              <a:no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zh-CN" altLang="en-US" sz="1050" b="1" kern="0" noProof="0" dirty="0">
                  <a:latin typeface="微软雅黑" panose="020B0503020204020204" charset="-122"/>
                  <a:ea typeface="微软雅黑" panose="020B0503020204020204" charset="-122"/>
                </a:rPr>
                <a:t>板块公司系统</a:t>
              </a:r>
              <a:endParaRPr kumimoji="0" lang="en-US" sz="1050" b="1" i="0" u="none" strike="noStrike" kern="0" cap="none" spc="0" normalizeH="0" baseline="0" noProof="0" dirty="0">
                <a:ln>
                  <a:noFill/>
                </a:ln>
                <a:effectLst/>
                <a:uLnTx/>
                <a:uFillTx/>
                <a:latin typeface="微软雅黑" panose="020B0503020204020204" charset="-122"/>
                <a:ea typeface="微软雅黑" panose="020B0503020204020204" charset="-122"/>
              </a:endParaRPr>
            </a:p>
          </p:txBody>
        </p:sp>
        <p:sp>
          <p:nvSpPr>
            <p:cNvPr id="84" name="Rectangle 171"/>
            <p:cNvSpPr/>
            <p:nvPr/>
          </p:nvSpPr>
          <p:spPr>
            <a:xfrm>
              <a:off x="10230592" y="2993676"/>
              <a:ext cx="107358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交通板块</a:t>
              </a:r>
              <a:endParaRPr lang="en-US" sz="900" kern="0" dirty="0">
                <a:latin typeface="微软雅黑" panose="020B0503020204020204" charset="-122"/>
                <a:ea typeface="微软雅黑" panose="020B0503020204020204" charset="-122"/>
              </a:endParaRPr>
            </a:p>
          </p:txBody>
        </p:sp>
        <p:sp>
          <p:nvSpPr>
            <p:cNvPr id="85" name="Rectangle 171"/>
            <p:cNvSpPr/>
            <p:nvPr/>
          </p:nvSpPr>
          <p:spPr>
            <a:xfrm>
              <a:off x="10230592" y="3164523"/>
              <a:ext cx="107358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矿业板块</a:t>
              </a:r>
              <a:endParaRPr lang="en-US" sz="900" kern="0" dirty="0">
                <a:latin typeface="微软雅黑" panose="020B0503020204020204" charset="-122"/>
                <a:ea typeface="微软雅黑" panose="020B0503020204020204" charset="-122"/>
              </a:endParaRPr>
            </a:p>
          </p:txBody>
        </p:sp>
        <p:sp>
          <p:nvSpPr>
            <p:cNvPr id="86" name="Rectangle 171"/>
            <p:cNvSpPr/>
            <p:nvPr/>
          </p:nvSpPr>
          <p:spPr>
            <a:xfrm>
              <a:off x="10230592" y="3335369"/>
              <a:ext cx="107358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en-US" altLang="zh-CN" sz="900" kern="0" dirty="0">
                  <a:latin typeface="微软雅黑" panose="020B0503020204020204" charset="-122"/>
                  <a:ea typeface="微软雅黑" panose="020B0503020204020204" charset="-122"/>
                </a:rPr>
                <a:t>… …</a:t>
              </a:r>
              <a:endParaRPr lang="en-US" sz="900" kern="0" dirty="0">
                <a:latin typeface="微软雅黑" panose="020B0503020204020204" charset="-122"/>
                <a:ea typeface="微软雅黑" panose="020B0503020204020204" charset="-122"/>
              </a:endParaRPr>
            </a:p>
          </p:txBody>
        </p:sp>
        <p:cxnSp>
          <p:nvCxnSpPr>
            <p:cNvPr id="87" name="直接箭头连接符 106"/>
            <p:cNvCxnSpPr>
              <a:stCxn id="82" idx="2"/>
            </p:cNvCxnSpPr>
            <p:nvPr/>
          </p:nvCxnSpPr>
          <p:spPr>
            <a:xfrm>
              <a:off x="10767385" y="3511143"/>
              <a:ext cx="0" cy="361293"/>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Rectangle 189"/>
            <p:cNvSpPr/>
            <p:nvPr/>
          </p:nvSpPr>
          <p:spPr>
            <a:xfrm>
              <a:off x="3125201" y="2993675"/>
              <a:ext cx="107358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电子采购平台</a:t>
              </a:r>
              <a:endParaRPr lang="en-US" sz="900" kern="0" dirty="0">
                <a:latin typeface="微软雅黑" panose="020B0503020204020204" charset="-122"/>
                <a:ea typeface="微软雅黑" panose="020B0503020204020204" charset="-122"/>
              </a:endParaRPr>
            </a:p>
          </p:txBody>
        </p:sp>
        <p:sp>
          <p:nvSpPr>
            <p:cNvPr id="22" name="Rectangle 189"/>
            <p:cNvSpPr/>
            <p:nvPr/>
          </p:nvSpPr>
          <p:spPr>
            <a:xfrm>
              <a:off x="3124932" y="3161583"/>
              <a:ext cx="107358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zh-CN" altLang="en-US" sz="900" kern="0" dirty="0">
                  <a:latin typeface="微软雅黑" panose="020B0503020204020204" charset="-122"/>
                  <a:ea typeface="微软雅黑" panose="020B0503020204020204" charset="-122"/>
                </a:rPr>
                <a:t>移动门户</a:t>
              </a:r>
              <a:r>
                <a:rPr lang="en-US" altLang="zh-CN" sz="900" kern="0" dirty="0">
                  <a:latin typeface="微软雅黑" panose="020B0503020204020204" charset="-122"/>
                  <a:ea typeface="微软雅黑" panose="020B0503020204020204" charset="-122"/>
                </a:rPr>
                <a:t>APP</a:t>
              </a:r>
              <a:endParaRPr lang="en-US" sz="900" kern="0" dirty="0">
                <a:latin typeface="微软雅黑" panose="020B0503020204020204" charset="-122"/>
                <a:ea typeface="微软雅黑" panose="020B0503020204020204" charset="-122"/>
              </a:endParaRPr>
            </a:p>
          </p:txBody>
        </p:sp>
        <p:cxnSp>
          <p:nvCxnSpPr>
            <p:cNvPr id="23" name="直接箭头连接符 94"/>
            <p:cNvCxnSpPr/>
            <p:nvPr/>
          </p:nvCxnSpPr>
          <p:spPr>
            <a:xfrm>
              <a:off x="3793840" y="3511143"/>
              <a:ext cx="0" cy="361293"/>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97"/>
            <p:cNvCxnSpPr/>
            <p:nvPr/>
          </p:nvCxnSpPr>
          <p:spPr>
            <a:xfrm>
              <a:off x="547931" y="2858808"/>
              <a:ext cx="587338" cy="0"/>
            </a:xfrm>
            <a:prstGeom prst="line">
              <a:avLst/>
            </a:prstGeom>
            <a:ln>
              <a:solidFill>
                <a:schemeClr val="bg1"/>
              </a:solidFill>
              <a:tailEnd type="none"/>
            </a:ln>
          </p:spPr>
          <p:style>
            <a:lnRef idx="2">
              <a:schemeClr val="accent1"/>
            </a:lnRef>
            <a:fillRef idx="0">
              <a:schemeClr val="accent1"/>
            </a:fillRef>
            <a:effectRef idx="1">
              <a:schemeClr val="accent1"/>
            </a:effectRef>
            <a:fontRef idx="minor">
              <a:schemeClr val="tx1"/>
            </a:fontRef>
          </p:style>
        </p:cxnSp>
        <p:cxnSp>
          <p:nvCxnSpPr>
            <p:cNvPr id="25" name="Straight Connector 98"/>
            <p:cNvCxnSpPr/>
            <p:nvPr/>
          </p:nvCxnSpPr>
          <p:spPr>
            <a:xfrm>
              <a:off x="547931" y="5174433"/>
              <a:ext cx="587338" cy="0"/>
            </a:xfrm>
            <a:prstGeom prst="line">
              <a:avLst/>
            </a:prstGeom>
            <a:ln>
              <a:solidFill>
                <a:schemeClr val="bg1"/>
              </a:solidFill>
              <a:tailEnd type="none"/>
            </a:ln>
          </p:spPr>
          <p:style>
            <a:lnRef idx="2">
              <a:schemeClr val="accent1"/>
            </a:lnRef>
            <a:fillRef idx="0">
              <a:schemeClr val="accent1"/>
            </a:fillRef>
            <a:effectRef idx="1">
              <a:schemeClr val="accent1"/>
            </a:effectRef>
            <a:fontRef idx="minor">
              <a:schemeClr val="tx1"/>
            </a:fontRef>
          </p:style>
        </p:cxnSp>
        <p:cxnSp>
          <p:nvCxnSpPr>
            <p:cNvPr id="26" name="Straight Connector 99"/>
            <p:cNvCxnSpPr/>
            <p:nvPr/>
          </p:nvCxnSpPr>
          <p:spPr>
            <a:xfrm>
              <a:off x="547931" y="6381207"/>
              <a:ext cx="587338" cy="0"/>
            </a:xfrm>
            <a:prstGeom prst="line">
              <a:avLst/>
            </a:prstGeom>
            <a:ln>
              <a:solidFill>
                <a:schemeClr val="bg1"/>
              </a:solidFill>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101"/>
            <p:cNvCxnSpPr/>
            <p:nvPr/>
          </p:nvCxnSpPr>
          <p:spPr>
            <a:xfrm>
              <a:off x="836938" y="2917333"/>
              <a:ext cx="1" cy="2257099"/>
            </a:xfrm>
            <a:prstGeom prst="line">
              <a:avLst/>
            </a:prstGeom>
            <a:ln>
              <a:solidFill>
                <a:schemeClr val="bg1"/>
              </a:solidFill>
              <a:tailEnd type="none"/>
            </a:ln>
          </p:spPr>
          <p:style>
            <a:lnRef idx="2">
              <a:schemeClr val="accent1"/>
            </a:lnRef>
            <a:fillRef idx="0">
              <a:schemeClr val="accent1"/>
            </a:fillRef>
            <a:effectRef idx="1">
              <a:schemeClr val="accent1"/>
            </a:effectRef>
            <a:fontRef idx="minor">
              <a:schemeClr val="tx1"/>
            </a:fontRef>
          </p:style>
        </p:cxnSp>
        <p:cxnSp>
          <p:nvCxnSpPr>
            <p:cNvPr id="28" name="Straight Connector 102"/>
            <p:cNvCxnSpPr/>
            <p:nvPr/>
          </p:nvCxnSpPr>
          <p:spPr>
            <a:xfrm>
              <a:off x="836938" y="5192514"/>
              <a:ext cx="1" cy="1170610"/>
            </a:xfrm>
            <a:prstGeom prst="line">
              <a:avLst/>
            </a:prstGeom>
            <a:ln>
              <a:solidFill>
                <a:schemeClr val="bg1"/>
              </a:solidFill>
              <a:tailEnd type="none"/>
            </a:ln>
          </p:spPr>
          <p:style>
            <a:lnRef idx="2">
              <a:schemeClr val="accent1"/>
            </a:lnRef>
            <a:fillRef idx="0">
              <a:schemeClr val="accent1"/>
            </a:fillRef>
            <a:effectRef idx="1">
              <a:schemeClr val="accent1"/>
            </a:effectRef>
            <a:fontRef idx="minor">
              <a:schemeClr val="tx1"/>
            </a:fontRef>
          </p:style>
        </p:cxnSp>
        <p:sp>
          <p:nvSpPr>
            <p:cNvPr id="29" name="Rectangle 104"/>
            <p:cNvSpPr/>
            <p:nvPr/>
          </p:nvSpPr>
          <p:spPr>
            <a:xfrm>
              <a:off x="490990" y="3545594"/>
              <a:ext cx="596948" cy="1059667"/>
            </a:xfrm>
            <a:prstGeom prst="rect">
              <a:avLst/>
            </a:prstGeom>
            <a:solidFill>
              <a:srgbClr val="FAFAFA"/>
            </a:solidFill>
            <a:ln w="12700" cap="flat" cmpd="sng" algn="ctr">
              <a:no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zh-CN" altLang="en-US" sz="1400" kern="0" dirty="0">
                  <a:latin typeface="微软雅黑" panose="020B0503020204020204" charset="-122"/>
                  <a:ea typeface="微软雅黑" panose="020B0503020204020204" charset="-122"/>
                </a:rPr>
                <a:t>国投</a:t>
              </a:r>
              <a:endParaRPr lang="en-US" altLang="zh-CN" sz="1400" kern="0" dirty="0">
                <a:latin typeface="微软雅黑" panose="020B0503020204020204" charset="-122"/>
                <a:ea typeface="微软雅黑" panose="020B0503020204020204" charset="-122"/>
              </a:endParaRPr>
            </a:p>
            <a:p>
              <a:pPr marL="0" marR="0" indent="0" algn="ctr" defTabSz="914400" eaLnBrk="1" fontAlgn="auto" latinLnBrk="0" hangingPunct="1">
                <a:lnSpc>
                  <a:spcPct val="100000"/>
                </a:lnSpc>
                <a:spcBef>
                  <a:spcPts val="0"/>
                </a:spcBef>
                <a:spcAft>
                  <a:spcPts val="0"/>
                </a:spcAft>
                <a:buClrTx/>
                <a:buSzTx/>
                <a:buFontTx/>
                <a:buNone/>
              </a:pPr>
              <a:r>
                <a:rPr lang="zh-CN" altLang="en-US" sz="1400" kern="0" dirty="0">
                  <a:latin typeface="微软雅黑" panose="020B0503020204020204" charset="-122"/>
                  <a:ea typeface="微软雅黑" panose="020B0503020204020204" charset="-122"/>
                </a:rPr>
                <a:t>集团</a:t>
              </a:r>
              <a:endParaRPr kumimoji="0" lang="en-US" sz="1400" b="0" i="0" u="none" strike="noStrike" kern="0" cap="none" spc="0" normalizeH="0" baseline="0" noProof="0" dirty="0">
                <a:ln>
                  <a:noFill/>
                </a:ln>
                <a:effectLst/>
                <a:uLnTx/>
                <a:uFillTx/>
                <a:latin typeface="微软雅黑" panose="020B0503020204020204" charset="-122"/>
                <a:ea typeface="微软雅黑" panose="020B0503020204020204" charset="-122"/>
              </a:endParaRPr>
            </a:p>
          </p:txBody>
        </p:sp>
        <p:sp>
          <p:nvSpPr>
            <p:cNvPr id="30" name="Rectangle 105"/>
            <p:cNvSpPr/>
            <p:nvPr/>
          </p:nvSpPr>
          <p:spPr>
            <a:xfrm>
              <a:off x="490990" y="5444644"/>
              <a:ext cx="596948" cy="577041"/>
            </a:xfrm>
            <a:prstGeom prst="rect">
              <a:avLst/>
            </a:prstGeom>
            <a:solidFill>
              <a:srgbClr val="FEFEFE"/>
            </a:solidFill>
            <a:ln w="12700" cap="flat" cmpd="sng" algn="ctr">
              <a:no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zh-CN" altLang="en-US" sz="1400" kern="0" dirty="0">
                  <a:latin typeface="微软雅黑" panose="020B0503020204020204" charset="-122"/>
                  <a:ea typeface="微软雅黑" panose="020B0503020204020204" charset="-122"/>
                </a:rPr>
                <a:t>板块公司</a:t>
              </a:r>
              <a:endParaRPr kumimoji="0" lang="en-US" sz="1400" b="0" i="0" u="none" strike="noStrike" kern="0" cap="none" spc="0" normalizeH="0" baseline="0" noProof="0" dirty="0">
                <a:ln>
                  <a:noFill/>
                </a:ln>
                <a:effectLst/>
                <a:uLnTx/>
                <a:uFillTx/>
                <a:latin typeface="微软雅黑" panose="020B0503020204020204" charset="-122"/>
                <a:ea typeface="微软雅黑" panose="020B0503020204020204" charset="-122"/>
              </a:endParaRPr>
            </a:p>
          </p:txBody>
        </p:sp>
        <p:sp>
          <p:nvSpPr>
            <p:cNvPr id="31" name="圆角矩形 93"/>
            <p:cNvSpPr/>
            <p:nvPr/>
          </p:nvSpPr>
          <p:spPr bwMode="auto">
            <a:xfrm>
              <a:off x="6849424" y="5327641"/>
              <a:ext cx="1167885" cy="169483"/>
            </a:xfrm>
            <a:prstGeom prst="roundRect">
              <a:avLst/>
            </a:prstGeom>
            <a:solidFill>
              <a:srgbClr val="0070C0"/>
            </a:solidFill>
            <a:ln w="22225">
              <a:solidFill>
                <a:schemeClr val="bg1">
                  <a:lumMod val="65000"/>
                </a:schemeClr>
              </a:solidFill>
            </a:ln>
            <a:effectLst>
              <a:outerShdw blurRad="57150" dist="19050" dir="5400000" algn="ctr" rotWithShape="0">
                <a:srgbClr val="000000">
                  <a:alpha val="63000"/>
                </a:srgbClr>
              </a:outerShdw>
            </a:effectLst>
          </p:spPr>
          <p:txBody>
            <a:bodyPr wrap="none" lIns="89977" tIns="71981" rIns="89977" bIns="46788" anchor="ctr"/>
            <a:lstStyle>
              <a:defPPr>
                <a:defRPr lang="zh-CN"/>
              </a:defPPr>
              <a:lvl1pPr algn="l" defTabSz="457200"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buClr>
                  <a:srgbClr val="00CC99"/>
                </a:buClr>
                <a:buSzPct val="80000"/>
                <a:defRPr/>
              </a:pPr>
              <a:r>
                <a:rPr lang="zh-CN" altLang="en-US"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rPr>
                <a:t>交通板块</a:t>
              </a:r>
              <a:r>
                <a:rPr lang="en-US" altLang="zh-CN"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rPr>
                <a:t>ESB</a:t>
              </a:r>
              <a:r>
                <a:rPr lang="zh-CN" altLang="en-US"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rPr>
                <a:t>服务总线</a:t>
              </a:r>
              <a:endParaRPr lang="zh-CN" altLang="en-US"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32" name="矩形 94"/>
            <p:cNvSpPr/>
            <p:nvPr/>
          </p:nvSpPr>
          <p:spPr bwMode="auto">
            <a:xfrm flipH="1">
              <a:off x="7533172" y="5749912"/>
              <a:ext cx="351421" cy="631295"/>
            </a:xfrm>
            <a:prstGeom prst="rect">
              <a:avLst/>
            </a:prstGeom>
            <a:solidFill>
              <a:schemeClr val="bg1">
                <a:lumMod val="85000"/>
              </a:schemeClr>
            </a:solidFill>
            <a:ln w="22225">
              <a:solidFill>
                <a:schemeClr val="bg1">
                  <a:lumMod val="75000"/>
                </a:schemeClr>
              </a:solidFill>
            </a:ln>
            <a:effectLst>
              <a:outerShdw blurRad="57150" dist="19050" dir="5400000" algn="ctr" rotWithShape="0">
                <a:srgbClr val="000000">
                  <a:alpha val="63000"/>
                </a:srgbClr>
              </a:outerShdw>
            </a:effectLst>
          </p:spPr>
          <p:txBody>
            <a:bodyPr vert="eaVert" wrap="none" lIns="89977" tIns="71981" rIns="89977" bIns="46788" anchor="ctr"/>
            <a:lstStyle/>
            <a:p>
              <a:pPr algn="ctr">
                <a:buClr>
                  <a:srgbClr val="00CC99"/>
                </a:buClr>
                <a:buSzPct val="80000"/>
              </a:pP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交通</a:t>
              </a:r>
              <a:r>
                <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rPr>
                <a:t>OA</a:t>
              </a: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系统</a:t>
              </a:r>
              <a:endPar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33" name="矩形 95"/>
            <p:cNvSpPr/>
            <p:nvPr/>
          </p:nvSpPr>
          <p:spPr bwMode="auto">
            <a:xfrm flipH="1">
              <a:off x="6548790" y="5749912"/>
              <a:ext cx="351421" cy="631295"/>
            </a:xfrm>
            <a:prstGeom prst="rect">
              <a:avLst/>
            </a:prstGeom>
            <a:solidFill>
              <a:schemeClr val="bg1">
                <a:lumMod val="85000"/>
              </a:schemeClr>
            </a:solidFill>
            <a:ln w="22225">
              <a:solidFill>
                <a:schemeClr val="bg1">
                  <a:lumMod val="75000"/>
                </a:schemeClr>
              </a:solidFill>
            </a:ln>
            <a:effectLst>
              <a:outerShdw blurRad="57150" dist="19050" dir="5400000" algn="ctr" rotWithShape="0">
                <a:srgbClr val="000000">
                  <a:alpha val="63000"/>
                </a:srgbClr>
              </a:outerShdw>
            </a:effectLst>
          </p:spPr>
          <p:txBody>
            <a:bodyPr vert="eaVert" wrap="none" lIns="89977" tIns="71981" rIns="89977" bIns="46788" anchor="ctr"/>
            <a:lstStyle/>
            <a:p>
              <a:pPr algn="ctr">
                <a:buClr>
                  <a:srgbClr val="00CC99"/>
                </a:buClr>
                <a:buSzPct val="80000"/>
              </a:pP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交通</a:t>
              </a:r>
              <a:r>
                <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rPr>
                <a:t>EAM</a:t>
              </a: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系统</a:t>
              </a:r>
              <a:endPar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34" name="矩形 101"/>
            <p:cNvSpPr/>
            <p:nvPr/>
          </p:nvSpPr>
          <p:spPr bwMode="auto">
            <a:xfrm flipH="1">
              <a:off x="7040982" y="5749912"/>
              <a:ext cx="351421" cy="631295"/>
            </a:xfrm>
            <a:prstGeom prst="rect">
              <a:avLst/>
            </a:prstGeom>
            <a:solidFill>
              <a:schemeClr val="bg1">
                <a:lumMod val="85000"/>
              </a:schemeClr>
            </a:solidFill>
            <a:ln w="22225">
              <a:solidFill>
                <a:schemeClr val="bg1">
                  <a:lumMod val="75000"/>
                </a:schemeClr>
              </a:solidFill>
            </a:ln>
            <a:effectLst>
              <a:outerShdw blurRad="57150" dist="19050" dir="5400000" algn="ctr" rotWithShape="0">
                <a:srgbClr val="000000">
                  <a:alpha val="63000"/>
                </a:srgbClr>
              </a:outerShdw>
            </a:effectLst>
          </p:spPr>
          <p:txBody>
            <a:bodyPr vert="eaVert" wrap="none" lIns="89977" tIns="71981" rIns="89977" bIns="46788" anchor="ctr"/>
            <a:lstStyle/>
            <a:p>
              <a:pPr algn="ctr">
                <a:buClr>
                  <a:srgbClr val="00CC99"/>
                </a:buClr>
                <a:buSzPct val="80000"/>
              </a:pP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交通</a:t>
              </a:r>
              <a:r>
                <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rPr>
                <a:t>HSE</a:t>
              </a: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系统</a:t>
              </a:r>
              <a:endPar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35" name="矩形 102"/>
            <p:cNvSpPr/>
            <p:nvPr/>
          </p:nvSpPr>
          <p:spPr bwMode="auto">
            <a:xfrm flipH="1">
              <a:off x="8025364" y="5749912"/>
              <a:ext cx="351421" cy="631295"/>
            </a:xfrm>
            <a:prstGeom prst="rect">
              <a:avLst/>
            </a:prstGeom>
            <a:solidFill>
              <a:schemeClr val="bg1">
                <a:lumMod val="85000"/>
              </a:schemeClr>
            </a:solidFill>
            <a:ln w="22225">
              <a:solidFill>
                <a:schemeClr val="bg1">
                  <a:lumMod val="75000"/>
                </a:schemeClr>
              </a:solidFill>
            </a:ln>
            <a:effectLst>
              <a:outerShdw blurRad="57150" dist="19050" dir="5400000" algn="ctr" rotWithShape="0">
                <a:srgbClr val="000000">
                  <a:alpha val="63000"/>
                </a:srgbClr>
              </a:outerShdw>
            </a:effectLst>
          </p:spPr>
          <p:txBody>
            <a:bodyPr vert="eaVert" wrap="none" lIns="89977" tIns="71981" rIns="89977" bIns="46788" anchor="ctr"/>
            <a:lstStyle/>
            <a:p>
              <a:pPr algn="ctr">
                <a:buClr>
                  <a:srgbClr val="00CC99"/>
                </a:buClr>
                <a:buSzPct val="80000"/>
              </a:pP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交通核算系统</a:t>
              </a:r>
              <a:endPar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36" name="圆角矩形 111"/>
            <p:cNvSpPr/>
            <p:nvPr/>
          </p:nvSpPr>
          <p:spPr bwMode="auto">
            <a:xfrm>
              <a:off x="8450877" y="5327641"/>
              <a:ext cx="1167885" cy="169483"/>
            </a:xfrm>
            <a:prstGeom prst="roundRect">
              <a:avLst/>
            </a:prstGeom>
            <a:solidFill>
              <a:srgbClr val="0070C0"/>
            </a:solidFill>
            <a:ln w="22225">
              <a:solidFill>
                <a:schemeClr val="bg1">
                  <a:lumMod val="65000"/>
                </a:schemeClr>
              </a:solidFill>
            </a:ln>
            <a:effectLst>
              <a:outerShdw blurRad="57150" dist="19050" dir="5400000" algn="ctr" rotWithShape="0">
                <a:srgbClr val="000000">
                  <a:alpha val="63000"/>
                </a:srgbClr>
              </a:outerShdw>
            </a:effectLst>
          </p:spPr>
          <p:txBody>
            <a:bodyPr wrap="none" lIns="89977" tIns="71981" rIns="89977" bIns="46788" anchor="ctr"/>
            <a:lstStyle/>
            <a:p>
              <a:pPr algn="ctr">
                <a:buClr>
                  <a:srgbClr val="00CC99"/>
                </a:buClr>
                <a:buSzPct val="80000"/>
              </a:pPr>
              <a:r>
                <a:rPr lang="zh-CN" altLang="en-US"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rPr>
                <a:t>矿业板块</a:t>
              </a:r>
              <a:r>
                <a:rPr lang="en-US" altLang="zh-CN"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rPr>
                <a:t>ESB</a:t>
              </a:r>
              <a:r>
                <a:rPr lang="zh-CN" altLang="en-US"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rPr>
                <a:t>服务总线</a:t>
              </a:r>
              <a:endParaRPr lang="zh-CN" altLang="en-US"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37" name="矩形 112"/>
            <p:cNvSpPr/>
            <p:nvPr/>
          </p:nvSpPr>
          <p:spPr bwMode="auto">
            <a:xfrm flipH="1">
              <a:off x="8597414" y="5749912"/>
              <a:ext cx="351421" cy="631295"/>
            </a:xfrm>
            <a:prstGeom prst="rect">
              <a:avLst/>
            </a:prstGeom>
            <a:solidFill>
              <a:schemeClr val="bg1">
                <a:lumMod val="85000"/>
              </a:schemeClr>
            </a:solidFill>
            <a:ln w="22225">
              <a:solidFill>
                <a:schemeClr val="bg1">
                  <a:lumMod val="75000"/>
                </a:schemeClr>
              </a:solidFill>
            </a:ln>
            <a:effectLst>
              <a:outerShdw blurRad="57150" dist="19050" dir="5400000" algn="ctr" rotWithShape="0">
                <a:srgbClr val="000000">
                  <a:alpha val="63000"/>
                </a:srgbClr>
              </a:outerShdw>
            </a:effectLst>
          </p:spPr>
          <p:txBody>
            <a:bodyPr vert="eaVert" wrap="none" lIns="89977" tIns="71981" rIns="89977" bIns="46788" anchor="ctr"/>
            <a:lstStyle/>
            <a:p>
              <a:pPr algn="ctr">
                <a:buClr>
                  <a:srgbClr val="00CC99"/>
                </a:buClr>
                <a:buSzPct val="80000"/>
              </a:pPr>
              <a:r>
                <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rPr>
                <a:t>ERP</a:t>
              </a: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系统</a:t>
              </a:r>
              <a:endPar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38" name="矩形 113"/>
            <p:cNvSpPr/>
            <p:nvPr/>
          </p:nvSpPr>
          <p:spPr bwMode="auto">
            <a:xfrm flipH="1">
              <a:off x="9089606" y="5749912"/>
              <a:ext cx="351421" cy="631295"/>
            </a:xfrm>
            <a:prstGeom prst="rect">
              <a:avLst/>
            </a:prstGeom>
            <a:solidFill>
              <a:schemeClr val="bg1">
                <a:lumMod val="85000"/>
              </a:schemeClr>
            </a:solidFill>
            <a:ln w="22225">
              <a:solidFill>
                <a:schemeClr val="bg1">
                  <a:lumMod val="75000"/>
                </a:schemeClr>
              </a:solidFill>
            </a:ln>
            <a:effectLst>
              <a:outerShdw blurRad="57150" dist="19050" dir="5400000" algn="ctr" rotWithShape="0">
                <a:srgbClr val="000000">
                  <a:alpha val="63000"/>
                </a:srgbClr>
              </a:outerShdw>
            </a:effectLst>
          </p:spPr>
          <p:txBody>
            <a:bodyPr vert="eaVert" wrap="none" lIns="89977" tIns="71981" rIns="89977" bIns="46788" anchor="ctr"/>
            <a:lstStyle/>
            <a:p>
              <a:pPr algn="ctr">
                <a:buClr>
                  <a:srgbClr val="00CC99"/>
                </a:buClr>
                <a:buSzPct val="80000"/>
              </a:pP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罗钾</a:t>
              </a:r>
              <a:r>
                <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rPr>
                <a:t>OA</a:t>
              </a: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系统</a:t>
              </a:r>
              <a:endPar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39" name="圆角矩形 116"/>
            <p:cNvSpPr/>
            <p:nvPr/>
          </p:nvSpPr>
          <p:spPr bwMode="auto">
            <a:xfrm>
              <a:off x="9851147" y="5327641"/>
              <a:ext cx="1167885" cy="169483"/>
            </a:xfrm>
            <a:prstGeom prst="roundRect">
              <a:avLst/>
            </a:prstGeom>
            <a:solidFill>
              <a:srgbClr val="0070C0"/>
            </a:solidFill>
            <a:ln w="22225">
              <a:solidFill>
                <a:schemeClr val="bg1">
                  <a:lumMod val="65000"/>
                </a:schemeClr>
              </a:solidFill>
            </a:ln>
            <a:effectLst>
              <a:outerShdw blurRad="57150" dist="19050" dir="5400000" algn="ctr" rotWithShape="0">
                <a:srgbClr val="000000">
                  <a:alpha val="63000"/>
                </a:srgbClr>
              </a:outerShdw>
            </a:effectLst>
          </p:spPr>
          <p:txBody>
            <a:bodyPr wrap="none" lIns="89977" tIns="71981" rIns="89977" bIns="46788" anchor="ctr"/>
            <a:lstStyle/>
            <a:p>
              <a:pPr algn="ctr">
                <a:buClr>
                  <a:srgbClr val="00CC99"/>
                </a:buClr>
                <a:buSzPct val="80000"/>
              </a:pPr>
              <a:r>
                <a:rPr lang="zh-CN" altLang="en-US"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rPr>
                <a:t>生物板块</a:t>
              </a:r>
              <a:r>
                <a:rPr lang="en-US" altLang="zh-CN"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rPr>
                <a:t>ESB</a:t>
              </a:r>
              <a:r>
                <a:rPr lang="zh-CN" altLang="en-US"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rPr>
                <a:t>服务总线</a:t>
              </a:r>
              <a:endParaRPr lang="zh-CN" altLang="en-US"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40" name="矩形 117"/>
            <p:cNvSpPr/>
            <p:nvPr/>
          </p:nvSpPr>
          <p:spPr bwMode="auto">
            <a:xfrm flipH="1">
              <a:off x="9763858" y="5761938"/>
              <a:ext cx="351421" cy="631295"/>
            </a:xfrm>
            <a:prstGeom prst="rect">
              <a:avLst/>
            </a:prstGeom>
            <a:solidFill>
              <a:schemeClr val="bg1">
                <a:lumMod val="85000"/>
              </a:schemeClr>
            </a:solidFill>
            <a:ln w="22225">
              <a:solidFill>
                <a:schemeClr val="bg1">
                  <a:lumMod val="75000"/>
                </a:schemeClr>
              </a:solidFill>
            </a:ln>
            <a:effectLst>
              <a:outerShdw blurRad="57150" dist="19050" dir="5400000" algn="ctr" rotWithShape="0">
                <a:srgbClr val="000000">
                  <a:alpha val="63000"/>
                </a:srgbClr>
              </a:outerShdw>
            </a:effectLst>
          </p:spPr>
          <p:txBody>
            <a:bodyPr vert="eaVert" wrap="none" lIns="89977" tIns="71981" rIns="89977" bIns="46788" anchor="ctr"/>
            <a:lstStyle/>
            <a:p>
              <a:pPr algn="ctr">
                <a:buClr>
                  <a:srgbClr val="00CC99"/>
                </a:buClr>
                <a:buSzPct val="80000"/>
              </a:pPr>
              <a:r>
                <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rPr>
                <a:t>NC</a:t>
              </a: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系统</a:t>
              </a:r>
              <a:endPar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41" name="矩形 118"/>
            <p:cNvSpPr/>
            <p:nvPr/>
          </p:nvSpPr>
          <p:spPr bwMode="auto">
            <a:xfrm flipH="1">
              <a:off x="10256049" y="5761938"/>
              <a:ext cx="351421" cy="631295"/>
            </a:xfrm>
            <a:prstGeom prst="rect">
              <a:avLst/>
            </a:prstGeom>
            <a:solidFill>
              <a:schemeClr val="bg1">
                <a:lumMod val="85000"/>
              </a:schemeClr>
            </a:solidFill>
            <a:ln w="22225">
              <a:solidFill>
                <a:schemeClr val="bg1">
                  <a:lumMod val="75000"/>
                </a:schemeClr>
              </a:solidFill>
            </a:ln>
            <a:effectLst>
              <a:outerShdw blurRad="57150" dist="19050" dir="5400000" algn="ctr" rotWithShape="0">
                <a:srgbClr val="000000">
                  <a:alpha val="63000"/>
                </a:srgbClr>
              </a:outerShdw>
            </a:effectLst>
          </p:spPr>
          <p:txBody>
            <a:bodyPr vert="eaVert" wrap="none" lIns="89977" tIns="71981" rIns="89977" bIns="46788" anchor="ctr"/>
            <a:lstStyle/>
            <a:p>
              <a:pPr algn="ctr">
                <a:buClr>
                  <a:srgbClr val="00CC99"/>
                </a:buClr>
                <a:buSzPct val="80000"/>
              </a:pPr>
              <a:r>
                <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rPr>
                <a:t>OA</a:t>
              </a: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系统</a:t>
              </a:r>
              <a:endPar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42" name="矩形 121"/>
            <p:cNvSpPr/>
            <p:nvPr/>
          </p:nvSpPr>
          <p:spPr bwMode="auto">
            <a:xfrm flipH="1">
              <a:off x="10748240" y="5761938"/>
              <a:ext cx="351421" cy="631295"/>
            </a:xfrm>
            <a:prstGeom prst="rect">
              <a:avLst/>
            </a:prstGeom>
            <a:solidFill>
              <a:schemeClr val="bg1">
                <a:lumMod val="85000"/>
              </a:schemeClr>
            </a:solidFill>
            <a:ln w="22225">
              <a:solidFill>
                <a:schemeClr val="bg1">
                  <a:lumMod val="75000"/>
                </a:schemeClr>
              </a:solidFill>
            </a:ln>
            <a:effectLst>
              <a:outerShdw blurRad="57150" dist="19050" dir="5400000" algn="ctr" rotWithShape="0">
                <a:srgbClr val="000000">
                  <a:alpha val="63000"/>
                </a:srgbClr>
              </a:outerShdw>
            </a:effectLst>
          </p:spPr>
          <p:txBody>
            <a:bodyPr vert="eaVert" wrap="none" lIns="89977" tIns="71981" rIns="89977" bIns="46788" anchor="ctr"/>
            <a:lstStyle/>
            <a:p>
              <a:pPr algn="ctr">
                <a:buClr>
                  <a:srgbClr val="00CC99"/>
                </a:buClr>
                <a:buSzPct val="80000"/>
              </a:pPr>
              <a:r>
                <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rPr>
                <a:t>MES</a:t>
              </a:r>
              <a:r>
                <a:rPr lang="zh-CN" altLang="en-US" sz="800" kern="0" dirty="0">
                  <a:latin typeface="微软雅黑" panose="020B0503020204020204" charset="-122"/>
                  <a:ea typeface="微软雅黑" panose="020B0503020204020204" charset="-122"/>
                  <a:cs typeface="Arial Unicode MS" pitchFamily="34" charset="-122"/>
                  <a:sym typeface="微软雅黑" panose="020B0503020204020204" charset="-122"/>
                </a:rPr>
                <a:t>系统</a:t>
              </a:r>
              <a:endPar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endParaRPr>
            </a:p>
          </p:txBody>
        </p:sp>
        <p:cxnSp>
          <p:nvCxnSpPr>
            <p:cNvPr id="43" name="Elbow Connector 77"/>
            <p:cNvCxnSpPr>
              <a:stCxn id="31" idx="2"/>
              <a:endCxn id="33" idx="0"/>
            </p:cNvCxnSpPr>
            <p:nvPr/>
          </p:nvCxnSpPr>
          <p:spPr>
            <a:xfrm rot="5400000">
              <a:off x="6952540" y="5269085"/>
              <a:ext cx="252788" cy="708867"/>
            </a:xfrm>
            <a:prstGeom prst="bentConnector3">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Elbow Connector 78"/>
            <p:cNvCxnSpPr>
              <a:stCxn id="31" idx="2"/>
              <a:endCxn id="34" idx="0"/>
            </p:cNvCxnSpPr>
            <p:nvPr/>
          </p:nvCxnSpPr>
          <p:spPr>
            <a:xfrm rot="5400000">
              <a:off x="7198636" y="5515181"/>
              <a:ext cx="252788" cy="216674"/>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Elbow Connector 79"/>
            <p:cNvCxnSpPr>
              <a:stCxn id="31" idx="2"/>
              <a:endCxn id="32" idx="0"/>
            </p:cNvCxnSpPr>
            <p:nvPr/>
          </p:nvCxnSpPr>
          <p:spPr>
            <a:xfrm rot="16200000" flipH="1">
              <a:off x="7444731" y="5485759"/>
              <a:ext cx="252788" cy="275516"/>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Elbow Connector 80"/>
            <p:cNvCxnSpPr>
              <a:stCxn id="31" idx="2"/>
              <a:endCxn id="35" idx="0"/>
            </p:cNvCxnSpPr>
            <p:nvPr/>
          </p:nvCxnSpPr>
          <p:spPr>
            <a:xfrm rot="16200000" flipH="1">
              <a:off x="7690826" y="5239663"/>
              <a:ext cx="252788" cy="767707"/>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Elbow Connector 81"/>
            <p:cNvCxnSpPr>
              <a:stCxn id="36" idx="2"/>
              <a:endCxn id="37" idx="0"/>
            </p:cNvCxnSpPr>
            <p:nvPr/>
          </p:nvCxnSpPr>
          <p:spPr>
            <a:xfrm rot="5400000">
              <a:off x="8777577" y="5492671"/>
              <a:ext cx="252789" cy="261693"/>
            </a:xfrm>
            <a:prstGeom prst="bentConnector3">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82"/>
            <p:cNvCxnSpPr>
              <a:stCxn id="36" idx="2"/>
              <a:endCxn id="38" idx="0"/>
            </p:cNvCxnSpPr>
            <p:nvPr/>
          </p:nvCxnSpPr>
          <p:spPr>
            <a:xfrm rot="16200000" flipH="1">
              <a:off x="9023673" y="5508268"/>
              <a:ext cx="252789" cy="230499"/>
            </a:xfrm>
            <a:prstGeom prst="bentConnector3">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9" name="Elbow Connector 83"/>
            <p:cNvCxnSpPr>
              <a:stCxn id="39" idx="2"/>
              <a:endCxn id="40" idx="0"/>
            </p:cNvCxnSpPr>
            <p:nvPr/>
          </p:nvCxnSpPr>
          <p:spPr>
            <a:xfrm rot="5400000">
              <a:off x="10054922" y="5381769"/>
              <a:ext cx="264814" cy="495522"/>
            </a:xfrm>
            <a:prstGeom prst="bentConnector3">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 name="Elbow Connector 84"/>
            <p:cNvCxnSpPr>
              <a:stCxn id="39" idx="2"/>
              <a:endCxn id="41" idx="0"/>
            </p:cNvCxnSpPr>
            <p:nvPr/>
          </p:nvCxnSpPr>
          <p:spPr>
            <a:xfrm rot="5400000">
              <a:off x="10301018" y="5627866"/>
              <a:ext cx="264814" cy="3331"/>
            </a:xfrm>
            <a:prstGeom prst="bentConnector3">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85"/>
            <p:cNvCxnSpPr>
              <a:stCxn id="39" idx="2"/>
              <a:endCxn id="42" idx="0"/>
            </p:cNvCxnSpPr>
            <p:nvPr/>
          </p:nvCxnSpPr>
          <p:spPr>
            <a:xfrm rot="16200000" flipH="1">
              <a:off x="10547112" y="5385100"/>
              <a:ext cx="264814" cy="488861"/>
            </a:xfrm>
            <a:prstGeom prst="bentConnector3">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2" name="矩形 123"/>
            <p:cNvSpPr/>
            <p:nvPr/>
          </p:nvSpPr>
          <p:spPr bwMode="auto">
            <a:xfrm flipH="1">
              <a:off x="6016192" y="5773298"/>
              <a:ext cx="351421" cy="631295"/>
            </a:xfrm>
            <a:prstGeom prst="rect">
              <a:avLst/>
            </a:prstGeom>
            <a:solidFill>
              <a:schemeClr val="accent6">
                <a:lumMod val="40000"/>
                <a:lumOff val="60000"/>
              </a:schemeClr>
            </a:solidFill>
            <a:ln w="22225">
              <a:solidFill>
                <a:srgbClr val="FFDA00"/>
              </a:solidFill>
            </a:ln>
            <a:effectLst>
              <a:outerShdw blurRad="57150" dist="19050" dir="5400000" algn="ctr" rotWithShape="0">
                <a:srgbClr val="000000">
                  <a:alpha val="63000"/>
                </a:srgbClr>
              </a:outerShdw>
            </a:effectLst>
          </p:spPr>
          <p:txBody>
            <a:bodyPr vert="eaVert" wrap="none" lIns="89977" tIns="71981" rIns="89977" bIns="46788" anchor="ctr"/>
            <a:lstStyle/>
            <a:p>
              <a:pPr algn="ctr" eaLnBrk="1" fontAlgn="auto" hangingPunct="1">
                <a:spcBef>
                  <a:spcPts val="0"/>
                </a:spcBef>
                <a:spcAft>
                  <a:spcPts val="0"/>
                </a:spcAft>
                <a:buFontTx/>
                <a:buNone/>
                <a:defRPr/>
              </a:pPr>
              <a:r>
                <a:rPr lang="zh-CN" altLang="en-US" sz="800" kern="0" dirty="0">
                  <a:latin typeface="微软雅黑" panose="020B0503020204020204" charset="-122"/>
                  <a:ea typeface="微软雅黑" panose="020B0503020204020204" charset="-122"/>
                </a:rPr>
                <a:t>科研项目管理</a:t>
              </a:r>
              <a:endParaRPr lang="zh-CN" altLang="en-US" sz="800" kern="0" dirty="0">
                <a:latin typeface="微软雅黑" panose="020B0503020204020204" charset="-122"/>
                <a:ea typeface="微软雅黑" panose="020B0503020204020204" charset="-122"/>
              </a:endParaRPr>
            </a:p>
          </p:txBody>
        </p:sp>
        <p:sp>
          <p:nvSpPr>
            <p:cNvPr id="53" name="矩形 124"/>
            <p:cNvSpPr/>
            <p:nvPr/>
          </p:nvSpPr>
          <p:spPr bwMode="auto">
            <a:xfrm flipH="1">
              <a:off x="5524000" y="5773298"/>
              <a:ext cx="351421" cy="631295"/>
            </a:xfrm>
            <a:prstGeom prst="rect">
              <a:avLst/>
            </a:prstGeom>
            <a:solidFill>
              <a:schemeClr val="accent6">
                <a:lumMod val="40000"/>
                <a:lumOff val="60000"/>
              </a:schemeClr>
            </a:solidFill>
            <a:ln w="22225">
              <a:solidFill>
                <a:srgbClr val="FFDA00"/>
              </a:solidFill>
            </a:ln>
            <a:effectLst>
              <a:outerShdw blurRad="57150" dist="19050" dir="5400000" algn="ctr" rotWithShape="0">
                <a:srgbClr val="000000">
                  <a:alpha val="63000"/>
                </a:srgbClr>
              </a:outerShdw>
            </a:effectLst>
          </p:spPr>
          <p:txBody>
            <a:bodyPr vert="eaVert" wrap="none" lIns="89977" tIns="71981" rIns="89977" bIns="46788" anchor="ctr"/>
            <a:lstStyle/>
            <a:p>
              <a:pPr algn="ctr" eaLnBrk="1" fontAlgn="auto" hangingPunct="1">
                <a:spcBef>
                  <a:spcPts val="0"/>
                </a:spcBef>
                <a:spcAft>
                  <a:spcPts val="0"/>
                </a:spcAft>
                <a:buFontTx/>
                <a:buNone/>
                <a:defRPr/>
              </a:pPr>
              <a:r>
                <a:rPr lang="zh-CN" altLang="en-US" sz="800" kern="0" dirty="0">
                  <a:latin typeface="微软雅黑" panose="020B0503020204020204" charset="-122"/>
                  <a:ea typeface="微软雅黑" panose="020B0503020204020204" charset="-122"/>
                </a:rPr>
                <a:t>协同办公</a:t>
              </a:r>
              <a:endParaRPr lang="zh-CN" altLang="en-US" sz="800" kern="0" dirty="0">
                <a:latin typeface="微软雅黑" panose="020B0503020204020204" charset="-122"/>
                <a:ea typeface="微软雅黑" panose="020B0503020204020204" charset="-122"/>
              </a:endParaRPr>
            </a:p>
          </p:txBody>
        </p:sp>
        <p:sp>
          <p:nvSpPr>
            <p:cNvPr id="54" name="矩形 125"/>
            <p:cNvSpPr/>
            <p:nvPr/>
          </p:nvSpPr>
          <p:spPr bwMode="auto">
            <a:xfrm flipH="1">
              <a:off x="4539618" y="5773298"/>
              <a:ext cx="351421" cy="631295"/>
            </a:xfrm>
            <a:prstGeom prst="rect">
              <a:avLst/>
            </a:prstGeom>
            <a:solidFill>
              <a:schemeClr val="accent6">
                <a:lumMod val="40000"/>
                <a:lumOff val="60000"/>
              </a:schemeClr>
            </a:solidFill>
            <a:ln w="22225">
              <a:solidFill>
                <a:srgbClr val="FFDA00"/>
              </a:solidFill>
            </a:ln>
            <a:effectLst>
              <a:outerShdw blurRad="57150" dist="19050" dir="5400000" algn="ctr" rotWithShape="0">
                <a:srgbClr val="000000">
                  <a:alpha val="63000"/>
                </a:srgbClr>
              </a:outerShdw>
            </a:effectLst>
          </p:spPr>
          <p:txBody>
            <a:bodyPr vert="eaVert" wrap="none" lIns="89977" tIns="71981" rIns="89977" bIns="46788" anchor="ctr"/>
            <a:lstStyle/>
            <a:p>
              <a:pPr algn="ctr" eaLnBrk="1" fontAlgn="auto" hangingPunct="1">
                <a:spcBef>
                  <a:spcPts val="0"/>
                </a:spcBef>
                <a:spcAft>
                  <a:spcPts val="0"/>
                </a:spcAft>
                <a:buFontTx/>
                <a:buNone/>
                <a:defRPr/>
              </a:pPr>
              <a:r>
                <a:rPr lang="zh-CN" altLang="en-US" sz="800" kern="0" dirty="0">
                  <a:latin typeface="微软雅黑" panose="020B0503020204020204" charset="-122"/>
                  <a:ea typeface="微软雅黑" panose="020B0503020204020204" charset="-122"/>
                </a:rPr>
                <a:t>项目运行</a:t>
              </a:r>
              <a:r>
                <a:rPr lang="en-US" altLang="zh-CN" sz="800" kern="0" dirty="0">
                  <a:latin typeface="微软雅黑" panose="020B0503020204020204" charset="-122"/>
                  <a:ea typeface="微软雅黑" panose="020B0503020204020204" charset="-122"/>
                </a:rPr>
                <a:t>XPM</a:t>
              </a:r>
              <a:endParaRPr lang="zh-CN" altLang="en-US" sz="800" kern="0" dirty="0">
                <a:latin typeface="微软雅黑" panose="020B0503020204020204" charset="-122"/>
                <a:ea typeface="微软雅黑" panose="020B0503020204020204" charset="-122"/>
              </a:endParaRPr>
            </a:p>
          </p:txBody>
        </p:sp>
        <p:sp>
          <p:nvSpPr>
            <p:cNvPr id="55" name="矩形 126"/>
            <p:cNvSpPr/>
            <p:nvPr/>
          </p:nvSpPr>
          <p:spPr bwMode="auto">
            <a:xfrm flipH="1">
              <a:off x="4047425" y="5773298"/>
              <a:ext cx="351421" cy="631295"/>
            </a:xfrm>
            <a:prstGeom prst="rect">
              <a:avLst/>
            </a:prstGeom>
            <a:solidFill>
              <a:schemeClr val="accent6">
                <a:lumMod val="40000"/>
                <a:lumOff val="60000"/>
              </a:schemeClr>
            </a:solidFill>
            <a:ln w="22225">
              <a:solidFill>
                <a:srgbClr val="FFDA00"/>
              </a:solidFill>
            </a:ln>
            <a:effectLst>
              <a:outerShdw blurRad="57150" dist="19050" dir="5400000" algn="ctr" rotWithShape="0">
                <a:srgbClr val="000000">
                  <a:alpha val="63000"/>
                </a:srgbClr>
              </a:outerShdw>
            </a:effectLst>
          </p:spPr>
          <p:txBody>
            <a:bodyPr vert="eaVert" wrap="none" lIns="89977" tIns="71981" rIns="89977" bIns="46788" anchor="ctr"/>
            <a:lstStyle/>
            <a:p>
              <a:pPr algn="ctr" eaLnBrk="1" fontAlgn="auto" hangingPunct="1">
                <a:spcBef>
                  <a:spcPts val="0"/>
                </a:spcBef>
                <a:spcAft>
                  <a:spcPts val="0"/>
                </a:spcAft>
                <a:buFontTx/>
                <a:buNone/>
                <a:defRPr/>
              </a:pPr>
              <a:r>
                <a:rPr lang="zh-CN" altLang="en-US" sz="800" kern="0" dirty="0">
                  <a:latin typeface="微软雅黑" panose="020B0503020204020204" charset="-122"/>
                  <a:ea typeface="微软雅黑" panose="020B0503020204020204" charset="-122"/>
                </a:rPr>
                <a:t>市场经营</a:t>
              </a:r>
              <a:r>
                <a:rPr lang="en-US" altLang="zh-CN" sz="800" kern="0" dirty="0">
                  <a:latin typeface="微软雅黑" panose="020B0503020204020204" charset="-122"/>
                  <a:ea typeface="微软雅黑" panose="020B0503020204020204" charset="-122"/>
                </a:rPr>
                <a:t>CRM</a:t>
              </a:r>
              <a:endParaRPr lang="zh-CN" altLang="en-US" sz="800" kern="0" dirty="0">
                <a:latin typeface="微软雅黑" panose="020B0503020204020204" charset="-122"/>
                <a:ea typeface="微软雅黑" panose="020B0503020204020204" charset="-122"/>
              </a:endParaRPr>
            </a:p>
          </p:txBody>
        </p:sp>
        <p:sp>
          <p:nvSpPr>
            <p:cNvPr id="56" name="矩形 127"/>
            <p:cNvSpPr/>
            <p:nvPr/>
          </p:nvSpPr>
          <p:spPr bwMode="auto">
            <a:xfrm flipH="1">
              <a:off x="5031808" y="5773298"/>
              <a:ext cx="351421" cy="631295"/>
            </a:xfrm>
            <a:prstGeom prst="rect">
              <a:avLst/>
            </a:prstGeom>
            <a:solidFill>
              <a:schemeClr val="accent6">
                <a:lumMod val="40000"/>
                <a:lumOff val="60000"/>
              </a:schemeClr>
            </a:solidFill>
            <a:ln w="22225">
              <a:solidFill>
                <a:srgbClr val="FFDA00"/>
              </a:solidFill>
            </a:ln>
            <a:effectLst>
              <a:outerShdw blurRad="57150" dist="19050" dir="5400000" algn="ctr" rotWithShape="0">
                <a:srgbClr val="000000">
                  <a:alpha val="63000"/>
                </a:srgbClr>
              </a:outerShdw>
            </a:effectLst>
          </p:spPr>
          <p:txBody>
            <a:bodyPr vert="eaVert" wrap="none" lIns="89977" tIns="71981" rIns="89977" bIns="46788" anchor="ctr"/>
            <a:lstStyle/>
            <a:p>
              <a:pPr algn="ctr">
                <a:buClr>
                  <a:srgbClr val="00CC99"/>
                </a:buClr>
                <a:buSzPct val="80000"/>
              </a:pPr>
              <a:r>
                <a:rPr lang="zh-CN" altLang="en-US" sz="800" kern="0" dirty="0">
                  <a:latin typeface="微软雅黑" panose="020B0503020204020204" charset="-122"/>
                  <a:ea typeface="微软雅黑" panose="020B0503020204020204" charset="-122"/>
                </a:rPr>
                <a:t>合同管理</a:t>
              </a:r>
              <a:endParaRPr lang="zh-CN" altLang="en-US" sz="800" kern="0" dirty="0">
                <a:latin typeface="微软雅黑" panose="020B0503020204020204" charset="-122"/>
                <a:ea typeface="微软雅黑" panose="020B0503020204020204" charset="-122"/>
              </a:endParaRPr>
            </a:p>
          </p:txBody>
        </p:sp>
        <p:cxnSp>
          <p:nvCxnSpPr>
            <p:cNvPr id="57" name="Elbow Connector 86"/>
            <p:cNvCxnSpPr>
              <a:stCxn id="66" idx="2"/>
              <a:endCxn id="55" idx="0"/>
            </p:cNvCxnSpPr>
            <p:nvPr/>
          </p:nvCxnSpPr>
          <p:spPr>
            <a:xfrm rot="5400000">
              <a:off x="4615368" y="5181148"/>
              <a:ext cx="199919" cy="984383"/>
            </a:xfrm>
            <a:prstGeom prst="bentConnector3">
              <a:avLst>
                <a:gd name="adj1" fmla="val 50000"/>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Elbow Connector 87"/>
            <p:cNvCxnSpPr>
              <a:stCxn id="66" idx="2"/>
              <a:endCxn id="54" idx="0"/>
            </p:cNvCxnSpPr>
            <p:nvPr/>
          </p:nvCxnSpPr>
          <p:spPr>
            <a:xfrm rot="5400000">
              <a:off x="4861464" y="5427244"/>
              <a:ext cx="199919" cy="492190"/>
            </a:xfrm>
            <a:prstGeom prst="bentConnector3">
              <a:avLst>
                <a:gd name="adj1" fmla="val 50000"/>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Elbow Connector 88"/>
            <p:cNvCxnSpPr>
              <a:stCxn id="66" idx="2"/>
              <a:endCxn id="56" idx="0"/>
            </p:cNvCxnSpPr>
            <p:nvPr/>
          </p:nvCxnSpPr>
          <p:spPr>
            <a:xfrm rot="5400000">
              <a:off x="5107560" y="5671366"/>
              <a:ext cx="199919" cy="12819"/>
            </a:xfrm>
            <a:prstGeom prst="bentConnector3">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Elbow Connector 89"/>
            <p:cNvCxnSpPr>
              <a:stCxn id="66" idx="2"/>
              <a:endCxn id="53" idx="0"/>
            </p:cNvCxnSpPr>
            <p:nvPr/>
          </p:nvCxnSpPr>
          <p:spPr>
            <a:xfrm rot="16200000" flipH="1">
              <a:off x="5353655" y="5427243"/>
              <a:ext cx="199919" cy="492191"/>
            </a:xfrm>
            <a:prstGeom prst="bentConnector3">
              <a:avLst>
                <a:gd name="adj1" fmla="val 50000"/>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1" name="Elbow Connector 90"/>
            <p:cNvCxnSpPr>
              <a:stCxn id="66" idx="2"/>
              <a:endCxn id="52" idx="0"/>
            </p:cNvCxnSpPr>
            <p:nvPr/>
          </p:nvCxnSpPr>
          <p:spPr>
            <a:xfrm rot="16200000" flipH="1">
              <a:off x="5599751" y="5181147"/>
              <a:ext cx="199919" cy="984384"/>
            </a:xfrm>
            <a:prstGeom prst="bentConnector3">
              <a:avLst>
                <a:gd name="adj1" fmla="val 50000"/>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2" name="矩形 135"/>
            <p:cNvSpPr/>
            <p:nvPr/>
          </p:nvSpPr>
          <p:spPr bwMode="auto">
            <a:xfrm flipH="1">
              <a:off x="11194649" y="5761938"/>
              <a:ext cx="351421" cy="631295"/>
            </a:xfrm>
            <a:prstGeom prst="rect">
              <a:avLst/>
            </a:prstGeom>
            <a:solidFill>
              <a:schemeClr val="bg1">
                <a:lumMod val="85000"/>
              </a:schemeClr>
            </a:solidFill>
            <a:ln w="22225">
              <a:solidFill>
                <a:schemeClr val="bg1">
                  <a:lumMod val="75000"/>
                </a:schemeClr>
              </a:solidFill>
            </a:ln>
            <a:effectLst>
              <a:outerShdw blurRad="57150" dist="19050" dir="5400000" algn="ctr" rotWithShape="0">
                <a:srgbClr val="000000">
                  <a:alpha val="63000"/>
                </a:srgbClr>
              </a:outerShdw>
            </a:effectLst>
          </p:spPr>
          <p:txBody>
            <a:bodyPr vert="eaVert" wrap="none" lIns="89977" tIns="71981" rIns="89977" bIns="46788" anchor="ctr"/>
            <a:lstStyle>
              <a:defPPr>
                <a:defRPr lang="zh-CN"/>
              </a:defPPr>
              <a:lvl1pPr algn="l" defTabSz="457200"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buClr>
                  <a:srgbClr val="00CC99"/>
                </a:buClr>
                <a:buSzPct val="80000"/>
                <a:defRPr/>
              </a:pPr>
              <a:r>
                <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rPr>
                <a:t>……</a:t>
              </a:r>
              <a:endParaRPr lang="en-US" altLang="zh-CN" sz="800" kern="0" dirty="0">
                <a:latin typeface="微软雅黑" panose="020B0503020204020204" charset="-122"/>
                <a:ea typeface="微软雅黑" panose="020B0503020204020204" charset="-122"/>
                <a:cs typeface="Arial Unicode MS" pitchFamily="34" charset="-122"/>
                <a:sym typeface="微软雅黑" panose="020B0503020204020204" charset="-122"/>
              </a:endParaRPr>
            </a:p>
          </p:txBody>
        </p:sp>
        <p:cxnSp>
          <p:nvCxnSpPr>
            <p:cNvPr id="63" name="Straight Arrow Connector 94"/>
            <p:cNvCxnSpPr>
              <a:endCxn id="62" idx="0"/>
            </p:cNvCxnSpPr>
            <p:nvPr/>
          </p:nvCxnSpPr>
          <p:spPr>
            <a:xfrm>
              <a:off x="11360917" y="5497124"/>
              <a:ext cx="9443" cy="264814"/>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4" name="Straight Connector 107"/>
            <p:cNvCxnSpPr/>
            <p:nvPr/>
          </p:nvCxnSpPr>
          <p:spPr>
            <a:xfrm>
              <a:off x="1483814" y="5171109"/>
              <a:ext cx="10206610" cy="0"/>
            </a:xfrm>
            <a:prstGeom prst="line">
              <a:avLst/>
            </a:prstGeom>
            <a:ln w="12700">
              <a:solidFill>
                <a:schemeClr val="bg1">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cxnSp>
        <p:sp>
          <p:nvSpPr>
            <p:cNvPr id="65" name="圆角矩形 116"/>
            <p:cNvSpPr/>
            <p:nvPr/>
          </p:nvSpPr>
          <p:spPr bwMode="auto">
            <a:xfrm>
              <a:off x="11181569" y="5334442"/>
              <a:ext cx="373045" cy="169483"/>
            </a:xfrm>
            <a:prstGeom prst="roundRect">
              <a:avLst/>
            </a:prstGeom>
            <a:solidFill>
              <a:srgbClr val="0070C0"/>
            </a:solidFill>
            <a:ln w="22225">
              <a:solidFill>
                <a:schemeClr val="bg1">
                  <a:lumMod val="65000"/>
                </a:schemeClr>
              </a:solidFill>
            </a:ln>
            <a:effectLst>
              <a:outerShdw blurRad="57150" dist="19050" dir="5400000" algn="ctr" rotWithShape="0">
                <a:srgbClr val="000000">
                  <a:alpha val="63000"/>
                </a:srgbClr>
              </a:outerShdw>
            </a:effectLst>
          </p:spPr>
          <p:txBody>
            <a:bodyPr wrap="none" lIns="89977" tIns="71981" rIns="89977" bIns="46788" anchor="ctr"/>
            <a:lstStyle/>
            <a:p>
              <a:pPr algn="ctr">
                <a:buClr>
                  <a:srgbClr val="00CC99"/>
                </a:buClr>
                <a:buSzPct val="80000"/>
              </a:pPr>
              <a:r>
                <a:rPr lang="en-US" altLang="zh-CN"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rPr>
                <a:t>……</a:t>
              </a:r>
              <a:endParaRPr lang="zh-CN" altLang="en-US" sz="800" b="1" kern="0" dirty="0">
                <a:solidFill>
                  <a:schemeClr val="bg1"/>
                </a:solidFill>
                <a:latin typeface="微软雅黑" panose="020B0503020204020204" charset="-122"/>
                <a:ea typeface="微软雅黑" panose="020B0503020204020204" charset="-122"/>
                <a:cs typeface="Arial Unicode MS" pitchFamily="34" charset="-122"/>
                <a:sym typeface="微软雅黑" panose="020B0503020204020204" charset="-122"/>
              </a:endParaRPr>
            </a:p>
          </p:txBody>
        </p:sp>
        <p:sp>
          <p:nvSpPr>
            <p:cNvPr id="66" name="矩形 65"/>
            <p:cNvSpPr/>
            <p:nvPr/>
          </p:nvSpPr>
          <p:spPr>
            <a:xfrm>
              <a:off x="4223136" y="5352500"/>
              <a:ext cx="1968765" cy="220881"/>
            </a:xfrm>
            <a:prstGeom prst="rect">
              <a:avLst/>
            </a:prstGeom>
            <a:solidFill>
              <a:schemeClr val="bg1"/>
            </a:solidFill>
            <a:ln w="38100" cap="flat" cmpd="sng" algn="ctr">
              <a:solidFill>
                <a:srgbClr val="FFDA00"/>
              </a:solidFill>
              <a:prstDash val="solid"/>
              <a:miter lim="800000"/>
            </a:ln>
          </p:spPr>
          <p:txBody>
            <a:bodyPr rtlCol="0" anchor="t" anchorCtr="0"/>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600" b="0" i="0" u="none" strike="noStrike" kern="0" cap="none" spc="0" normalizeH="0" baseline="0" noProof="0" dirty="0">
                <a:ln>
                  <a:noFill/>
                </a:ln>
                <a:effectLst/>
                <a:uLnTx/>
                <a:uFillTx/>
                <a:latin typeface="微软雅黑" panose="020B0503020204020204" charset="-122"/>
                <a:ea typeface="微软雅黑" panose="020B0503020204020204" charset="-122"/>
              </a:endParaRPr>
            </a:p>
          </p:txBody>
        </p:sp>
        <p:sp>
          <p:nvSpPr>
            <p:cNvPr id="67" name="Rectangle 196"/>
            <p:cNvSpPr/>
            <p:nvPr/>
          </p:nvSpPr>
          <p:spPr>
            <a:xfrm>
              <a:off x="4278249" y="5392142"/>
              <a:ext cx="1858540" cy="139833"/>
            </a:xfrm>
            <a:prstGeom prst="rect">
              <a:avLst/>
            </a:prstGeom>
            <a:solidFill>
              <a:srgbClr val="0070C0"/>
            </a:solidFill>
            <a:ln>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zh-CN" altLang="en-US" sz="700" b="1" kern="0" dirty="0">
                  <a:solidFill>
                    <a:schemeClr val="bg1"/>
                  </a:solidFill>
                  <a:latin typeface="微软雅黑" panose="020B0503020204020204" charset="-122"/>
                  <a:ea typeface="微软雅黑" panose="020B0503020204020204" charset="-122"/>
                </a:rPr>
                <a:t>电子工程院二级内外部集成平台</a:t>
              </a:r>
              <a:endParaRPr lang="zh-CN" altLang="en-US" sz="700" b="1" kern="0" dirty="0">
                <a:solidFill>
                  <a:schemeClr val="bg1"/>
                </a:solidFill>
                <a:latin typeface="微软雅黑" panose="020B0503020204020204" charset="-122"/>
                <a:ea typeface="微软雅黑" panose="020B0503020204020204" charset="-122"/>
              </a:endParaRPr>
            </a:p>
          </p:txBody>
        </p:sp>
        <p:cxnSp>
          <p:nvCxnSpPr>
            <p:cNvPr id="68" name="直接箭头连接符 106"/>
            <p:cNvCxnSpPr>
              <a:endCxn id="65" idx="0"/>
            </p:cNvCxnSpPr>
            <p:nvPr/>
          </p:nvCxnSpPr>
          <p:spPr>
            <a:xfrm flipH="1">
              <a:off x="11368092" y="4892354"/>
              <a:ext cx="2268" cy="442088"/>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9" name="直接箭头连接符 106"/>
            <p:cNvCxnSpPr>
              <a:endCxn id="39" idx="0"/>
            </p:cNvCxnSpPr>
            <p:nvPr/>
          </p:nvCxnSpPr>
          <p:spPr>
            <a:xfrm>
              <a:off x="10431760" y="4880328"/>
              <a:ext cx="3330" cy="447313"/>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0" name="直接箭头连接符 106"/>
            <p:cNvCxnSpPr>
              <a:endCxn id="36" idx="0"/>
            </p:cNvCxnSpPr>
            <p:nvPr/>
          </p:nvCxnSpPr>
          <p:spPr>
            <a:xfrm flipH="1">
              <a:off x="9034819" y="4880328"/>
              <a:ext cx="7488" cy="447313"/>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1" name="直接箭头连接符 106"/>
            <p:cNvCxnSpPr>
              <a:endCxn id="31" idx="0"/>
            </p:cNvCxnSpPr>
            <p:nvPr/>
          </p:nvCxnSpPr>
          <p:spPr>
            <a:xfrm>
              <a:off x="7433366" y="4880328"/>
              <a:ext cx="0" cy="447313"/>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2" name="直接箭头连接符 106"/>
            <p:cNvCxnSpPr/>
            <p:nvPr/>
          </p:nvCxnSpPr>
          <p:spPr>
            <a:xfrm>
              <a:off x="5216806" y="4913125"/>
              <a:ext cx="17915" cy="428549"/>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3" name="矩形 126"/>
            <p:cNvSpPr/>
            <p:nvPr/>
          </p:nvSpPr>
          <p:spPr bwMode="auto">
            <a:xfrm flipH="1">
              <a:off x="3586407" y="5773298"/>
              <a:ext cx="351421" cy="631295"/>
            </a:xfrm>
            <a:prstGeom prst="rect">
              <a:avLst/>
            </a:prstGeom>
            <a:solidFill>
              <a:schemeClr val="accent6">
                <a:lumMod val="40000"/>
                <a:lumOff val="60000"/>
              </a:schemeClr>
            </a:solidFill>
            <a:ln w="22225">
              <a:solidFill>
                <a:srgbClr val="FFDA00"/>
              </a:solidFill>
            </a:ln>
            <a:effectLst>
              <a:outerShdw blurRad="57150" dist="19050" dir="5400000" algn="ctr" rotWithShape="0">
                <a:srgbClr val="000000">
                  <a:alpha val="63000"/>
                </a:srgbClr>
              </a:outerShdw>
            </a:effectLst>
          </p:spPr>
          <p:txBody>
            <a:bodyPr vert="eaVert" wrap="none" lIns="89977" tIns="71981" rIns="89977" bIns="46788" anchor="ctr"/>
            <a:lstStyle/>
            <a:p>
              <a:pPr algn="ctr" eaLnBrk="1" fontAlgn="auto" hangingPunct="1">
                <a:spcBef>
                  <a:spcPts val="0"/>
                </a:spcBef>
                <a:spcAft>
                  <a:spcPts val="0"/>
                </a:spcAft>
                <a:buFontTx/>
                <a:buNone/>
                <a:defRPr/>
              </a:pPr>
              <a:r>
                <a:rPr lang="zh-CN" altLang="en-US" sz="800" kern="0" dirty="0">
                  <a:latin typeface="微软雅黑" panose="020B0503020204020204" charset="-122"/>
                  <a:ea typeface="微软雅黑" panose="020B0503020204020204" charset="-122"/>
                </a:rPr>
                <a:t>企业信息集成</a:t>
              </a:r>
              <a:endParaRPr lang="zh-CN" altLang="en-US" sz="800" kern="0" dirty="0">
                <a:latin typeface="微软雅黑" panose="020B0503020204020204" charset="-122"/>
                <a:ea typeface="微软雅黑" panose="020B0503020204020204" charset="-122"/>
              </a:endParaRPr>
            </a:p>
          </p:txBody>
        </p:sp>
        <p:sp>
          <p:nvSpPr>
            <p:cNvPr id="74" name="矩形 126"/>
            <p:cNvSpPr/>
            <p:nvPr/>
          </p:nvSpPr>
          <p:spPr bwMode="auto">
            <a:xfrm flipH="1">
              <a:off x="3107836" y="5773298"/>
              <a:ext cx="351421" cy="631295"/>
            </a:xfrm>
            <a:prstGeom prst="rect">
              <a:avLst/>
            </a:prstGeom>
            <a:solidFill>
              <a:schemeClr val="accent6">
                <a:lumMod val="40000"/>
                <a:lumOff val="60000"/>
              </a:schemeClr>
            </a:solidFill>
            <a:ln w="22225">
              <a:solidFill>
                <a:srgbClr val="FFDA00"/>
              </a:solidFill>
            </a:ln>
            <a:effectLst>
              <a:outerShdw blurRad="57150" dist="19050" dir="5400000" algn="ctr" rotWithShape="0">
                <a:srgbClr val="000000">
                  <a:alpha val="63000"/>
                </a:srgbClr>
              </a:outerShdw>
            </a:effectLst>
          </p:spPr>
          <p:txBody>
            <a:bodyPr vert="eaVert" wrap="none" lIns="89977" tIns="71981" rIns="89977" bIns="46788" anchor="ctr"/>
            <a:lstStyle/>
            <a:p>
              <a:pPr algn="ctr" eaLnBrk="1" fontAlgn="auto" hangingPunct="1">
                <a:spcBef>
                  <a:spcPts val="0"/>
                </a:spcBef>
                <a:spcAft>
                  <a:spcPts val="0"/>
                </a:spcAft>
                <a:buFontTx/>
                <a:buNone/>
                <a:defRPr/>
              </a:pPr>
              <a:r>
                <a:rPr lang="zh-CN" altLang="en-US" sz="800" kern="0" dirty="0">
                  <a:latin typeface="微软雅黑" panose="020B0503020204020204" charset="-122"/>
                  <a:ea typeface="微软雅黑" panose="020B0503020204020204" charset="-122"/>
                </a:rPr>
                <a:t>协同设计平台</a:t>
              </a:r>
              <a:endParaRPr lang="zh-CN" altLang="en-US" sz="800" kern="0" dirty="0">
                <a:latin typeface="微软雅黑" panose="020B0503020204020204" charset="-122"/>
                <a:ea typeface="微软雅黑" panose="020B0503020204020204" charset="-122"/>
              </a:endParaRPr>
            </a:p>
          </p:txBody>
        </p:sp>
        <p:cxnSp>
          <p:nvCxnSpPr>
            <p:cNvPr id="75" name="Elbow Connector 87"/>
            <p:cNvCxnSpPr>
              <a:stCxn id="66" idx="2"/>
              <a:endCxn id="73" idx="0"/>
            </p:cNvCxnSpPr>
            <p:nvPr/>
          </p:nvCxnSpPr>
          <p:spPr>
            <a:xfrm rot="5400000">
              <a:off x="4384860" y="4950639"/>
              <a:ext cx="199919" cy="1445401"/>
            </a:xfrm>
            <a:prstGeom prst="bentConnector3">
              <a:avLst>
                <a:gd name="adj1" fmla="val 50000"/>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6" name="Elbow Connector 87"/>
            <p:cNvCxnSpPr>
              <a:stCxn id="66" idx="2"/>
              <a:endCxn id="74" idx="0"/>
            </p:cNvCxnSpPr>
            <p:nvPr/>
          </p:nvCxnSpPr>
          <p:spPr>
            <a:xfrm rot="5400000">
              <a:off x="4145573" y="4711353"/>
              <a:ext cx="199919" cy="1923972"/>
            </a:xfrm>
            <a:prstGeom prst="bentConnector3">
              <a:avLst>
                <a:gd name="adj1" fmla="val 50000"/>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7" name="矩形 150"/>
            <p:cNvSpPr/>
            <p:nvPr/>
          </p:nvSpPr>
          <p:spPr>
            <a:xfrm>
              <a:off x="1807278" y="4527570"/>
              <a:ext cx="1219738" cy="201199"/>
            </a:xfrm>
            <a:prstGeom prst="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charset="-122"/>
                  <a:ea typeface="微软雅黑" panose="020B0503020204020204" charset="-122"/>
                </a:rPr>
                <a:t>集成共享总线</a:t>
              </a:r>
              <a:endParaRPr lang="zh-CN" altLang="en-US" sz="1100" b="1" dirty="0">
                <a:solidFill>
                  <a:schemeClr val="bg1"/>
                </a:solidFill>
                <a:latin typeface="微软雅黑" panose="020B0503020204020204" charset="-122"/>
                <a:ea typeface="微软雅黑" panose="020B0503020204020204" charset="-122"/>
              </a:endParaRPr>
            </a:p>
          </p:txBody>
        </p:sp>
        <p:sp>
          <p:nvSpPr>
            <p:cNvPr id="78" name="矩形 152"/>
            <p:cNvSpPr/>
            <p:nvPr/>
          </p:nvSpPr>
          <p:spPr>
            <a:xfrm>
              <a:off x="3173071" y="4534139"/>
              <a:ext cx="1096962" cy="201199"/>
            </a:xfrm>
            <a:prstGeom prst="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chemeClr val="bg1"/>
                  </a:solidFill>
                  <a:latin typeface="微软雅黑" panose="020B0503020204020204" charset="-122"/>
                  <a:ea typeface="微软雅黑" panose="020B0503020204020204" charset="-122"/>
                </a:rPr>
                <a:t>监控中心</a:t>
              </a:r>
              <a:endParaRPr lang="zh-CN" altLang="en-US" sz="1100" b="1" dirty="0">
                <a:solidFill>
                  <a:schemeClr val="bg1"/>
                </a:solidFill>
                <a:latin typeface="微软雅黑" panose="020B0503020204020204" charset="-122"/>
                <a:ea typeface="微软雅黑" panose="020B0503020204020204" charset="-122"/>
              </a:endParaRPr>
            </a:p>
          </p:txBody>
        </p:sp>
        <p:sp>
          <p:nvSpPr>
            <p:cNvPr id="79" name="Rectangle 189"/>
            <p:cNvSpPr/>
            <p:nvPr/>
          </p:nvSpPr>
          <p:spPr>
            <a:xfrm>
              <a:off x="3124932" y="3335368"/>
              <a:ext cx="1073585" cy="127113"/>
            </a:xfrm>
            <a:prstGeom prst="rect">
              <a:avLst/>
            </a:prstGeom>
            <a:solidFill>
              <a:schemeClr val="accent1">
                <a:lumMod val="60000"/>
                <a:lumOff val="40000"/>
              </a:schemeClr>
            </a:solidFill>
            <a:ln w="12700" cap="flat" cmpd="sng" algn="ctr">
              <a:noFill/>
              <a:prstDash val="solid"/>
              <a:miter lim="800000"/>
            </a:ln>
          </p:spPr>
          <p:txBody>
            <a:bodyPr rtlCol="0" anchor="ctr"/>
            <a:lstStyle/>
            <a:p>
              <a:pPr algn="ctr" defTabSz="914400" eaLnBrk="1" fontAlgn="auto" hangingPunct="1">
                <a:spcBef>
                  <a:spcPts val="0"/>
                </a:spcBef>
                <a:spcAft>
                  <a:spcPts val="0"/>
                </a:spcAft>
              </a:pPr>
              <a:r>
                <a:rPr lang="en-US" altLang="zh-CN" sz="900" kern="0" dirty="0">
                  <a:latin typeface="微软雅黑" panose="020B0503020204020204" charset="-122"/>
                  <a:ea typeface="微软雅黑" panose="020B0503020204020204" charset="-122"/>
                </a:rPr>
                <a:t>… …</a:t>
              </a:r>
              <a:endParaRPr lang="en-US" sz="900" kern="0" dirty="0">
                <a:latin typeface="微软雅黑" panose="020B0503020204020204" charset="-122"/>
                <a:ea typeface="微软雅黑" panose="020B0503020204020204" charset="-122"/>
              </a:endParaRPr>
            </a:p>
          </p:txBody>
        </p:sp>
      </p:grpSp>
      <p:sp>
        <p:nvSpPr>
          <p:cNvPr id="80" name="矩形 79"/>
          <p:cNvSpPr/>
          <p:nvPr/>
        </p:nvSpPr>
        <p:spPr>
          <a:xfrm>
            <a:off x="1347012" y="3870381"/>
            <a:ext cx="10403556" cy="987049"/>
          </a:xfrm>
          <a:prstGeom prst="rect">
            <a:avLst/>
          </a:prstGeom>
          <a:solidFill>
            <a:schemeClr val="bg1">
              <a:lumMod val="85000"/>
              <a:alpha val="58000"/>
            </a:schemeClr>
          </a:solidFill>
          <a:ln w="12700" cap="flat" cmpd="sng" algn="ctr">
            <a:no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zh-CN" altLang="en-US" sz="1400" b="1" i="0" u="none" strike="noStrike" kern="0" cap="none" spc="0" normalizeH="0" baseline="0" noProof="0" dirty="0">
                <a:ln>
                  <a:noFill/>
                </a:ln>
                <a:effectLst/>
                <a:uLnTx/>
                <a:uFillTx/>
                <a:latin typeface="微软雅黑" panose="020B0503020204020204" charset="-122"/>
                <a:ea typeface="微软雅黑" panose="020B0503020204020204" charset="-122"/>
              </a:rPr>
              <a:t>一级集成平台</a:t>
            </a:r>
            <a:endParaRPr kumimoji="0" lang="zh-CN" altLang="en-US" sz="1400" b="1" i="0" u="none" strike="noStrike" kern="0" cap="none" spc="0" normalizeH="0" baseline="0" noProof="0" dirty="0">
              <a:ln>
                <a:noFill/>
              </a:ln>
              <a:effectLst/>
              <a:uLnTx/>
              <a:uFillTx/>
              <a:latin typeface="微软雅黑" panose="020B0503020204020204" charset="-122"/>
              <a:ea typeface="微软雅黑" panose="020B0503020204020204" charset="-122"/>
            </a:endParaRPr>
          </a:p>
        </p:txBody>
      </p:sp>
      <p:sp>
        <p:nvSpPr>
          <p:cNvPr id="81" name="矩形 80"/>
          <p:cNvSpPr/>
          <p:nvPr/>
        </p:nvSpPr>
        <p:spPr>
          <a:xfrm>
            <a:off x="4113853" y="5232032"/>
            <a:ext cx="7572660" cy="380578"/>
          </a:xfrm>
          <a:prstGeom prst="rect">
            <a:avLst/>
          </a:prstGeom>
          <a:solidFill>
            <a:schemeClr val="bg1">
              <a:lumMod val="85000"/>
              <a:alpha val="58000"/>
            </a:schemeClr>
          </a:solidFill>
          <a:ln w="12700" cap="flat" cmpd="sng" algn="ctr">
            <a:noFill/>
            <a:prstDash val="solid"/>
            <a:miter lim="800000"/>
          </a:ln>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zh-CN" altLang="en-US" sz="1400" b="1" i="0" u="none" strike="noStrike" kern="0" cap="none" spc="0" normalizeH="0" baseline="0" noProof="0" dirty="0">
                <a:ln>
                  <a:noFill/>
                </a:ln>
                <a:effectLst/>
                <a:uLnTx/>
                <a:uFillTx/>
                <a:latin typeface="微软雅黑" panose="020B0503020204020204" charset="-122"/>
                <a:ea typeface="微软雅黑" panose="020B0503020204020204" charset="-122"/>
              </a:rPr>
              <a:t>二级集成平台</a:t>
            </a:r>
            <a:endParaRPr kumimoji="0" lang="zh-CN" altLang="en-US" sz="1400" b="1" i="0" u="none" strike="noStrike" kern="0" cap="none" spc="0" normalizeH="0" baseline="0" noProof="0" dirty="0">
              <a:ln>
                <a:noFill/>
              </a:ln>
              <a:effectLst/>
              <a:uLnTx/>
              <a:uFillTx/>
              <a:latin typeface="微软雅黑" panose="020B0503020204020204" charset="-122"/>
              <a:ea typeface="微软雅黑" panose="020B0503020204020204" charset="-122"/>
            </a:endParaRPr>
          </a:p>
        </p:txBody>
      </p:sp>
      <p:sp>
        <p:nvSpPr>
          <p:cNvPr id="105" name="矩形 104"/>
          <p:cNvSpPr/>
          <p:nvPr/>
        </p:nvSpPr>
        <p:spPr>
          <a:xfrm>
            <a:off x="530747" y="830519"/>
            <a:ext cx="11231266" cy="1621982"/>
          </a:xfrm>
          <a:prstGeom prst="rect">
            <a:avLst/>
          </a:prstGeom>
          <a:ln>
            <a:noFill/>
          </a:ln>
        </p:spPr>
        <p:txBody>
          <a:bodyPr wrap="square">
            <a:spAutoFit/>
          </a:bodyPr>
          <a:lstStyle/>
          <a:p>
            <a:pPr defTabSz="914400" eaLnBrk="1" fontAlgn="auto" hangingPunct="1">
              <a:lnSpc>
                <a:spcPct val="150000"/>
              </a:lnSpc>
              <a:spcBef>
                <a:spcPts val="0"/>
              </a:spcBef>
              <a:spcAft>
                <a:spcPts val="0"/>
              </a:spcAft>
            </a:pPr>
            <a:r>
              <a:rPr lang="zh-CN" altLang="en-US" sz="1400" b="1" dirty="0">
                <a:solidFill>
                  <a:schemeClr val="bg1"/>
                </a:solidFill>
                <a:latin typeface="微软雅黑" panose="020B0503020204020204" charset="-122"/>
                <a:ea typeface="微软雅黑" panose="020B0503020204020204" charset="-122"/>
              </a:rPr>
              <a:t>内外集成平台项目采用两级集成平台建设，满足国投集团各系统之间的集成、电子工程院各系统之间的集成以及国投集团与各板块公司系统集成。</a:t>
            </a:r>
            <a:endParaRPr lang="en-US" altLang="zh-CN" sz="1400" b="1" dirty="0">
              <a:solidFill>
                <a:schemeClr val="bg1"/>
              </a:solidFill>
              <a:latin typeface="微软雅黑" panose="020B0503020204020204" charset="-122"/>
              <a:ea typeface="微软雅黑" panose="020B0503020204020204" charset="-122"/>
            </a:endParaRPr>
          </a:p>
          <a:p>
            <a:pPr defTabSz="914400" eaLnBrk="1" fontAlgn="auto" hangingPunct="1">
              <a:lnSpc>
                <a:spcPct val="150000"/>
              </a:lnSpc>
              <a:spcBef>
                <a:spcPts val="0"/>
              </a:spcBef>
              <a:spcAft>
                <a:spcPts val="0"/>
              </a:spcAft>
            </a:pPr>
            <a:r>
              <a:rPr lang="zh-CN" altLang="en-US" sz="1400" b="1" dirty="0">
                <a:solidFill>
                  <a:schemeClr val="bg1"/>
                </a:solidFill>
                <a:latin typeface="微软雅黑" panose="020B0503020204020204" charset="-122"/>
                <a:ea typeface="微软雅黑" panose="020B0503020204020204" charset="-122"/>
              </a:rPr>
              <a:t> </a:t>
            </a:r>
            <a:r>
              <a:rPr lang="zh-CN" altLang="en-US" sz="1400" dirty="0">
                <a:solidFill>
                  <a:schemeClr val="bg1"/>
                </a:solidFill>
                <a:latin typeface="微软雅黑" panose="020B0503020204020204" charset="-122"/>
                <a:ea typeface="微软雅黑" panose="020B0503020204020204" charset="-122"/>
              </a:rPr>
              <a:t>（</a:t>
            </a:r>
            <a:r>
              <a:rPr lang="en-US" altLang="zh-CN" sz="1400" dirty="0">
                <a:solidFill>
                  <a:schemeClr val="bg1"/>
                </a:solidFill>
                <a:latin typeface="微软雅黑" panose="020B0503020204020204" charset="-122"/>
                <a:ea typeface="微软雅黑" panose="020B0503020204020204" charset="-122"/>
              </a:rPr>
              <a:t>1</a:t>
            </a:r>
            <a:r>
              <a:rPr lang="zh-CN" altLang="en-US" sz="1400" dirty="0">
                <a:solidFill>
                  <a:schemeClr val="bg1"/>
                </a:solidFill>
                <a:latin typeface="微软雅黑" panose="020B0503020204020204" charset="-122"/>
                <a:ea typeface="微软雅黑" panose="020B0503020204020204" charset="-122"/>
              </a:rPr>
              <a:t>）</a:t>
            </a:r>
            <a:r>
              <a:rPr lang="zh-CN" altLang="en-US" sz="1400" b="1" dirty="0">
                <a:solidFill>
                  <a:schemeClr val="bg1"/>
                </a:solidFill>
                <a:latin typeface="微软雅黑" panose="020B0503020204020204" charset="-122"/>
                <a:ea typeface="微软雅黑" panose="020B0503020204020204" charset="-122"/>
              </a:rPr>
              <a:t>国投集团一级内外部集成平台</a:t>
            </a:r>
            <a:r>
              <a:rPr lang="zh-CN" altLang="en-US" sz="1400" dirty="0">
                <a:solidFill>
                  <a:schemeClr val="bg1"/>
                </a:solidFill>
                <a:latin typeface="微软雅黑" panose="020B0503020204020204" charset="-122"/>
                <a:ea typeface="微软雅黑" panose="020B0503020204020204" charset="-122"/>
              </a:rPr>
              <a:t>：服务于国投集团内网区业务系统、互联网区业务系统、公网业务系统间的集成，以及国投集团与各板块公司间的集成，</a:t>
            </a:r>
            <a:r>
              <a:rPr lang="zh-CN" altLang="zh-CN" sz="1400" dirty="0">
                <a:solidFill>
                  <a:schemeClr val="bg1"/>
                </a:solidFill>
                <a:latin typeface="微软雅黑" panose="020B0503020204020204" charset="-122"/>
                <a:ea typeface="微软雅黑" panose="020B0503020204020204" charset="-122"/>
              </a:rPr>
              <a:t>建立系统间业务和数据互联通道</a:t>
            </a:r>
            <a:r>
              <a:rPr lang="zh-CN" altLang="en-US" sz="1400" dirty="0">
                <a:solidFill>
                  <a:schemeClr val="bg1"/>
                </a:solidFill>
                <a:latin typeface="微软雅黑" panose="020B0503020204020204" charset="-122"/>
                <a:ea typeface="微软雅黑" panose="020B0503020204020204" charset="-122"/>
              </a:rPr>
              <a:t>。</a:t>
            </a:r>
            <a:endParaRPr lang="en-US" altLang="zh-CN" sz="1400" dirty="0">
              <a:solidFill>
                <a:schemeClr val="bg1"/>
              </a:solidFill>
              <a:latin typeface="微软雅黑" panose="020B0503020204020204" charset="-122"/>
              <a:ea typeface="微软雅黑" panose="020B0503020204020204" charset="-122"/>
            </a:endParaRPr>
          </a:p>
          <a:p>
            <a:pPr>
              <a:lnSpc>
                <a:spcPct val="110000"/>
              </a:lnSpc>
            </a:pPr>
            <a:r>
              <a:rPr lang="zh-CN" altLang="en-US" sz="1400" dirty="0">
                <a:solidFill>
                  <a:schemeClr val="bg1"/>
                </a:solidFill>
                <a:latin typeface="微软雅黑" panose="020B0503020204020204" charset="-122"/>
                <a:ea typeface="微软雅黑" panose="020B0503020204020204" charset="-122"/>
              </a:rPr>
              <a:t>（</a:t>
            </a:r>
            <a:r>
              <a:rPr lang="en-US" altLang="zh-CN" sz="1400" dirty="0">
                <a:solidFill>
                  <a:schemeClr val="bg1"/>
                </a:solidFill>
                <a:latin typeface="微软雅黑" panose="020B0503020204020204" charset="-122"/>
                <a:ea typeface="微软雅黑" panose="020B0503020204020204" charset="-122"/>
              </a:rPr>
              <a:t>2</a:t>
            </a:r>
            <a:r>
              <a:rPr lang="zh-CN" altLang="en-US" sz="1400" dirty="0">
                <a:solidFill>
                  <a:schemeClr val="bg1"/>
                </a:solidFill>
                <a:latin typeface="微软雅黑" panose="020B0503020204020204" charset="-122"/>
                <a:ea typeface="微软雅黑" panose="020B0503020204020204" charset="-122"/>
              </a:rPr>
              <a:t>）</a:t>
            </a:r>
            <a:r>
              <a:rPr lang="zh-CN" altLang="en-US" sz="1400" b="1" dirty="0">
                <a:solidFill>
                  <a:schemeClr val="bg1"/>
                </a:solidFill>
                <a:latin typeface="微软雅黑" panose="020B0503020204020204" charset="-122"/>
                <a:ea typeface="微软雅黑" panose="020B0503020204020204" charset="-122"/>
              </a:rPr>
              <a:t>电子工程院二级内外部集成平台</a:t>
            </a:r>
            <a:r>
              <a:rPr lang="zh-CN" altLang="en-US" sz="1400" dirty="0">
                <a:solidFill>
                  <a:schemeClr val="bg1"/>
                </a:solidFill>
                <a:latin typeface="微软雅黑" panose="020B0503020204020204" charset="-122"/>
                <a:ea typeface="微软雅黑" panose="020B0503020204020204" charset="-122"/>
              </a:rPr>
              <a:t>：服务于电子工程院业务系统之间的集成需要，同时满足电子工程院与国投集团业务系统的跨级集成。</a:t>
            </a:r>
            <a:endParaRPr lang="zh-CN" altLang="en-US" sz="1400"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基于服务集成平台横纵向全面打通系统集成通道</a:t>
            </a:r>
            <a:endParaRPr lang="zh-CN" altLang="en-US" dirty="0"/>
          </a:p>
        </p:txBody>
      </p:sp>
      <p:sp>
        <p:nvSpPr>
          <p:cNvPr id="4" name="内容占位符 2"/>
          <p:cNvSpPr txBox="1"/>
          <p:nvPr/>
        </p:nvSpPr>
        <p:spPr bwMode="auto">
          <a:xfrm>
            <a:off x="404987" y="892805"/>
            <a:ext cx="7269496" cy="1147218"/>
          </a:xfrm>
          <a:prstGeom prst="rect">
            <a:avLst/>
          </a:prstGeom>
          <a:noFill/>
          <a:ln w="9525">
            <a:noFill/>
            <a:miter lim="800000"/>
          </a:ln>
          <a:effectLst/>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lang="zh-CN" altLang="en-US" sz="1400" b="1" kern="0" dirty="0">
                <a:solidFill>
                  <a:schemeClr val="bg1"/>
                </a:solidFill>
                <a:latin typeface="微软雅黑" panose="020B0503020204020204" charset="-122"/>
                <a:ea typeface="微软雅黑" panose="020B0503020204020204" charset="-122"/>
              </a:rPr>
              <a:t>本期项目</a:t>
            </a:r>
            <a:r>
              <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服务集成包括三个层次的内容：</a:t>
            </a:r>
            <a:endPar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横向实现集团及板块公司内部各业务系统之间的集成；</a:t>
            </a:r>
            <a:endPar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纵向实现集团与板块公司之间服务集成；</a:t>
            </a:r>
            <a:endPar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以及对外部单位提供合作的能力</a:t>
            </a:r>
            <a:endParaRPr kumimoji="0" lang="zh-CN" altLang="en-US" sz="1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6" name="圆柱形 5"/>
          <p:cNvSpPr/>
          <p:nvPr/>
        </p:nvSpPr>
        <p:spPr bwMode="auto">
          <a:xfrm rot="5400000">
            <a:off x="6300984" y="312187"/>
            <a:ext cx="440648" cy="7785584"/>
          </a:xfrm>
          <a:prstGeom prst="can">
            <a:avLst/>
          </a:prstGeom>
          <a:solidFill>
            <a:srgbClr val="0070C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lIns="83783" tIns="41156" rIns="83783" bIns="41156" anchor="ctr">
            <a:scene3d>
              <a:camera prst="orthographicFront">
                <a:rot lat="0" lon="0" rev="0"/>
              </a:camera>
              <a:lightRig rig="threePt" dir="t"/>
            </a:scene3d>
          </a:bodyPr>
          <a:lstStyle/>
          <a:p>
            <a:pPr marL="342265" indent="-342265" algn="ctr">
              <a:defRPr/>
            </a:pPr>
            <a:r>
              <a:rPr lang="zh-CN" altLang="en-US" sz="1200" b="1" dirty="0">
                <a:solidFill>
                  <a:schemeClr val="bg1"/>
                </a:solidFill>
                <a:latin typeface="微软雅黑" panose="020B0503020204020204" charset="-122"/>
                <a:ea typeface="微软雅黑" panose="020B0503020204020204" charset="-122"/>
              </a:rPr>
              <a:t>总部一级集成平台集群</a:t>
            </a:r>
            <a:r>
              <a:rPr lang="en-US" altLang="zh-CN" sz="1200" b="1" dirty="0">
                <a:solidFill>
                  <a:schemeClr val="bg1"/>
                </a:solidFill>
                <a:latin typeface="微软雅黑" panose="020B0503020204020204" charset="-122"/>
                <a:ea typeface="微软雅黑" panose="020B0503020204020204" charset="-122"/>
              </a:rPr>
              <a:t>(</a:t>
            </a:r>
            <a:r>
              <a:rPr lang="zh-CN" altLang="en-US" sz="1200" b="1" dirty="0">
                <a:solidFill>
                  <a:schemeClr val="bg1"/>
                </a:solidFill>
                <a:latin typeface="微软雅黑" panose="020B0503020204020204" charset="-122"/>
                <a:ea typeface="微软雅黑" panose="020B0503020204020204" charset="-122"/>
              </a:rPr>
              <a:t>内网区</a:t>
            </a:r>
            <a:r>
              <a:rPr lang="en-US" altLang="zh-CN" sz="1200" b="1" dirty="0">
                <a:solidFill>
                  <a:schemeClr val="bg1"/>
                </a:solidFill>
                <a:latin typeface="微软雅黑" panose="020B0503020204020204" charset="-122"/>
                <a:ea typeface="微软雅黑" panose="020B0503020204020204" charset="-122"/>
              </a:rPr>
              <a:t>)</a:t>
            </a:r>
            <a:endParaRPr lang="zh-CN" altLang="en-US" sz="1200" b="1" dirty="0">
              <a:solidFill>
                <a:schemeClr val="bg1"/>
              </a:solidFill>
              <a:latin typeface="微软雅黑" panose="020B0503020204020204" charset="-122"/>
              <a:ea typeface="微软雅黑" panose="020B0503020204020204" charset="-122"/>
            </a:endParaRPr>
          </a:p>
        </p:txBody>
      </p:sp>
      <p:cxnSp>
        <p:nvCxnSpPr>
          <p:cNvPr id="7" name="直接箭头连接符 9"/>
          <p:cNvCxnSpPr>
            <a:cxnSpLocks noChangeShapeType="1"/>
          </p:cNvCxnSpPr>
          <p:nvPr/>
        </p:nvCxnSpPr>
        <p:spPr bwMode="auto">
          <a:xfrm rot="16500000" flipH="1">
            <a:off x="2838391" y="395061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8" name="直接箭头连接符 12"/>
          <p:cNvCxnSpPr>
            <a:cxnSpLocks noChangeShapeType="1"/>
          </p:cNvCxnSpPr>
          <p:nvPr/>
        </p:nvCxnSpPr>
        <p:spPr bwMode="auto">
          <a:xfrm rot="16500000" flipH="1">
            <a:off x="3457493" y="395061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9" name="直接箭头连接符 15"/>
          <p:cNvCxnSpPr>
            <a:cxnSpLocks noChangeShapeType="1"/>
          </p:cNvCxnSpPr>
          <p:nvPr/>
        </p:nvCxnSpPr>
        <p:spPr bwMode="auto">
          <a:xfrm rot="16500000" flipH="1">
            <a:off x="4032840" y="395133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0" name="直接箭头连接符 18"/>
          <p:cNvCxnSpPr>
            <a:cxnSpLocks noChangeShapeType="1"/>
          </p:cNvCxnSpPr>
          <p:nvPr/>
        </p:nvCxnSpPr>
        <p:spPr bwMode="auto">
          <a:xfrm rot="16500000" flipH="1">
            <a:off x="4609621" y="395061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1" name="直接箭头连接符 21"/>
          <p:cNvCxnSpPr>
            <a:cxnSpLocks noChangeShapeType="1"/>
          </p:cNvCxnSpPr>
          <p:nvPr/>
        </p:nvCxnSpPr>
        <p:spPr bwMode="auto">
          <a:xfrm rot="16500000" flipH="1">
            <a:off x="5738548" y="395133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2" name="直接箭头连接符 24"/>
          <p:cNvCxnSpPr>
            <a:cxnSpLocks noChangeShapeType="1"/>
          </p:cNvCxnSpPr>
          <p:nvPr/>
        </p:nvCxnSpPr>
        <p:spPr bwMode="auto">
          <a:xfrm rot="16500000" flipH="1">
            <a:off x="6409821" y="395061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3" name="直接箭头连接符 27"/>
          <p:cNvCxnSpPr>
            <a:cxnSpLocks noChangeShapeType="1"/>
          </p:cNvCxnSpPr>
          <p:nvPr/>
        </p:nvCxnSpPr>
        <p:spPr bwMode="auto">
          <a:xfrm rot="16500000" flipH="1">
            <a:off x="6913877" y="395061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4" name="直接箭头连接符 30"/>
          <p:cNvCxnSpPr>
            <a:cxnSpLocks noChangeShapeType="1"/>
          </p:cNvCxnSpPr>
          <p:nvPr/>
        </p:nvCxnSpPr>
        <p:spPr bwMode="auto">
          <a:xfrm rot="16500000" flipH="1">
            <a:off x="7500654" y="395133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15" name="直接箭头连接符 33"/>
          <p:cNvCxnSpPr>
            <a:cxnSpLocks noChangeShapeType="1"/>
          </p:cNvCxnSpPr>
          <p:nvPr/>
        </p:nvCxnSpPr>
        <p:spPr bwMode="auto">
          <a:xfrm rot="16500000" flipH="1">
            <a:off x="8077435" y="395061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16" name="TextBox 70"/>
          <p:cNvSpPr txBox="1">
            <a:spLocks noChangeArrowheads="1"/>
          </p:cNvSpPr>
          <p:nvPr/>
        </p:nvSpPr>
        <p:spPr bwMode="auto">
          <a:xfrm>
            <a:off x="1833983" y="3269996"/>
            <a:ext cx="587520" cy="516378"/>
          </a:xfrm>
          <a:prstGeom prst="rect">
            <a:avLst/>
          </a:prstGeom>
          <a:ln>
            <a:noFill/>
          </a:ln>
        </p:spPr>
        <p:style>
          <a:lnRef idx="2">
            <a:schemeClr val="accent2"/>
          </a:lnRef>
          <a:fillRef idx="1">
            <a:schemeClr val="lt1"/>
          </a:fillRef>
          <a:effectRef idx="0">
            <a:schemeClr val="accent2"/>
          </a:effectRef>
          <a:fontRef idx="minor">
            <a:schemeClr val="dk1"/>
          </a:fontRef>
        </p:style>
        <p:txBody>
          <a:bodyPr lIns="84664" tIns="42332" rIns="84664" bIns="42332">
            <a:spAutoFit/>
          </a:bodyPr>
          <a:lstStyle/>
          <a:p>
            <a:r>
              <a:rPr lang="zh-CN" altLang="en-US" sz="1400" b="1" dirty="0">
                <a:solidFill>
                  <a:schemeClr val="tx1"/>
                </a:solidFill>
                <a:latin typeface="微软雅黑" panose="020B0503020204020204" charset="-122"/>
                <a:ea typeface="微软雅黑" panose="020B0503020204020204" charset="-122"/>
              </a:rPr>
              <a:t>集团总部</a:t>
            </a:r>
            <a:endParaRPr lang="zh-CN" altLang="en-US" sz="1400" b="1" dirty="0">
              <a:solidFill>
                <a:schemeClr val="tx1"/>
              </a:solidFill>
              <a:latin typeface="微软雅黑" panose="020B0503020204020204" charset="-122"/>
              <a:ea typeface="微软雅黑" panose="020B0503020204020204" charset="-122"/>
            </a:endParaRPr>
          </a:p>
        </p:txBody>
      </p:sp>
      <p:sp>
        <p:nvSpPr>
          <p:cNvPr id="17" name="TextBox 71"/>
          <p:cNvSpPr txBox="1">
            <a:spLocks noChangeArrowheads="1"/>
          </p:cNvSpPr>
          <p:nvPr/>
        </p:nvSpPr>
        <p:spPr bwMode="auto">
          <a:xfrm>
            <a:off x="1836429" y="4800202"/>
            <a:ext cx="587520" cy="516378"/>
          </a:xfrm>
          <a:prstGeom prst="rect">
            <a:avLst/>
          </a:prstGeom>
          <a:ln>
            <a:noFill/>
          </a:ln>
        </p:spPr>
        <p:style>
          <a:lnRef idx="2">
            <a:schemeClr val="accent2"/>
          </a:lnRef>
          <a:fillRef idx="1">
            <a:schemeClr val="lt1"/>
          </a:fillRef>
          <a:effectRef idx="0">
            <a:schemeClr val="accent2"/>
          </a:effectRef>
          <a:fontRef idx="minor">
            <a:schemeClr val="dk1"/>
          </a:fontRef>
        </p:style>
        <p:txBody>
          <a:bodyPr lIns="84664" tIns="42332" rIns="84664" bIns="42332">
            <a:spAutoFit/>
          </a:bodyPr>
          <a:lstStyle/>
          <a:p>
            <a:r>
              <a:rPr lang="zh-CN" altLang="en-US" sz="1400" b="1" dirty="0">
                <a:solidFill>
                  <a:schemeClr val="tx1"/>
                </a:solidFill>
                <a:latin typeface="微软雅黑" panose="020B0503020204020204" charset="-122"/>
                <a:ea typeface="微软雅黑" panose="020B0503020204020204" charset="-122"/>
              </a:rPr>
              <a:t>板块公司</a:t>
            </a:r>
            <a:endParaRPr lang="zh-CN" altLang="en-US" sz="1400" b="1" dirty="0">
              <a:solidFill>
                <a:schemeClr val="tx1"/>
              </a:solidFill>
              <a:latin typeface="微软雅黑" panose="020B0503020204020204" charset="-122"/>
              <a:ea typeface="微软雅黑" panose="020B0503020204020204" charset="-122"/>
            </a:endParaRPr>
          </a:p>
        </p:txBody>
      </p:sp>
      <p:sp>
        <p:nvSpPr>
          <p:cNvPr id="18" name="圆柱形 17"/>
          <p:cNvSpPr/>
          <p:nvPr/>
        </p:nvSpPr>
        <p:spPr bwMode="auto">
          <a:xfrm rot="5400000">
            <a:off x="6300984" y="-1012423"/>
            <a:ext cx="440648" cy="7785583"/>
          </a:xfrm>
          <a:prstGeom prst="can">
            <a:avLst/>
          </a:prstGeom>
          <a:solidFill>
            <a:srgbClr val="0070C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lIns="83783" tIns="41156" rIns="83783" bIns="41156" anchor="ctr">
            <a:scene3d>
              <a:camera prst="orthographicFront">
                <a:rot lat="0" lon="0" rev="0"/>
              </a:camera>
              <a:lightRig rig="threePt" dir="t"/>
            </a:scene3d>
          </a:bodyPr>
          <a:lstStyle/>
          <a:p>
            <a:pPr marL="342265" indent="-342265" algn="ctr">
              <a:defRPr/>
            </a:pPr>
            <a:r>
              <a:rPr lang="zh-CN" altLang="en-US" sz="1200" b="1" dirty="0">
                <a:solidFill>
                  <a:schemeClr val="bg1"/>
                </a:solidFill>
                <a:latin typeface="微软雅黑" panose="020B0503020204020204" charset="-122"/>
                <a:ea typeface="微软雅黑" panose="020B0503020204020204" charset="-122"/>
              </a:rPr>
              <a:t>总部一级集成平台集群</a:t>
            </a:r>
            <a:r>
              <a:rPr lang="en-US" altLang="zh-CN" sz="1200" b="1" dirty="0">
                <a:solidFill>
                  <a:schemeClr val="bg1"/>
                </a:solidFill>
                <a:latin typeface="微软雅黑" panose="020B0503020204020204" charset="-122"/>
                <a:ea typeface="微软雅黑" panose="020B0503020204020204" charset="-122"/>
              </a:rPr>
              <a:t>(</a:t>
            </a:r>
            <a:r>
              <a:rPr lang="zh-CN" altLang="en-US" sz="1200" b="1" dirty="0">
                <a:solidFill>
                  <a:schemeClr val="bg1"/>
                </a:solidFill>
                <a:latin typeface="微软雅黑" panose="020B0503020204020204" charset="-122"/>
                <a:ea typeface="微软雅黑" panose="020B0503020204020204" charset="-122"/>
              </a:rPr>
              <a:t>互联网区</a:t>
            </a:r>
            <a:r>
              <a:rPr lang="en-US" altLang="zh-CN" sz="1200" b="1" dirty="0">
                <a:solidFill>
                  <a:schemeClr val="bg1"/>
                </a:solidFill>
                <a:latin typeface="微软雅黑" panose="020B0503020204020204" charset="-122"/>
                <a:ea typeface="微软雅黑" panose="020B0503020204020204" charset="-122"/>
              </a:rPr>
              <a:t>)</a:t>
            </a:r>
            <a:endParaRPr lang="zh-CN" altLang="en-US" sz="1200" b="1" dirty="0">
              <a:solidFill>
                <a:schemeClr val="bg1"/>
              </a:solidFill>
              <a:latin typeface="微软雅黑" panose="020B0503020204020204" charset="-122"/>
              <a:ea typeface="微软雅黑" panose="020B0503020204020204" charset="-122"/>
            </a:endParaRPr>
          </a:p>
        </p:txBody>
      </p:sp>
      <p:cxnSp>
        <p:nvCxnSpPr>
          <p:cNvPr id="19" name="直接箭头连接符 9"/>
          <p:cNvCxnSpPr>
            <a:cxnSpLocks noChangeShapeType="1"/>
          </p:cNvCxnSpPr>
          <p:nvPr/>
        </p:nvCxnSpPr>
        <p:spPr bwMode="auto">
          <a:xfrm rot="16500000" flipH="1">
            <a:off x="2805371" y="309082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20" name="直接箭头连接符 12"/>
          <p:cNvCxnSpPr>
            <a:cxnSpLocks noChangeShapeType="1"/>
          </p:cNvCxnSpPr>
          <p:nvPr/>
        </p:nvCxnSpPr>
        <p:spPr bwMode="auto">
          <a:xfrm rot="16500000" flipH="1">
            <a:off x="3424473" y="309082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21" name="直接箭头连接符 15"/>
          <p:cNvCxnSpPr>
            <a:cxnSpLocks noChangeShapeType="1"/>
          </p:cNvCxnSpPr>
          <p:nvPr/>
        </p:nvCxnSpPr>
        <p:spPr bwMode="auto">
          <a:xfrm rot="16500000" flipH="1">
            <a:off x="3999820" y="309154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22" name="直接箭头连接符 18"/>
          <p:cNvCxnSpPr>
            <a:cxnSpLocks noChangeShapeType="1"/>
          </p:cNvCxnSpPr>
          <p:nvPr/>
        </p:nvCxnSpPr>
        <p:spPr bwMode="auto">
          <a:xfrm rot="16500000" flipH="1">
            <a:off x="4576601" y="309082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23" name="直接箭头连接符 21"/>
          <p:cNvCxnSpPr>
            <a:cxnSpLocks noChangeShapeType="1"/>
          </p:cNvCxnSpPr>
          <p:nvPr/>
        </p:nvCxnSpPr>
        <p:spPr bwMode="auto">
          <a:xfrm rot="16500000" flipH="1">
            <a:off x="5705528" y="309154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24" name="直接箭头连接符 24"/>
          <p:cNvCxnSpPr>
            <a:cxnSpLocks noChangeShapeType="1"/>
          </p:cNvCxnSpPr>
          <p:nvPr/>
        </p:nvCxnSpPr>
        <p:spPr bwMode="auto">
          <a:xfrm rot="16500000" flipH="1">
            <a:off x="6376801" y="309082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25" name="直接箭头连接符 27"/>
          <p:cNvCxnSpPr>
            <a:cxnSpLocks noChangeShapeType="1"/>
          </p:cNvCxnSpPr>
          <p:nvPr/>
        </p:nvCxnSpPr>
        <p:spPr bwMode="auto">
          <a:xfrm rot="16500000" flipH="1">
            <a:off x="6880857" y="309082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26" name="直接箭头连接符 30"/>
          <p:cNvCxnSpPr>
            <a:cxnSpLocks noChangeShapeType="1"/>
          </p:cNvCxnSpPr>
          <p:nvPr/>
        </p:nvCxnSpPr>
        <p:spPr bwMode="auto">
          <a:xfrm rot="16500000" flipH="1">
            <a:off x="7456204" y="3091547"/>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27" name="直接箭头连接符 33"/>
          <p:cNvCxnSpPr>
            <a:cxnSpLocks noChangeShapeType="1"/>
          </p:cNvCxnSpPr>
          <p:nvPr/>
        </p:nvCxnSpPr>
        <p:spPr bwMode="auto">
          <a:xfrm rot="16500000" flipH="1">
            <a:off x="8032985" y="3090827"/>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111" name="矩形 110"/>
          <p:cNvSpPr/>
          <p:nvPr/>
        </p:nvSpPr>
        <p:spPr>
          <a:xfrm>
            <a:off x="2628517" y="1988840"/>
            <a:ext cx="784800" cy="30240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rPr>
              <a:t>党建云</a:t>
            </a:r>
            <a:endPar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12" name="上下箭头 72"/>
          <p:cNvSpPr>
            <a:spLocks noChangeArrowheads="1"/>
          </p:cNvSpPr>
          <p:nvPr/>
        </p:nvSpPr>
        <p:spPr bwMode="auto">
          <a:xfrm>
            <a:off x="2870452" y="228983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solidFill>
                <a:schemeClr val="tx1"/>
              </a:solidFill>
              <a:latin typeface="微软雅黑" panose="020B0503020204020204" charset="-122"/>
              <a:ea typeface="微软雅黑" panose="020B0503020204020204" charset="-122"/>
            </a:endParaRPr>
          </a:p>
        </p:txBody>
      </p:sp>
      <p:sp>
        <p:nvSpPr>
          <p:cNvPr id="109" name="矩形 108"/>
          <p:cNvSpPr/>
          <p:nvPr/>
        </p:nvSpPr>
        <p:spPr>
          <a:xfrm>
            <a:off x="3503424" y="1988840"/>
            <a:ext cx="784800" cy="30240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rPr>
              <a:t>网上大学</a:t>
            </a:r>
            <a:endPar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10" name="上下箭头 72"/>
          <p:cNvSpPr>
            <a:spLocks noChangeArrowheads="1"/>
          </p:cNvSpPr>
          <p:nvPr/>
        </p:nvSpPr>
        <p:spPr bwMode="auto">
          <a:xfrm>
            <a:off x="3787103" y="228983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sz="1400" dirty="0">
              <a:solidFill>
                <a:schemeClr val="tx1"/>
              </a:solidFill>
              <a:latin typeface="微软雅黑" panose="020B0503020204020204" charset="-122"/>
              <a:ea typeface="微软雅黑" panose="020B0503020204020204" charset="-122"/>
            </a:endParaRPr>
          </a:p>
        </p:txBody>
      </p:sp>
      <p:sp>
        <p:nvSpPr>
          <p:cNvPr id="107" name="矩形 106"/>
          <p:cNvSpPr/>
          <p:nvPr/>
        </p:nvSpPr>
        <p:spPr>
          <a:xfrm>
            <a:off x="4378331" y="1988840"/>
            <a:ext cx="784800" cy="30240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rPr>
              <a:t>电子采购</a:t>
            </a:r>
            <a:endPar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8" name="上下箭头 72"/>
          <p:cNvSpPr>
            <a:spLocks noChangeArrowheads="1"/>
          </p:cNvSpPr>
          <p:nvPr/>
        </p:nvSpPr>
        <p:spPr bwMode="auto">
          <a:xfrm>
            <a:off x="4643430" y="228983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sz="1400" dirty="0">
              <a:solidFill>
                <a:schemeClr val="tx1"/>
              </a:solidFill>
              <a:latin typeface="微软雅黑" panose="020B0503020204020204" charset="-122"/>
              <a:ea typeface="微软雅黑" panose="020B0503020204020204" charset="-122"/>
            </a:endParaRPr>
          </a:p>
        </p:txBody>
      </p:sp>
      <p:cxnSp>
        <p:nvCxnSpPr>
          <p:cNvPr id="31" name="直接连接符 30"/>
          <p:cNvCxnSpPr/>
          <p:nvPr/>
        </p:nvCxnSpPr>
        <p:spPr>
          <a:xfrm>
            <a:off x="1773139" y="4523522"/>
            <a:ext cx="8622045" cy="0"/>
          </a:xfrm>
          <a:prstGeom prst="line">
            <a:avLst/>
          </a:prstGeom>
          <a:ln>
            <a:solidFill>
              <a:schemeClr val="bg1"/>
            </a:solidFill>
          </a:ln>
        </p:spPr>
        <p:style>
          <a:lnRef idx="2">
            <a:schemeClr val="accent2"/>
          </a:lnRef>
          <a:fillRef idx="1">
            <a:schemeClr val="lt1"/>
          </a:fillRef>
          <a:effectRef idx="0">
            <a:schemeClr val="accent2"/>
          </a:effectRef>
          <a:fontRef idx="minor">
            <a:schemeClr val="dk1"/>
          </a:fontRef>
        </p:style>
      </p:cxnSp>
      <p:sp>
        <p:nvSpPr>
          <p:cNvPr id="32" name="圆柱形 31"/>
          <p:cNvSpPr/>
          <p:nvPr/>
        </p:nvSpPr>
        <p:spPr bwMode="auto">
          <a:xfrm rot="5400000">
            <a:off x="3679093" y="3749626"/>
            <a:ext cx="440648" cy="2541801"/>
          </a:xfrm>
          <a:prstGeom prst="can">
            <a:avLst/>
          </a:prstGeom>
          <a:solidFill>
            <a:srgbClr val="0070C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lIns="83783" tIns="41156" rIns="83783" bIns="41156" anchor="ctr">
            <a:scene3d>
              <a:camera prst="orthographicFront">
                <a:rot lat="0" lon="0" rev="0"/>
              </a:camera>
              <a:lightRig rig="threePt" dir="t"/>
            </a:scene3d>
          </a:bodyPr>
          <a:lstStyle/>
          <a:p>
            <a:pPr marL="342265" indent="-342265" algn="ctr">
              <a:defRPr/>
            </a:pPr>
            <a:r>
              <a:rPr lang="zh-CN" altLang="en-US" sz="1200" b="1" dirty="0">
                <a:solidFill>
                  <a:schemeClr val="bg1"/>
                </a:solidFill>
                <a:latin typeface="微软雅黑" panose="020B0503020204020204" charset="-122"/>
                <a:ea typeface="微软雅黑" panose="020B0503020204020204" charset="-122"/>
              </a:rPr>
              <a:t>电子工程院二级集成平台集群</a:t>
            </a:r>
            <a:endParaRPr lang="zh-CN" altLang="en-US" sz="1200" b="1" dirty="0">
              <a:solidFill>
                <a:schemeClr val="bg1"/>
              </a:solidFill>
              <a:latin typeface="微软雅黑" panose="020B0503020204020204" charset="-122"/>
              <a:ea typeface="微软雅黑" panose="020B0503020204020204" charset="-122"/>
            </a:endParaRPr>
          </a:p>
        </p:txBody>
      </p:sp>
      <p:cxnSp>
        <p:nvCxnSpPr>
          <p:cNvPr id="33" name="直接连接符 32"/>
          <p:cNvCxnSpPr/>
          <p:nvPr/>
        </p:nvCxnSpPr>
        <p:spPr>
          <a:xfrm>
            <a:off x="1773139" y="6147654"/>
            <a:ext cx="8640961" cy="0"/>
          </a:xfrm>
          <a:prstGeom prst="line">
            <a:avLst/>
          </a:prstGeom>
          <a:ln>
            <a:solidFill>
              <a:schemeClr val="bg1"/>
            </a:solidFill>
          </a:ln>
        </p:spPr>
        <p:style>
          <a:lnRef idx="2">
            <a:schemeClr val="accent2"/>
          </a:lnRef>
          <a:fillRef idx="1">
            <a:schemeClr val="lt1"/>
          </a:fillRef>
          <a:effectRef idx="0">
            <a:schemeClr val="accent2"/>
          </a:effectRef>
          <a:fontRef idx="minor">
            <a:schemeClr val="dk1"/>
          </a:fontRef>
        </p:style>
      </p:cxnSp>
      <p:sp>
        <p:nvSpPr>
          <p:cNvPr id="105" name="矩形 104"/>
          <p:cNvSpPr/>
          <p:nvPr/>
        </p:nvSpPr>
        <p:spPr>
          <a:xfrm>
            <a:off x="5253238" y="1988840"/>
            <a:ext cx="784800" cy="30240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rPr>
              <a:t>移动门户</a:t>
            </a:r>
            <a:endPar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6" name="上下箭头 72"/>
          <p:cNvSpPr>
            <a:spLocks noChangeArrowheads="1"/>
          </p:cNvSpPr>
          <p:nvPr/>
        </p:nvSpPr>
        <p:spPr bwMode="auto">
          <a:xfrm>
            <a:off x="5488403" y="228983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sz="1400" dirty="0">
              <a:solidFill>
                <a:schemeClr val="tx1"/>
              </a:solidFill>
              <a:latin typeface="微软雅黑" panose="020B0503020204020204" charset="-122"/>
              <a:ea typeface="微软雅黑" panose="020B0503020204020204" charset="-122"/>
            </a:endParaRPr>
          </a:p>
        </p:txBody>
      </p:sp>
      <p:sp>
        <p:nvSpPr>
          <p:cNvPr id="103" name="矩形 102"/>
          <p:cNvSpPr/>
          <p:nvPr/>
        </p:nvSpPr>
        <p:spPr>
          <a:xfrm>
            <a:off x="6128145" y="1988840"/>
            <a:ext cx="784800" cy="30240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rPr>
              <a:t>邮件系统</a:t>
            </a:r>
            <a:endParaRPr kumimoji="1" lang="zh-CN" altLang="en-US" sz="11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4" name="上下箭头 72"/>
          <p:cNvSpPr>
            <a:spLocks noChangeArrowheads="1"/>
          </p:cNvSpPr>
          <p:nvPr/>
        </p:nvSpPr>
        <p:spPr bwMode="auto">
          <a:xfrm>
            <a:off x="6373884" y="228983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sz="1400" dirty="0">
              <a:solidFill>
                <a:schemeClr val="tx1"/>
              </a:solidFill>
              <a:latin typeface="微软雅黑" panose="020B0503020204020204" charset="-122"/>
              <a:ea typeface="微软雅黑" panose="020B0503020204020204" charset="-122"/>
            </a:endParaRPr>
          </a:p>
        </p:txBody>
      </p:sp>
      <p:sp>
        <p:nvSpPr>
          <p:cNvPr id="36" name="矩形 35"/>
          <p:cNvSpPr/>
          <p:nvPr/>
        </p:nvSpPr>
        <p:spPr>
          <a:xfrm>
            <a:off x="7003052" y="1988840"/>
            <a:ext cx="784800" cy="302400"/>
          </a:xfrm>
          <a:prstGeom prst="rect">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900" dirty="0">
                <a:solidFill>
                  <a:schemeClr val="tx1"/>
                </a:solidFill>
                <a:latin typeface="微软雅黑" panose="020B0503020204020204" charset="-122"/>
                <a:ea typeface="微软雅黑" panose="020B0503020204020204" charset="-122"/>
                <a:cs typeface="微软雅黑" panose="020B0503020204020204" charset="-122"/>
              </a:rPr>
              <a:t>飞天下</a:t>
            </a:r>
            <a:endParaRPr kumimoji="1" lang="zh-CN" altLang="en-US" sz="9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7" name="上下箭头 72"/>
          <p:cNvSpPr>
            <a:spLocks noChangeArrowheads="1"/>
          </p:cNvSpPr>
          <p:nvPr/>
        </p:nvSpPr>
        <p:spPr bwMode="auto">
          <a:xfrm>
            <a:off x="7274197" y="228983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sz="1050" dirty="0">
              <a:solidFill>
                <a:schemeClr val="tx1"/>
              </a:solidFill>
              <a:latin typeface="微软雅黑" panose="020B0503020204020204" charset="-122"/>
              <a:ea typeface="微软雅黑" panose="020B0503020204020204" charset="-122"/>
            </a:endParaRPr>
          </a:p>
        </p:txBody>
      </p:sp>
      <p:sp>
        <p:nvSpPr>
          <p:cNvPr id="101" name="矩形 100"/>
          <p:cNvSpPr/>
          <p:nvPr/>
        </p:nvSpPr>
        <p:spPr>
          <a:xfrm>
            <a:off x="7877959" y="1988840"/>
            <a:ext cx="784800" cy="302400"/>
          </a:xfrm>
          <a:prstGeom prst="rect">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rPr>
              <a:t>空港</a:t>
            </a:r>
            <a:endPar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2" name="上下箭头 72"/>
          <p:cNvSpPr>
            <a:spLocks noChangeArrowheads="1"/>
          </p:cNvSpPr>
          <p:nvPr/>
        </p:nvSpPr>
        <p:spPr bwMode="auto">
          <a:xfrm>
            <a:off x="8113124" y="228983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solidFill>
                <a:schemeClr val="tx1"/>
              </a:solidFill>
              <a:latin typeface="微软雅黑" panose="020B0503020204020204" charset="-122"/>
              <a:ea typeface="微软雅黑" panose="020B0503020204020204" charset="-122"/>
            </a:endParaRPr>
          </a:p>
        </p:txBody>
      </p:sp>
      <p:sp>
        <p:nvSpPr>
          <p:cNvPr id="99" name="矩形 98"/>
          <p:cNvSpPr/>
          <p:nvPr/>
        </p:nvSpPr>
        <p:spPr>
          <a:xfrm>
            <a:off x="8752866" y="1988840"/>
            <a:ext cx="784800" cy="302400"/>
          </a:xfrm>
          <a:prstGeom prst="rect">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rPr>
              <a:t>中航服</a:t>
            </a:r>
            <a:endPar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0" name="上下箭头 72"/>
          <p:cNvSpPr>
            <a:spLocks noChangeArrowheads="1"/>
          </p:cNvSpPr>
          <p:nvPr/>
        </p:nvSpPr>
        <p:spPr bwMode="auto">
          <a:xfrm>
            <a:off x="8998605" y="228983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solidFill>
                <a:schemeClr val="tx1"/>
              </a:solidFill>
              <a:latin typeface="微软雅黑" panose="020B0503020204020204" charset="-122"/>
              <a:ea typeface="微软雅黑" panose="020B0503020204020204" charset="-122"/>
            </a:endParaRPr>
          </a:p>
        </p:txBody>
      </p:sp>
      <p:sp>
        <p:nvSpPr>
          <p:cNvPr id="97" name="矩形 96"/>
          <p:cNvSpPr/>
          <p:nvPr/>
        </p:nvSpPr>
        <p:spPr>
          <a:xfrm>
            <a:off x="9627773" y="1988840"/>
            <a:ext cx="485750" cy="30240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300" dirty="0">
                <a:solidFill>
                  <a:schemeClr val="tx1"/>
                </a:solidFill>
                <a:latin typeface="微软雅黑" panose="020B0503020204020204" charset="-122"/>
                <a:ea typeface="微软雅黑" panose="020B0503020204020204" charset="-122"/>
                <a:cs typeface="微软雅黑" panose="020B0503020204020204" charset="-122"/>
              </a:rPr>
              <a:t>…</a:t>
            </a:r>
            <a:endParaRPr kumimoji="1" lang="zh-CN" altLang="en-US" sz="13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8" name="上下箭头 72"/>
          <p:cNvSpPr>
            <a:spLocks noChangeArrowheads="1"/>
          </p:cNvSpPr>
          <p:nvPr/>
        </p:nvSpPr>
        <p:spPr bwMode="auto">
          <a:xfrm>
            <a:off x="9757309" y="2289830"/>
            <a:ext cx="216535" cy="375920"/>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solidFill>
                <a:schemeClr val="tx1"/>
              </a:solidFill>
              <a:latin typeface="微软雅黑" panose="020B0503020204020204" charset="-122"/>
              <a:ea typeface="微软雅黑" panose="020B0503020204020204" charset="-122"/>
            </a:endParaRPr>
          </a:p>
        </p:txBody>
      </p:sp>
      <p:sp>
        <p:nvSpPr>
          <p:cNvPr id="41" name="TextBox 141"/>
          <p:cNvSpPr txBox="1"/>
          <p:nvPr/>
        </p:nvSpPr>
        <p:spPr>
          <a:xfrm>
            <a:off x="2761113" y="331673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财务</a:t>
            </a:r>
            <a:endParaRPr lang="en-US" altLang="zh-CN" sz="1200" dirty="0"/>
          </a:p>
          <a:p>
            <a:r>
              <a:rPr lang="zh-CN" altLang="en-US" sz="1200" dirty="0"/>
              <a:t>共享</a:t>
            </a:r>
            <a:endParaRPr lang="zh-CN" altLang="en-US" sz="1200" dirty="0"/>
          </a:p>
        </p:txBody>
      </p:sp>
      <p:sp>
        <p:nvSpPr>
          <p:cNvPr id="42" name="TextBox 142"/>
          <p:cNvSpPr txBox="1"/>
          <p:nvPr/>
        </p:nvSpPr>
        <p:spPr>
          <a:xfrm>
            <a:off x="3348970" y="331673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1200" dirty="0"/>
              <a:t>ERP</a:t>
            </a:r>
            <a:endParaRPr lang="en-US" altLang="zh-CN" sz="1200" dirty="0"/>
          </a:p>
          <a:p>
            <a:r>
              <a:rPr lang="zh-CN" altLang="en-US" sz="1200" dirty="0"/>
              <a:t>系统</a:t>
            </a:r>
            <a:endParaRPr lang="zh-CN" altLang="en-US" sz="1200" dirty="0"/>
          </a:p>
        </p:txBody>
      </p:sp>
      <p:sp>
        <p:nvSpPr>
          <p:cNvPr id="43" name="TextBox 143"/>
          <p:cNvSpPr txBox="1"/>
          <p:nvPr/>
        </p:nvSpPr>
        <p:spPr>
          <a:xfrm>
            <a:off x="3936652" y="3316739"/>
            <a:ext cx="492443" cy="461665"/>
          </a:xfrm>
          <a:prstGeom prst="rect">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1200" dirty="0"/>
              <a:t>NC</a:t>
            </a:r>
            <a:endParaRPr lang="en-US" altLang="zh-CN" sz="1200" dirty="0"/>
          </a:p>
          <a:p>
            <a:r>
              <a:rPr lang="zh-CN" altLang="en-US" sz="1200" dirty="0"/>
              <a:t>核算</a:t>
            </a:r>
            <a:endParaRPr lang="zh-CN" altLang="en-US" sz="1200" dirty="0"/>
          </a:p>
        </p:txBody>
      </p:sp>
      <p:sp>
        <p:nvSpPr>
          <p:cNvPr id="44" name="TextBox 144"/>
          <p:cNvSpPr txBox="1"/>
          <p:nvPr/>
        </p:nvSpPr>
        <p:spPr>
          <a:xfrm>
            <a:off x="4524509" y="331673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主数</a:t>
            </a:r>
            <a:endParaRPr lang="en-US" altLang="zh-CN" sz="1200" dirty="0"/>
          </a:p>
          <a:p>
            <a:r>
              <a:rPr lang="zh-CN" altLang="en-US" sz="1200" dirty="0"/>
              <a:t>据</a:t>
            </a:r>
            <a:endParaRPr lang="zh-CN" altLang="en-US" sz="1200" dirty="0"/>
          </a:p>
        </p:txBody>
      </p:sp>
      <p:sp>
        <p:nvSpPr>
          <p:cNvPr id="45" name="TextBox 145"/>
          <p:cNvSpPr txBox="1"/>
          <p:nvPr/>
        </p:nvSpPr>
        <p:spPr>
          <a:xfrm>
            <a:off x="5100732" y="331673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资产</a:t>
            </a:r>
            <a:endParaRPr lang="en-US" altLang="zh-CN" sz="1200" dirty="0"/>
          </a:p>
          <a:p>
            <a:r>
              <a:rPr lang="zh-CN" altLang="en-US" sz="1200" dirty="0"/>
              <a:t>管理</a:t>
            </a:r>
            <a:endParaRPr lang="zh-CN" altLang="en-US" sz="1200" dirty="0"/>
          </a:p>
        </p:txBody>
      </p:sp>
      <p:sp>
        <p:nvSpPr>
          <p:cNvPr id="46" name="TextBox 146"/>
          <p:cNvSpPr txBox="1"/>
          <p:nvPr/>
        </p:nvSpPr>
        <p:spPr>
          <a:xfrm>
            <a:off x="5652853" y="331673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资金</a:t>
            </a:r>
            <a:endParaRPr lang="en-US" altLang="zh-CN" sz="1200" dirty="0"/>
          </a:p>
          <a:p>
            <a:r>
              <a:rPr lang="zh-CN" altLang="en-US" sz="1200" dirty="0"/>
              <a:t>管理</a:t>
            </a:r>
            <a:endParaRPr lang="zh-CN" altLang="en-US" sz="1200" dirty="0"/>
          </a:p>
        </p:txBody>
      </p:sp>
      <p:sp>
        <p:nvSpPr>
          <p:cNvPr id="47" name="TextBox 147"/>
          <p:cNvSpPr txBox="1"/>
          <p:nvPr/>
        </p:nvSpPr>
        <p:spPr>
          <a:xfrm>
            <a:off x="6255623" y="331673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纪检</a:t>
            </a:r>
            <a:endParaRPr lang="en-US" altLang="zh-CN" sz="1200" dirty="0"/>
          </a:p>
          <a:p>
            <a:r>
              <a:rPr lang="zh-CN" altLang="en-US" sz="1200" dirty="0"/>
              <a:t>监察</a:t>
            </a:r>
            <a:endParaRPr lang="zh-CN" altLang="en-US" sz="1200" dirty="0"/>
          </a:p>
        </p:txBody>
      </p:sp>
      <p:sp>
        <p:nvSpPr>
          <p:cNvPr id="48" name="TextBox 148"/>
          <p:cNvSpPr txBox="1"/>
          <p:nvPr/>
        </p:nvSpPr>
        <p:spPr>
          <a:xfrm>
            <a:off x="6843480" y="331673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人力</a:t>
            </a:r>
            <a:endParaRPr lang="en-US" altLang="zh-CN" sz="1200" dirty="0"/>
          </a:p>
          <a:p>
            <a:r>
              <a:rPr lang="zh-CN" altLang="en-US" sz="1200" dirty="0"/>
              <a:t>资源</a:t>
            </a:r>
            <a:endParaRPr lang="zh-CN" altLang="en-US" sz="1200" dirty="0"/>
          </a:p>
        </p:txBody>
      </p:sp>
      <p:sp>
        <p:nvSpPr>
          <p:cNvPr id="49" name="TextBox 149"/>
          <p:cNvSpPr txBox="1"/>
          <p:nvPr/>
        </p:nvSpPr>
        <p:spPr>
          <a:xfrm>
            <a:off x="7421120" y="3316739"/>
            <a:ext cx="492443" cy="461665"/>
          </a:xfrm>
          <a:prstGeom prst="rect">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档案</a:t>
            </a:r>
            <a:endParaRPr lang="en-US" altLang="zh-CN" sz="1200" dirty="0"/>
          </a:p>
          <a:p>
            <a:r>
              <a:rPr lang="zh-CN" altLang="en-US" sz="1200" dirty="0"/>
              <a:t>管理</a:t>
            </a:r>
            <a:endParaRPr lang="zh-CN" altLang="en-US" sz="1200" dirty="0"/>
          </a:p>
        </p:txBody>
      </p:sp>
      <p:sp>
        <p:nvSpPr>
          <p:cNvPr id="50" name="TextBox 150"/>
          <p:cNvSpPr txBox="1"/>
          <p:nvPr/>
        </p:nvSpPr>
        <p:spPr>
          <a:xfrm>
            <a:off x="8008977" y="331673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统一</a:t>
            </a:r>
            <a:endParaRPr lang="en-US" altLang="zh-CN" sz="1200" dirty="0"/>
          </a:p>
          <a:p>
            <a:r>
              <a:rPr lang="zh-CN" altLang="en-US" sz="1200" dirty="0"/>
              <a:t>身份</a:t>
            </a:r>
            <a:endParaRPr lang="zh-CN" altLang="en-US" sz="1200" dirty="0"/>
          </a:p>
        </p:txBody>
      </p:sp>
      <p:sp>
        <p:nvSpPr>
          <p:cNvPr id="51" name="TextBox 151"/>
          <p:cNvSpPr txBox="1"/>
          <p:nvPr/>
        </p:nvSpPr>
        <p:spPr>
          <a:xfrm>
            <a:off x="8606457" y="331673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协同</a:t>
            </a:r>
            <a:endParaRPr lang="en-US" altLang="zh-CN" sz="1200" dirty="0"/>
          </a:p>
          <a:p>
            <a:r>
              <a:rPr lang="zh-CN" altLang="en-US" sz="1200" dirty="0"/>
              <a:t>办公</a:t>
            </a:r>
            <a:endParaRPr lang="zh-CN" altLang="en-US" sz="1200" dirty="0"/>
          </a:p>
        </p:txBody>
      </p:sp>
      <p:sp>
        <p:nvSpPr>
          <p:cNvPr id="52" name="TextBox 152"/>
          <p:cNvSpPr txBox="1"/>
          <p:nvPr/>
        </p:nvSpPr>
        <p:spPr>
          <a:xfrm>
            <a:off x="9194314" y="3316739"/>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业财</a:t>
            </a:r>
            <a:endParaRPr lang="en-US" altLang="zh-CN" sz="1200" dirty="0"/>
          </a:p>
          <a:p>
            <a:r>
              <a:rPr lang="zh-CN" altLang="en-US" sz="1200" dirty="0"/>
              <a:t>融合</a:t>
            </a:r>
            <a:endParaRPr lang="zh-CN" altLang="en-US" sz="1200" dirty="0"/>
          </a:p>
        </p:txBody>
      </p:sp>
      <p:sp>
        <p:nvSpPr>
          <p:cNvPr id="53" name="TextBox 153"/>
          <p:cNvSpPr txBox="1"/>
          <p:nvPr/>
        </p:nvSpPr>
        <p:spPr>
          <a:xfrm>
            <a:off x="9788631" y="3316739"/>
            <a:ext cx="30008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1200" dirty="0"/>
              <a:t>…</a:t>
            </a:r>
            <a:endParaRPr lang="en-US" altLang="zh-CN" sz="1200" dirty="0"/>
          </a:p>
          <a:p>
            <a:r>
              <a:rPr lang="en-US" altLang="zh-CN" sz="1200" dirty="0"/>
              <a:t>…</a:t>
            </a:r>
            <a:endParaRPr lang="zh-CN" altLang="en-US" sz="1200" dirty="0"/>
          </a:p>
        </p:txBody>
      </p:sp>
      <p:sp>
        <p:nvSpPr>
          <p:cNvPr id="54" name="上下箭头 72"/>
          <p:cNvSpPr>
            <a:spLocks noChangeArrowheads="1"/>
          </p:cNvSpPr>
          <p:nvPr/>
        </p:nvSpPr>
        <p:spPr bwMode="auto">
          <a:xfrm>
            <a:off x="3780645" y="4330647"/>
            <a:ext cx="275352" cy="516347"/>
          </a:xfrm>
          <a:prstGeom prst="upDownArrow">
            <a:avLst>
              <a:gd name="adj1" fmla="val 37203"/>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55" name="TextBox 158"/>
          <p:cNvSpPr txBox="1"/>
          <p:nvPr/>
        </p:nvSpPr>
        <p:spPr>
          <a:xfrm>
            <a:off x="2665842" y="559172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市场</a:t>
            </a:r>
            <a:endParaRPr lang="en-US" altLang="zh-CN" sz="1200" dirty="0"/>
          </a:p>
          <a:p>
            <a:r>
              <a:rPr lang="zh-CN" altLang="en-US" sz="1200" dirty="0"/>
              <a:t>经营</a:t>
            </a:r>
            <a:endParaRPr lang="zh-CN" altLang="en-US" sz="1200" dirty="0"/>
          </a:p>
        </p:txBody>
      </p:sp>
      <p:sp>
        <p:nvSpPr>
          <p:cNvPr id="56" name="TextBox 159"/>
          <p:cNvSpPr txBox="1"/>
          <p:nvPr/>
        </p:nvSpPr>
        <p:spPr>
          <a:xfrm>
            <a:off x="3253699" y="559172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项目</a:t>
            </a:r>
            <a:endParaRPr lang="en-US" altLang="zh-CN" sz="1200" dirty="0"/>
          </a:p>
          <a:p>
            <a:r>
              <a:rPr lang="zh-CN" altLang="en-US" sz="1200" dirty="0"/>
              <a:t>运行</a:t>
            </a:r>
            <a:endParaRPr lang="zh-CN" altLang="en-US" sz="1200" dirty="0"/>
          </a:p>
        </p:txBody>
      </p:sp>
      <p:sp>
        <p:nvSpPr>
          <p:cNvPr id="57" name="TextBox 160"/>
          <p:cNvSpPr txBox="1"/>
          <p:nvPr/>
        </p:nvSpPr>
        <p:spPr>
          <a:xfrm>
            <a:off x="3841381" y="559172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合同</a:t>
            </a:r>
            <a:endParaRPr lang="en-US" altLang="zh-CN" sz="1200" dirty="0"/>
          </a:p>
          <a:p>
            <a:r>
              <a:rPr lang="zh-CN" altLang="en-US" sz="1200" dirty="0"/>
              <a:t>管理</a:t>
            </a:r>
            <a:endParaRPr lang="zh-CN" altLang="en-US" sz="1200" dirty="0"/>
          </a:p>
        </p:txBody>
      </p:sp>
      <p:sp>
        <p:nvSpPr>
          <p:cNvPr id="58" name="TextBox 161"/>
          <p:cNvSpPr txBox="1"/>
          <p:nvPr/>
        </p:nvSpPr>
        <p:spPr>
          <a:xfrm>
            <a:off x="4502046" y="5591727"/>
            <a:ext cx="430727"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200" dirty="0"/>
              <a:t>…</a:t>
            </a:r>
            <a:endParaRPr lang="en-US" altLang="zh-CN" sz="1200" dirty="0"/>
          </a:p>
          <a:p>
            <a:r>
              <a:rPr lang="en-US" altLang="zh-CN" sz="1200" dirty="0"/>
              <a:t>..</a:t>
            </a:r>
            <a:endParaRPr lang="zh-CN" altLang="en-US" sz="1200" dirty="0"/>
          </a:p>
        </p:txBody>
      </p:sp>
      <p:cxnSp>
        <p:nvCxnSpPr>
          <p:cNvPr id="59" name="直接箭头连接符 9"/>
          <p:cNvCxnSpPr>
            <a:cxnSpLocks noChangeShapeType="1"/>
          </p:cNvCxnSpPr>
          <p:nvPr/>
        </p:nvCxnSpPr>
        <p:spPr bwMode="auto">
          <a:xfrm rot="16500000" flipH="1">
            <a:off x="2785503" y="5385032"/>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60" name="直接箭头连接符 12"/>
          <p:cNvCxnSpPr>
            <a:cxnSpLocks noChangeShapeType="1"/>
          </p:cNvCxnSpPr>
          <p:nvPr/>
        </p:nvCxnSpPr>
        <p:spPr bwMode="auto">
          <a:xfrm rot="16500000" flipH="1">
            <a:off x="3358153" y="5385032"/>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61" name="直接箭头连接符 15"/>
          <p:cNvCxnSpPr>
            <a:cxnSpLocks noChangeShapeType="1"/>
          </p:cNvCxnSpPr>
          <p:nvPr/>
        </p:nvCxnSpPr>
        <p:spPr bwMode="auto">
          <a:xfrm rot="16500000" flipH="1">
            <a:off x="3927812" y="5385752"/>
            <a:ext cx="343202" cy="3168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62" name="直接箭头连接符 18"/>
          <p:cNvCxnSpPr>
            <a:cxnSpLocks noChangeShapeType="1"/>
          </p:cNvCxnSpPr>
          <p:nvPr/>
        </p:nvCxnSpPr>
        <p:spPr bwMode="auto">
          <a:xfrm rot="16500000" flipH="1">
            <a:off x="4504593" y="5385032"/>
            <a:ext cx="343202" cy="3312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63" name="TextBox 167"/>
          <p:cNvSpPr txBox="1"/>
          <p:nvPr/>
        </p:nvSpPr>
        <p:spPr>
          <a:xfrm>
            <a:off x="5253239" y="4789692"/>
            <a:ext cx="963424"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200" b="1" dirty="0">
                <a:solidFill>
                  <a:schemeClr val="tx1"/>
                </a:solidFill>
                <a:latin typeface="微软雅黑" panose="020B0503020204020204" charset="-122"/>
                <a:ea typeface="微软雅黑" panose="020B0503020204020204" charset="-122"/>
              </a:rPr>
              <a:t>国投</a:t>
            </a:r>
            <a:endParaRPr lang="en-US" altLang="zh-CN" sz="1200" b="1" dirty="0">
              <a:solidFill>
                <a:schemeClr val="tx1"/>
              </a:solidFill>
              <a:latin typeface="微软雅黑" panose="020B0503020204020204" charset="-122"/>
              <a:ea typeface="微软雅黑" panose="020B0503020204020204" charset="-122"/>
            </a:endParaRPr>
          </a:p>
          <a:p>
            <a:pPr algn="ctr"/>
            <a:r>
              <a:rPr lang="zh-CN" altLang="en-US" sz="1200" b="1" dirty="0">
                <a:solidFill>
                  <a:schemeClr val="tx1"/>
                </a:solidFill>
                <a:latin typeface="微软雅黑" panose="020B0503020204020204" charset="-122"/>
                <a:ea typeface="微软雅黑" panose="020B0503020204020204" charset="-122"/>
              </a:rPr>
              <a:t>交通</a:t>
            </a:r>
            <a:endParaRPr lang="zh-CN" altLang="en-US" sz="1200" b="1" dirty="0">
              <a:solidFill>
                <a:schemeClr val="tx1"/>
              </a:solidFill>
              <a:latin typeface="微软雅黑" panose="020B0503020204020204" charset="-122"/>
              <a:ea typeface="微软雅黑" panose="020B0503020204020204" charset="-122"/>
            </a:endParaRPr>
          </a:p>
        </p:txBody>
      </p:sp>
      <p:sp>
        <p:nvSpPr>
          <p:cNvPr id="64" name="TextBox 168"/>
          <p:cNvSpPr txBox="1"/>
          <p:nvPr/>
        </p:nvSpPr>
        <p:spPr>
          <a:xfrm>
            <a:off x="6310314" y="4789692"/>
            <a:ext cx="64275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200" b="1" dirty="0">
                <a:solidFill>
                  <a:schemeClr val="tx1"/>
                </a:solidFill>
                <a:latin typeface="微软雅黑" panose="020B0503020204020204" charset="-122"/>
                <a:ea typeface="微软雅黑" panose="020B0503020204020204" charset="-122"/>
              </a:rPr>
              <a:t>国投</a:t>
            </a:r>
            <a:endParaRPr lang="en-US" altLang="zh-CN" sz="1200" b="1" dirty="0">
              <a:solidFill>
                <a:schemeClr val="tx1"/>
              </a:solidFill>
              <a:latin typeface="微软雅黑" panose="020B0503020204020204" charset="-122"/>
              <a:ea typeface="微软雅黑" panose="020B0503020204020204" charset="-122"/>
            </a:endParaRPr>
          </a:p>
          <a:p>
            <a:pPr algn="ctr"/>
            <a:r>
              <a:rPr lang="zh-CN" altLang="en-US" sz="1200" b="1" dirty="0">
                <a:solidFill>
                  <a:schemeClr val="tx1"/>
                </a:solidFill>
                <a:latin typeface="微软雅黑" panose="020B0503020204020204" charset="-122"/>
                <a:ea typeface="微软雅黑" panose="020B0503020204020204" charset="-122"/>
              </a:rPr>
              <a:t>生物</a:t>
            </a:r>
            <a:endParaRPr lang="zh-CN" altLang="en-US" sz="1200" b="1" dirty="0">
              <a:solidFill>
                <a:schemeClr val="tx1"/>
              </a:solidFill>
              <a:latin typeface="微软雅黑" panose="020B0503020204020204" charset="-122"/>
              <a:ea typeface="微软雅黑" panose="020B0503020204020204" charset="-122"/>
            </a:endParaRPr>
          </a:p>
        </p:txBody>
      </p:sp>
      <p:sp>
        <p:nvSpPr>
          <p:cNvPr id="65" name="TextBox 169"/>
          <p:cNvSpPr txBox="1"/>
          <p:nvPr/>
        </p:nvSpPr>
        <p:spPr>
          <a:xfrm>
            <a:off x="7093008" y="4800202"/>
            <a:ext cx="1080125"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200" b="1" dirty="0">
                <a:solidFill>
                  <a:schemeClr val="tx1"/>
                </a:solidFill>
                <a:latin typeface="微软雅黑" panose="020B0503020204020204" charset="-122"/>
                <a:ea typeface="微软雅黑" panose="020B0503020204020204" charset="-122"/>
              </a:rPr>
              <a:t>国投</a:t>
            </a:r>
            <a:endParaRPr lang="en-US" altLang="zh-CN" sz="1200" b="1" dirty="0">
              <a:solidFill>
                <a:schemeClr val="tx1"/>
              </a:solidFill>
              <a:latin typeface="微软雅黑" panose="020B0503020204020204" charset="-122"/>
              <a:ea typeface="微软雅黑" panose="020B0503020204020204" charset="-122"/>
            </a:endParaRPr>
          </a:p>
          <a:p>
            <a:pPr algn="ctr"/>
            <a:r>
              <a:rPr lang="zh-CN" altLang="en-US" sz="1200" b="1" dirty="0">
                <a:solidFill>
                  <a:schemeClr val="tx1"/>
                </a:solidFill>
                <a:latin typeface="微软雅黑" panose="020B0503020204020204" charset="-122"/>
                <a:ea typeface="微软雅黑" panose="020B0503020204020204" charset="-122"/>
              </a:rPr>
              <a:t>租赁</a:t>
            </a:r>
            <a:endParaRPr lang="zh-CN" altLang="en-US" sz="1200" b="1" dirty="0">
              <a:solidFill>
                <a:schemeClr val="tx1"/>
              </a:solidFill>
              <a:latin typeface="微软雅黑" panose="020B0503020204020204" charset="-122"/>
              <a:ea typeface="微软雅黑" panose="020B0503020204020204" charset="-122"/>
            </a:endParaRPr>
          </a:p>
        </p:txBody>
      </p:sp>
      <p:sp>
        <p:nvSpPr>
          <p:cNvPr id="66" name="TextBox 170"/>
          <p:cNvSpPr txBox="1"/>
          <p:nvPr/>
        </p:nvSpPr>
        <p:spPr>
          <a:xfrm>
            <a:off x="8257135" y="4800202"/>
            <a:ext cx="1140134"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200" b="1" dirty="0">
                <a:solidFill>
                  <a:schemeClr val="tx1"/>
                </a:solidFill>
                <a:latin typeface="微软雅黑" panose="020B0503020204020204" charset="-122"/>
                <a:ea typeface="微软雅黑" panose="020B0503020204020204" charset="-122"/>
              </a:rPr>
              <a:t>雅砻江</a:t>
            </a:r>
            <a:endParaRPr lang="en-US" altLang="zh-CN" sz="1200" b="1" dirty="0">
              <a:solidFill>
                <a:schemeClr val="tx1"/>
              </a:solidFill>
              <a:latin typeface="微软雅黑" panose="020B0503020204020204" charset="-122"/>
              <a:ea typeface="微软雅黑" panose="020B0503020204020204" charset="-122"/>
            </a:endParaRPr>
          </a:p>
          <a:p>
            <a:pPr algn="ctr"/>
            <a:r>
              <a:rPr lang="zh-CN" altLang="en-US" sz="1200" b="1" dirty="0">
                <a:solidFill>
                  <a:schemeClr val="tx1"/>
                </a:solidFill>
                <a:latin typeface="微软雅黑" panose="020B0503020204020204" charset="-122"/>
                <a:ea typeface="微软雅黑" panose="020B0503020204020204" charset="-122"/>
              </a:rPr>
              <a:t>水电</a:t>
            </a:r>
            <a:endParaRPr lang="en-US" altLang="zh-CN" sz="1200" b="1" dirty="0">
              <a:solidFill>
                <a:schemeClr val="tx1"/>
              </a:solidFill>
              <a:latin typeface="微软雅黑" panose="020B0503020204020204" charset="-122"/>
              <a:ea typeface="微软雅黑" panose="020B0503020204020204" charset="-122"/>
            </a:endParaRPr>
          </a:p>
        </p:txBody>
      </p:sp>
      <p:sp>
        <p:nvSpPr>
          <p:cNvPr id="67" name="TextBox 172"/>
          <p:cNvSpPr txBox="1"/>
          <p:nvPr/>
        </p:nvSpPr>
        <p:spPr>
          <a:xfrm>
            <a:off x="9522134" y="4800202"/>
            <a:ext cx="566579"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200" b="1" dirty="0">
                <a:solidFill>
                  <a:schemeClr val="tx1"/>
                </a:solidFill>
                <a:latin typeface="微软雅黑" panose="020B0503020204020204" charset="-122"/>
                <a:ea typeface="微软雅黑" panose="020B0503020204020204" charset="-122"/>
              </a:rPr>
              <a:t>…</a:t>
            </a:r>
            <a:endParaRPr lang="en-US" altLang="zh-CN" sz="1200" b="1" dirty="0">
              <a:solidFill>
                <a:schemeClr val="tx1"/>
              </a:solidFill>
              <a:latin typeface="微软雅黑" panose="020B0503020204020204" charset="-122"/>
              <a:ea typeface="微软雅黑" panose="020B0503020204020204" charset="-122"/>
            </a:endParaRPr>
          </a:p>
          <a:p>
            <a:pPr algn="ctr"/>
            <a:r>
              <a:rPr lang="en-US" altLang="zh-CN" sz="1200" b="1" dirty="0">
                <a:solidFill>
                  <a:schemeClr val="tx1"/>
                </a:solidFill>
                <a:latin typeface="微软雅黑" panose="020B0503020204020204" charset="-122"/>
                <a:ea typeface="微软雅黑" panose="020B0503020204020204" charset="-122"/>
              </a:rPr>
              <a:t>…</a:t>
            </a:r>
            <a:endParaRPr lang="zh-CN" altLang="en-US" sz="1200" b="1" dirty="0">
              <a:solidFill>
                <a:schemeClr val="tx1"/>
              </a:solidFill>
              <a:latin typeface="微软雅黑" panose="020B0503020204020204" charset="-122"/>
              <a:ea typeface="微软雅黑" panose="020B0503020204020204" charset="-122"/>
            </a:endParaRPr>
          </a:p>
        </p:txBody>
      </p:sp>
      <p:cxnSp>
        <p:nvCxnSpPr>
          <p:cNvPr id="68" name="直接箭头连接符 21"/>
          <p:cNvCxnSpPr>
            <a:cxnSpLocks noChangeShapeType="1"/>
          </p:cNvCxnSpPr>
          <p:nvPr/>
        </p:nvCxnSpPr>
        <p:spPr bwMode="auto">
          <a:xfrm rot="16500000" flipH="1">
            <a:off x="5248068" y="5397340"/>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69" name="直接箭头连接符 24"/>
          <p:cNvCxnSpPr>
            <a:cxnSpLocks noChangeShapeType="1"/>
          </p:cNvCxnSpPr>
          <p:nvPr/>
        </p:nvCxnSpPr>
        <p:spPr bwMode="auto">
          <a:xfrm rot="16500000" flipH="1">
            <a:off x="6491542" y="5373710"/>
            <a:ext cx="343202" cy="3312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70" name="直接箭头连接符 27"/>
          <p:cNvCxnSpPr>
            <a:cxnSpLocks noChangeShapeType="1"/>
          </p:cNvCxnSpPr>
          <p:nvPr/>
        </p:nvCxnSpPr>
        <p:spPr bwMode="auto">
          <a:xfrm rot="16500000" flipH="1">
            <a:off x="7173627" y="5384970"/>
            <a:ext cx="343202" cy="3312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71" name="直接箭头连接符 33"/>
          <p:cNvCxnSpPr>
            <a:cxnSpLocks noChangeShapeType="1"/>
          </p:cNvCxnSpPr>
          <p:nvPr/>
        </p:nvCxnSpPr>
        <p:spPr bwMode="auto">
          <a:xfrm rot="16500000" flipH="1">
            <a:off x="9029167" y="5384343"/>
            <a:ext cx="343202" cy="3312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72" name="直接箭头连接符 30"/>
          <p:cNvCxnSpPr>
            <a:cxnSpLocks noChangeShapeType="1"/>
          </p:cNvCxnSpPr>
          <p:nvPr/>
        </p:nvCxnSpPr>
        <p:spPr bwMode="auto">
          <a:xfrm rot="16500000" flipH="1">
            <a:off x="8302069" y="5386340"/>
            <a:ext cx="343202" cy="31680"/>
          </a:xfrm>
          <a:prstGeom prst="straightConnector1">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73" name="TextBox 173"/>
          <p:cNvSpPr txBox="1"/>
          <p:nvPr/>
        </p:nvSpPr>
        <p:spPr>
          <a:xfrm>
            <a:off x="5136538" y="559172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1200" dirty="0"/>
              <a:t>安健</a:t>
            </a:r>
            <a:endParaRPr lang="en-US" altLang="zh-CN" sz="1200" dirty="0"/>
          </a:p>
          <a:p>
            <a:pPr algn="ctr"/>
            <a:r>
              <a:rPr lang="zh-CN" altLang="en-US" sz="1200" dirty="0"/>
              <a:t>环</a:t>
            </a:r>
            <a:endParaRPr lang="zh-CN" altLang="en-US" sz="1200" dirty="0"/>
          </a:p>
        </p:txBody>
      </p:sp>
      <p:sp>
        <p:nvSpPr>
          <p:cNvPr id="74" name="TextBox 174"/>
          <p:cNvSpPr txBox="1"/>
          <p:nvPr/>
        </p:nvSpPr>
        <p:spPr>
          <a:xfrm>
            <a:off x="5724220" y="559172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1200" dirty="0"/>
              <a:t>交通</a:t>
            </a:r>
            <a:endParaRPr lang="en-US" altLang="zh-CN" sz="1200" dirty="0"/>
          </a:p>
          <a:p>
            <a:pPr algn="ctr"/>
            <a:r>
              <a:rPr lang="en-US" altLang="zh-CN" sz="1200" dirty="0"/>
              <a:t>ESB</a:t>
            </a:r>
            <a:endParaRPr lang="zh-CN" altLang="en-US" sz="1200" dirty="0"/>
          </a:p>
        </p:txBody>
      </p:sp>
      <p:sp>
        <p:nvSpPr>
          <p:cNvPr id="75" name="TextBox 175"/>
          <p:cNvSpPr txBox="1"/>
          <p:nvPr/>
        </p:nvSpPr>
        <p:spPr>
          <a:xfrm>
            <a:off x="6384885" y="5591727"/>
            <a:ext cx="528060" cy="461665"/>
          </a:xfrm>
          <a:prstGeom prst="rect">
            <a:avLst/>
          </a:prstGeom>
          <a:ln>
            <a:noFill/>
            <a:headEnd type="triangle" w="lg" len="med"/>
            <a:tailEnd type="triangle" w="lg" len="med"/>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200" dirty="0"/>
              <a:t>生物</a:t>
            </a:r>
            <a:endParaRPr lang="en-US" altLang="zh-CN" sz="1200" dirty="0"/>
          </a:p>
          <a:p>
            <a:pPr algn="ctr"/>
            <a:r>
              <a:rPr lang="en-US" altLang="zh-CN" sz="1200" dirty="0"/>
              <a:t>ESB</a:t>
            </a:r>
            <a:endParaRPr lang="zh-CN" altLang="en-US" sz="1200" dirty="0"/>
          </a:p>
        </p:txBody>
      </p:sp>
      <p:cxnSp>
        <p:nvCxnSpPr>
          <p:cNvPr id="76" name="直接箭头连接符 21"/>
          <p:cNvCxnSpPr>
            <a:cxnSpLocks noChangeShapeType="1"/>
          </p:cNvCxnSpPr>
          <p:nvPr/>
        </p:nvCxnSpPr>
        <p:spPr bwMode="auto">
          <a:xfrm rot="16500000" flipH="1">
            <a:off x="5798840" y="5407845"/>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77" name="TextBox 177"/>
          <p:cNvSpPr txBox="1"/>
          <p:nvPr/>
        </p:nvSpPr>
        <p:spPr>
          <a:xfrm>
            <a:off x="7093008" y="559172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1200" dirty="0"/>
              <a:t>租赁</a:t>
            </a:r>
            <a:endParaRPr lang="en-US" altLang="zh-CN" sz="1200" dirty="0"/>
          </a:p>
          <a:p>
            <a:pPr algn="ctr"/>
            <a:r>
              <a:rPr lang="zh-CN" altLang="en-US" sz="1200" dirty="0"/>
              <a:t>海南</a:t>
            </a:r>
            <a:endParaRPr lang="zh-CN" altLang="en-US" sz="1200" dirty="0"/>
          </a:p>
        </p:txBody>
      </p:sp>
      <p:sp>
        <p:nvSpPr>
          <p:cNvPr id="78" name="TextBox 178"/>
          <p:cNvSpPr txBox="1"/>
          <p:nvPr/>
        </p:nvSpPr>
        <p:spPr>
          <a:xfrm>
            <a:off x="7680690" y="5591727"/>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1200" dirty="0"/>
              <a:t>租赁</a:t>
            </a:r>
            <a:endParaRPr lang="en-US" altLang="zh-CN" sz="1200" dirty="0"/>
          </a:p>
          <a:p>
            <a:pPr algn="ctr"/>
            <a:r>
              <a:rPr lang="zh-CN" altLang="en-US" sz="1200" dirty="0"/>
              <a:t>上海</a:t>
            </a:r>
            <a:endParaRPr lang="zh-CN" altLang="en-US" sz="1200" dirty="0"/>
          </a:p>
        </p:txBody>
      </p:sp>
      <p:cxnSp>
        <p:nvCxnSpPr>
          <p:cNvPr id="79" name="直接箭头连接符 27"/>
          <p:cNvCxnSpPr>
            <a:cxnSpLocks noChangeShapeType="1"/>
          </p:cNvCxnSpPr>
          <p:nvPr/>
        </p:nvCxnSpPr>
        <p:spPr bwMode="auto">
          <a:xfrm rot="16500000" flipH="1">
            <a:off x="7728701" y="5407063"/>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80" name="TextBox 180"/>
          <p:cNvSpPr txBox="1"/>
          <p:nvPr/>
        </p:nvSpPr>
        <p:spPr>
          <a:xfrm>
            <a:off x="8317145" y="5589240"/>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1200" dirty="0"/>
              <a:t>人力</a:t>
            </a:r>
            <a:endParaRPr lang="en-US" altLang="zh-CN" sz="1200" dirty="0"/>
          </a:p>
          <a:p>
            <a:pPr algn="ctr"/>
            <a:r>
              <a:rPr lang="zh-CN" altLang="en-US" sz="1200" dirty="0"/>
              <a:t>资源</a:t>
            </a:r>
            <a:endParaRPr lang="zh-CN" altLang="en-US" sz="1200" dirty="0"/>
          </a:p>
        </p:txBody>
      </p:sp>
      <p:sp>
        <p:nvSpPr>
          <p:cNvPr id="81" name="TextBox 181"/>
          <p:cNvSpPr txBox="1"/>
          <p:nvPr/>
        </p:nvSpPr>
        <p:spPr>
          <a:xfrm>
            <a:off x="8904826" y="5589240"/>
            <a:ext cx="49244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1200" dirty="0"/>
              <a:t>内外</a:t>
            </a:r>
            <a:endParaRPr lang="en-US" altLang="zh-CN" sz="1200" dirty="0"/>
          </a:p>
          <a:p>
            <a:pPr algn="ctr"/>
            <a:r>
              <a:rPr lang="zh-CN" altLang="en-US" sz="1200" dirty="0"/>
              <a:t>网</a:t>
            </a:r>
            <a:endParaRPr lang="zh-CN" altLang="en-US" sz="1200" dirty="0"/>
          </a:p>
        </p:txBody>
      </p:sp>
      <p:cxnSp>
        <p:nvCxnSpPr>
          <p:cNvPr id="82" name="直接箭头连接符 18"/>
          <p:cNvCxnSpPr>
            <a:cxnSpLocks noChangeShapeType="1"/>
          </p:cNvCxnSpPr>
          <p:nvPr/>
        </p:nvCxnSpPr>
        <p:spPr bwMode="auto">
          <a:xfrm rot="16500000" flipH="1">
            <a:off x="5218898" y="3940566"/>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83" name="直接箭头连接符 18"/>
          <p:cNvCxnSpPr>
            <a:cxnSpLocks noChangeShapeType="1"/>
          </p:cNvCxnSpPr>
          <p:nvPr/>
        </p:nvCxnSpPr>
        <p:spPr bwMode="auto">
          <a:xfrm rot="16500000" flipH="1">
            <a:off x="5185878" y="3080776"/>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84" name="直接箭头连接符 27"/>
          <p:cNvCxnSpPr>
            <a:cxnSpLocks noChangeShapeType="1"/>
          </p:cNvCxnSpPr>
          <p:nvPr/>
        </p:nvCxnSpPr>
        <p:spPr bwMode="auto">
          <a:xfrm rot="16500000" flipH="1">
            <a:off x="8683135" y="3987578"/>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85" name="直接箭头连接符 30"/>
          <p:cNvCxnSpPr>
            <a:cxnSpLocks noChangeShapeType="1"/>
          </p:cNvCxnSpPr>
          <p:nvPr/>
        </p:nvCxnSpPr>
        <p:spPr bwMode="auto">
          <a:xfrm rot="16500000" flipH="1">
            <a:off x="9269912" y="3988298"/>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86" name="直接箭头连接符 33"/>
          <p:cNvCxnSpPr>
            <a:cxnSpLocks noChangeShapeType="1"/>
          </p:cNvCxnSpPr>
          <p:nvPr/>
        </p:nvCxnSpPr>
        <p:spPr bwMode="auto">
          <a:xfrm rot="16500000" flipH="1">
            <a:off x="9805627" y="3987578"/>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87" name="直接箭头连接符 27"/>
          <p:cNvCxnSpPr>
            <a:cxnSpLocks noChangeShapeType="1"/>
          </p:cNvCxnSpPr>
          <p:nvPr/>
        </p:nvCxnSpPr>
        <p:spPr bwMode="auto">
          <a:xfrm rot="16500000" flipH="1">
            <a:off x="8650115" y="3127788"/>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88" name="直接箭头连接符 30"/>
          <p:cNvCxnSpPr>
            <a:cxnSpLocks noChangeShapeType="1"/>
          </p:cNvCxnSpPr>
          <p:nvPr/>
        </p:nvCxnSpPr>
        <p:spPr bwMode="auto">
          <a:xfrm rot="16500000" flipH="1">
            <a:off x="9225462" y="3128508"/>
            <a:ext cx="343202" cy="3168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cxnSp>
        <p:nvCxnSpPr>
          <p:cNvPr id="89" name="直接箭头连接符 33"/>
          <p:cNvCxnSpPr>
            <a:cxnSpLocks noChangeShapeType="1"/>
          </p:cNvCxnSpPr>
          <p:nvPr/>
        </p:nvCxnSpPr>
        <p:spPr bwMode="auto">
          <a:xfrm rot="16500000" flipH="1">
            <a:off x="9761177" y="3127788"/>
            <a:ext cx="343202" cy="33120"/>
          </a:xfrm>
          <a:prstGeom prst="straightConnector1">
            <a:avLst/>
          </a:prstGeom>
          <a:ln>
            <a:solidFill>
              <a:schemeClr val="bg1"/>
            </a:solidFill>
            <a:headEnd type="triangle" w="lg" len="med"/>
            <a:tailEnd type="triangle" w="lg" len="med"/>
          </a:ln>
        </p:spPr>
        <p:style>
          <a:lnRef idx="2">
            <a:schemeClr val="accent2"/>
          </a:lnRef>
          <a:fillRef idx="1">
            <a:schemeClr val="lt1"/>
          </a:fillRef>
          <a:effectRef idx="0">
            <a:schemeClr val="accent2"/>
          </a:effectRef>
          <a:fontRef idx="minor">
            <a:schemeClr val="dk1"/>
          </a:fontRef>
        </p:style>
      </p:cxnSp>
      <p:sp>
        <p:nvSpPr>
          <p:cNvPr id="90" name="上下箭头 72"/>
          <p:cNvSpPr>
            <a:spLocks noChangeArrowheads="1"/>
          </p:cNvSpPr>
          <p:nvPr/>
        </p:nvSpPr>
        <p:spPr bwMode="auto">
          <a:xfrm>
            <a:off x="7667963" y="4386489"/>
            <a:ext cx="195842" cy="437205"/>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91" name="上下箭头 72"/>
          <p:cNvSpPr>
            <a:spLocks noChangeArrowheads="1"/>
          </p:cNvSpPr>
          <p:nvPr/>
        </p:nvSpPr>
        <p:spPr bwMode="auto">
          <a:xfrm>
            <a:off x="5645638" y="4386489"/>
            <a:ext cx="195842" cy="437205"/>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92" name="上下箭头 72"/>
          <p:cNvSpPr>
            <a:spLocks noChangeArrowheads="1"/>
          </p:cNvSpPr>
          <p:nvPr/>
        </p:nvSpPr>
        <p:spPr bwMode="auto">
          <a:xfrm>
            <a:off x="6554011" y="4386489"/>
            <a:ext cx="195842" cy="437205"/>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93" name="上下箭头 72"/>
          <p:cNvSpPr>
            <a:spLocks noChangeArrowheads="1"/>
          </p:cNvSpPr>
          <p:nvPr/>
        </p:nvSpPr>
        <p:spPr bwMode="auto">
          <a:xfrm>
            <a:off x="8767957" y="4386489"/>
            <a:ext cx="195842" cy="437205"/>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94" name="上下箭头 72"/>
          <p:cNvSpPr>
            <a:spLocks noChangeArrowheads="1"/>
          </p:cNvSpPr>
          <p:nvPr/>
        </p:nvSpPr>
        <p:spPr bwMode="auto">
          <a:xfrm>
            <a:off x="9736936" y="4386489"/>
            <a:ext cx="195842" cy="437205"/>
          </a:xfrm>
          <a:prstGeom prst="upDownArrow">
            <a:avLst>
              <a:gd name="adj1" fmla="val 50000"/>
              <a:gd name="adj2" fmla="val 49952"/>
            </a:avLst>
          </a:prstGeom>
          <a:ln>
            <a:noFill/>
          </a:ln>
        </p:spPr>
        <p:style>
          <a:lnRef idx="2">
            <a:schemeClr val="accent2"/>
          </a:lnRef>
          <a:fillRef idx="1">
            <a:schemeClr val="lt1"/>
          </a:fillRef>
          <a:effectRef idx="0">
            <a:schemeClr val="accent2"/>
          </a:effectRef>
          <a:fontRef idx="minor">
            <a:schemeClr val="dk1"/>
          </a:fontRef>
        </p:style>
        <p:txBody>
          <a:bodyPr lIns="83783" tIns="41156" rIns="83783" bIns="41156" anchor="ctr"/>
          <a:lstStyle/>
          <a:p>
            <a:pPr marL="342265" indent="-342265" defTabSz="914400"/>
            <a:endParaRPr lang="zh-CN" altLang="en-US" dirty="0">
              <a:latin typeface="微软雅黑" panose="020B0503020204020204" charset="-122"/>
              <a:ea typeface="微软雅黑" panose="020B0503020204020204" charset="-122"/>
            </a:endParaRPr>
          </a:p>
        </p:txBody>
      </p:sp>
      <p:sp>
        <p:nvSpPr>
          <p:cNvPr id="95" name="右箭头 94"/>
          <p:cNvSpPr/>
          <p:nvPr/>
        </p:nvSpPr>
        <p:spPr>
          <a:xfrm>
            <a:off x="2684100" y="6007476"/>
            <a:ext cx="6166793" cy="850524"/>
          </a:xfrm>
          <a:prstGeom prst="rightArrow">
            <a:avLst/>
          </a:prstGeom>
          <a:solidFill>
            <a:schemeClr val="accent6">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latin typeface="微软雅黑" panose="020B0503020204020204" charset="-122"/>
                <a:ea typeface="微软雅黑" panose="020B0503020204020204" charset="-122"/>
              </a:rPr>
              <a:t>纵向打通同级内部集成</a:t>
            </a:r>
            <a:endParaRPr lang="zh-CN" altLang="en-US" b="1" dirty="0">
              <a:latin typeface="微软雅黑" panose="020B0503020204020204" charset="-122"/>
              <a:ea typeface="微软雅黑" panose="020B0503020204020204" charset="-122"/>
            </a:endParaRPr>
          </a:p>
        </p:txBody>
      </p:sp>
      <p:sp>
        <p:nvSpPr>
          <p:cNvPr id="96" name="上箭头 95"/>
          <p:cNvSpPr/>
          <p:nvPr/>
        </p:nvSpPr>
        <p:spPr>
          <a:xfrm>
            <a:off x="981051" y="2060391"/>
            <a:ext cx="983432" cy="4176921"/>
          </a:xfrm>
          <a:prstGeom prst="upArrow">
            <a:avLst/>
          </a:prstGeom>
          <a:solidFill>
            <a:schemeClr val="accent6">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latin typeface="微软雅黑" panose="020B0503020204020204" charset="-122"/>
                <a:ea typeface="微软雅黑" panose="020B0503020204020204" charset="-122"/>
              </a:rPr>
              <a:t>横向打通跨级集成</a:t>
            </a:r>
            <a:endParaRPr lang="zh-CN" altLang="en-US" b="1" dirty="0">
              <a:latin typeface="微软雅黑" panose="020B0503020204020204" charset="-122"/>
              <a:ea typeface="微软雅黑" panose="020B050302020402020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服务集成平台实现对系统服务的看、说、管</a:t>
            </a:r>
            <a:endParaRPr lang="zh-CN" altLang="en-US" dirty="0"/>
          </a:p>
        </p:txBody>
      </p:sp>
      <p:sp>
        <p:nvSpPr>
          <p:cNvPr id="4" name="箭头: 五边形 78"/>
          <p:cNvSpPr/>
          <p:nvPr/>
        </p:nvSpPr>
        <p:spPr>
          <a:xfrm>
            <a:off x="784199" y="3929155"/>
            <a:ext cx="2474625" cy="1231897"/>
          </a:xfrm>
          <a:prstGeom prst="homePlate">
            <a:avLst/>
          </a:prstGeom>
          <a:solidFill>
            <a:srgbClr val="0070C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3200" algn="l" defTabSz="913765" rtl="0" eaLnBrk="1" latinLnBrk="0" hangingPunct="1">
              <a:defRPr sz="1800" kern="1200">
                <a:solidFill>
                  <a:schemeClr val="lt1"/>
                </a:solidFill>
                <a:latin typeface="+mn-lt"/>
                <a:ea typeface="+mn-ea"/>
                <a:cs typeface="+mn-cs"/>
              </a:defRPr>
            </a:lvl7pPr>
            <a:lvl8pPr marL="3200400" algn="l" defTabSz="913765" rtl="0" eaLnBrk="1" latinLnBrk="0" hangingPunct="1">
              <a:defRPr sz="1800" kern="1200">
                <a:solidFill>
                  <a:schemeClr val="lt1"/>
                </a:solidFill>
                <a:latin typeface="+mn-lt"/>
                <a:ea typeface="+mn-ea"/>
                <a:cs typeface="+mn-cs"/>
              </a:defRPr>
            </a:lvl8pPr>
            <a:lvl9pPr marL="3657600" algn="l" defTabSz="913765" rtl="0" eaLnBrk="1" latinLnBrk="0" hangingPunct="1">
              <a:defRPr sz="1800" kern="1200">
                <a:solidFill>
                  <a:schemeClr val="lt1"/>
                </a:solidFill>
                <a:latin typeface="+mn-lt"/>
                <a:ea typeface="+mn-ea"/>
                <a:cs typeface="+mn-cs"/>
              </a:defRPr>
            </a:lvl9pPr>
          </a:lstStyle>
          <a:p>
            <a:pPr>
              <a:spcAft>
                <a:spcPts val="0"/>
              </a:spcAft>
            </a:pPr>
            <a:r>
              <a:rPr lang="zh-CN" altLang="en-US" b="1" dirty="0">
                <a:solidFill>
                  <a:schemeClr val="bg1"/>
                </a:solidFill>
                <a:latin typeface="微软雅黑" panose="020B0503020204020204" charset="-122"/>
                <a:ea typeface="微软雅黑" panose="020B0503020204020204" charset="-122"/>
              </a:rPr>
              <a:t>围绕</a:t>
            </a:r>
            <a:r>
              <a:rPr lang="zh-CN" altLang="zh-CN" b="1" dirty="0">
                <a:solidFill>
                  <a:schemeClr val="bg1"/>
                </a:solidFill>
                <a:latin typeface="微软雅黑" panose="020B0503020204020204" charset="-122"/>
                <a:ea typeface="微软雅黑" panose="020B0503020204020204" charset="-122"/>
              </a:rPr>
              <a:t>“看得见，说得清，管</a:t>
            </a:r>
            <a:r>
              <a:rPr lang="zh-CN" altLang="en-US" b="1" dirty="0">
                <a:solidFill>
                  <a:schemeClr val="bg1"/>
                </a:solidFill>
                <a:latin typeface="微软雅黑" panose="020B0503020204020204" charset="-122"/>
                <a:ea typeface="微软雅黑" panose="020B0503020204020204" charset="-122"/>
              </a:rPr>
              <a:t>得</a:t>
            </a:r>
            <a:r>
              <a:rPr lang="zh-CN" altLang="zh-CN" b="1" dirty="0">
                <a:solidFill>
                  <a:schemeClr val="bg1"/>
                </a:solidFill>
                <a:latin typeface="微软雅黑" panose="020B0503020204020204" charset="-122"/>
                <a:ea typeface="微软雅黑" panose="020B0503020204020204" charset="-122"/>
              </a:rPr>
              <a:t>住”</a:t>
            </a:r>
            <a:r>
              <a:rPr lang="zh-CN" altLang="en-US" b="1" dirty="0">
                <a:solidFill>
                  <a:schemeClr val="bg1"/>
                </a:solidFill>
                <a:latin typeface="微软雅黑" panose="020B0503020204020204" charset="-122"/>
                <a:ea typeface="微软雅黑" panose="020B0503020204020204" charset="-122"/>
              </a:rPr>
              <a:t>的</a:t>
            </a:r>
            <a:r>
              <a:rPr lang="zh-CN" altLang="zh-CN" b="1" dirty="0">
                <a:solidFill>
                  <a:schemeClr val="bg1"/>
                </a:solidFill>
                <a:latin typeface="微软雅黑" panose="020B0503020204020204" charset="-122"/>
                <a:ea typeface="微软雅黑" panose="020B0503020204020204" charset="-122"/>
              </a:rPr>
              <a:t>目标</a:t>
            </a:r>
            <a:endParaRPr lang="zh-CN" altLang="zh-CN" sz="1050" b="1" kern="100" dirty="0">
              <a:solidFill>
                <a:schemeClr val="bg1"/>
              </a:solidFill>
              <a:latin typeface="微软雅黑" panose="020B0503020204020204" charset="-122"/>
              <a:ea typeface="微软雅黑" panose="020B0503020204020204" charset="-122"/>
              <a:cs typeface="+mn-ea"/>
              <a:sym typeface="+mn-lt"/>
            </a:endParaRPr>
          </a:p>
        </p:txBody>
      </p:sp>
      <p:grpSp>
        <p:nvGrpSpPr>
          <p:cNvPr id="5" name="组合 4"/>
          <p:cNvGrpSpPr/>
          <p:nvPr/>
        </p:nvGrpSpPr>
        <p:grpSpPr>
          <a:xfrm>
            <a:off x="6520601" y="5223769"/>
            <a:ext cx="654019" cy="480308"/>
            <a:chOff x="5873" y="7333"/>
            <a:chExt cx="1409" cy="1099"/>
          </a:xfrm>
        </p:grpSpPr>
        <p:grpSp>
          <p:nvGrpSpPr>
            <p:cNvPr id="6" name="组合 33"/>
            <p:cNvGrpSpPr/>
            <p:nvPr/>
          </p:nvGrpSpPr>
          <p:grpSpPr bwMode="auto">
            <a:xfrm>
              <a:off x="5873" y="7333"/>
              <a:ext cx="1262" cy="1012"/>
              <a:chOff x="0" y="0"/>
              <a:chExt cx="1440000" cy="432000"/>
            </a:xfrm>
          </p:grpSpPr>
          <p:sp>
            <p:nvSpPr>
              <p:cNvPr id="8" name="直接连接符 34"/>
              <p:cNvSpPr>
                <a:spLocks noChangeShapeType="1"/>
              </p:cNvSpPr>
              <p:nvPr/>
            </p:nvSpPr>
            <p:spPr bwMode="auto">
              <a:xfrm rot="5400000">
                <a:off x="-215999" y="215998"/>
                <a:ext cx="432000" cy="1"/>
              </a:xfrm>
              <a:prstGeom prst="line">
                <a:avLst/>
              </a:prstGeom>
              <a:noFill/>
              <a:ln w="12700" cap="flat" cmpd="sng">
                <a:solidFill>
                  <a:srgbClr val="FFDA00"/>
                </a:solidFill>
                <a:prstDash val="sysDash"/>
                <a:miter lim="800000"/>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 name="直接连接符 35"/>
              <p:cNvSpPr>
                <a:spLocks noChangeShapeType="1"/>
              </p:cNvSpPr>
              <p:nvPr/>
            </p:nvSpPr>
            <p:spPr bwMode="auto">
              <a:xfrm rot="10800000">
                <a:off x="0" y="426195"/>
                <a:ext cx="1440000" cy="1"/>
              </a:xfrm>
              <a:prstGeom prst="line">
                <a:avLst/>
              </a:prstGeom>
              <a:noFill/>
              <a:ln w="12700" cap="flat" cmpd="sng">
                <a:solidFill>
                  <a:srgbClr val="FFDA00"/>
                </a:solidFill>
                <a:prstDash val="sysDash"/>
                <a:miter lim="800000"/>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7" name="椭圆 38"/>
            <p:cNvSpPr>
              <a:spLocks noChangeArrowheads="1"/>
            </p:cNvSpPr>
            <p:nvPr/>
          </p:nvSpPr>
          <p:spPr bwMode="auto">
            <a:xfrm>
              <a:off x="7108" y="8258"/>
              <a:ext cx="175" cy="175"/>
            </a:xfrm>
            <a:prstGeom prst="ellipse">
              <a:avLst/>
            </a:prstGeom>
            <a:solidFill>
              <a:srgbClr val="C33736"/>
            </a:solidFill>
            <a:ln>
              <a:solidFill>
                <a:srgbClr val="FFDA00"/>
              </a:solidFill>
            </a:ln>
          </p:spPr>
          <p:txBody>
            <a:bodyPr anchor="ctr"/>
            <a:lstStyle/>
            <a:p>
              <a:pPr algn="ctr"/>
              <a:endParaRPr lang="zh-CN" altLang="zh-CN">
                <a:solidFill>
                  <a:schemeClr val="tx1">
                    <a:lumMod val="65000"/>
                    <a:lumOff val="35000"/>
                  </a:schemeClr>
                </a:solidFill>
                <a:cs typeface="+mn-ea"/>
                <a:sym typeface="+mn-lt"/>
              </a:endParaRPr>
            </a:p>
          </p:txBody>
        </p:sp>
      </p:grpSp>
      <p:grpSp>
        <p:nvGrpSpPr>
          <p:cNvPr id="10" name="组合 9"/>
          <p:cNvGrpSpPr/>
          <p:nvPr/>
        </p:nvGrpSpPr>
        <p:grpSpPr>
          <a:xfrm>
            <a:off x="7726523" y="3583425"/>
            <a:ext cx="667017" cy="326032"/>
            <a:chOff x="7865" y="4564"/>
            <a:chExt cx="1437" cy="746"/>
          </a:xfrm>
        </p:grpSpPr>
        <p:grpSp>
          <p:nvGrpSpPr>
            <p:cNvPr id="11" name="组合 25"/>
            <p:cNvGrpSpPr/>
            <p:nvPr/>
          </p:nvGrpSpPr>
          <p:grpSpPr bwMode="auto">
            <a:xfrm flipV="1">
              <a:off x="7865" y="4630"/>
              <a:ext cx="1263" cy="680"/>
              <a:chOff x="0" y="0"/>
              <a:chExt cx="1440000" cy="432000"/>
            </a:xfrm>
          </p:grpSpPr>
          <p:sp>
            <p:nvSpPr>
              <p:cNvPr id="13" name="直接连接符 26"/>
              <p:cNvSpPr>
                <a:spLocks noChangeShapeType="1"/>
              </p:cNvSpPr>
              <p:nvPr/>
            </p:nvSpPr>
            <p:spPr bwMode="auto">
              <a:xfrm rot="5400000">
                <a:off x="-215999" y="215998"/>
                <a:ext cx="432000" cy="1"/>
              </a:xfrm>
              <a:prstGeom prst="line">
                <a:avLst/>
              </a:prstGeom>
              <a:noFill/>
              <a:ln w="12700" cap="flat" cmpd="sng">
                <a:solidFill>
                  <a:srgbClr val="FFDA00"/>
                </a:solidFill>
                <a:prstDash val="sysDash"/>
                <a:miter lim="800000"/>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 name="直接连接符 27"/>
              <p:cNvSpPr>
                <a:spLocks noChangeShapeType="1"/>
              </p:cNvSpPr>
              <p:nvPr/>
            </p:nvSpPr>
            <p:spPr bwMode="auto">
              <a:xfrm rot="10800000">
                <a:off x="0" y="426195"/>
                <a:ext cx="1440000" cy="1"/>
              </a:xfrm>
              <a:prstGeom prst="line">
                <a:avLst/>
              </a:prstGeom>
              <a:noFill/>
              <a:ln w="12700" cap="flat" cmpd="sng">
                <a:solidFill>
                  <a:srgbClr val="FFDA00"/>
                </a:solidFill>
                <a:prstDash val="sysDash"/>
                <a:miter lim="800000"/>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12" name="椭圆 39"/>
            <p:cNvSpPr>
              <a:spLocks noChangeArrowheads="1"/>
            </p:cNvSpPr>
            <p:nvPr/>
          </p:nvSpPr>
          <p:spPr bwMode="auto">
            <a:xfrm>
              <a:off x="9127" y="4564"/>
              <a:ext cx="175" cy="175"/>
            </a:xfrm>
            <a:prstGeom prst="ellipse">
              <a:avLst/>
            </a:prstGeom>
            <a:solidFill>
              <a:srgbClr val="C33736"/>
            </a:solidFill>
            <a:ln>
              <a:solidFill>
                <a:srgbClr val="FFDA00"/>
              </a:solidFill>
            </a:ln>
          </p:spPr>
          <p:txBody>
            <a:bodyPr anchor="ctr"/>
            <a:lstStyle/>
            <a:p>
              <a:pPr algn="ctr"/>
              <a:endParaRPr lang="zh-CN" altLang="zh-CN">
                <a:solidFill>
                  <a:schemeClr val="tx1">
                    <a:lumMod val="65000"/>
                    <a:lumOff val="35000"/>
                  </a:schemeClr>
                </a:solidFill>
                <a:cs typeface="+mn-ea"/>
                <a:sym typeface="+mn-lt"/>
              </a:endParaRPr>
            </a:p>
          </p:txBody>
        </p:sp>
      </p:grpSp>
      <p:grpSp>
        <p:nvGrpSpPr>
          <p:cNvPr id="15" name="组合 14"/>
          <p:cNvGrpSpPr/>
          <p:nvPr/>
        </p:nvGrpSpPr>
        <p:grpSpPr>
          <a:xfrm>
            <a:off x="5947270" y="2752749"/>
            <a:ext cx="1146584" cy="439382"/>
            <a:chOff x="4970" y="3321"/>
            <a:chExt cx="1440" cy="734"/>
          </a:xfrm>
        </p:grpSpPr>
        <p:grpSp>
          <p:nvGrpSpPr>
            <p:cNvPr id="16" name="组合 28"/>
            <p:cNvGrpSpPr/>
            <p:nvPr/>
          </p:nvGrpSpPr>
          <p:grpSpPr bwMode="auto">
            <a:xfrm flipV="1">
              <a:off x="4970" y="3375"/>
              <a:ext cx="1265" cy="680"/>
              <a:chOff x="0" y="0"/>
              <a:chExt cx="1440000" cy="432000"/>
            </a:xfrm>
          </p:grpSpPr>
          <p:sp>
            <p:nvSpPr>
              <p:cNvPr id="18" name="直接连接符 31"/>
              <p:cNvSpPr>
                <a:spLocks noChangeShapeType="1"/>
              </p:cNvSpPr>
              <p:nvPr/>
            </p:nvSpPr>
            <p:spPr bwMode="auto">
              <a:xfrm rot="5400000">
                <a:off x="-215999" y="215998"/>
                <a:ext cx="432000" cy="1"/>
              </a:xfrm>
              <a:prstGeom prst="line">
                <a:avLst/>
              </a:prstGeom>
              <a:noFill/>
              <a:ln w="12700" cap="flat" cmpd="sng">
                <a:solidFill>
                  <a:srgbClr val="FFDA00"/>
                </a:solidFill>
                <a:prstDash val="sysDash"/>
                <a:miter lim="800000"/>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9" name="直接连接符 32"/>
              <p:cNvSpPr>
                <a:spLocks noChangeShapeType="1"/>
              </p:cNvSpPr>
              <p:nvPr/>
            </p:nvSpPr>
            <p:spPr bwMode="auto">
              <a:xfrm rot="10800000">
                <a:off x="0" y="426195"/>
                <a:ext cx="1440000" cy="1"/>
              </a:xfrm>
              <a:prstGeom prst="line">
                <a:avLst/>
              </a:prstGeom>
              <a:noFill/>
              <a:ln w="12700" cap="flat" cmpd="sng">
                <a:solidFill>
                  <a:srgbClr val="FFDA00"/>
                </a:solidFill>
                <a:prstDash val="sysDash"/>
                <a:miter lim="800000"/>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17" name="椭圆 40"/>
            <p:cNvSpPr>
              <a:spLocks noChangeArrowheads="1"/>
            </p:cNvSpPr>
            <p:nvPr/>
          </p:nvSpPr>
          <p:spPr bwMode="auto">
            <a:xfrm>
              <a:off x="6235" y="3321"/>
              <a:ext cx="175" cy="175"/>
            </a:xfrm>
            <a:prstGeom prst="ellipse">
              <a:avLst/>
            </a:prstGeom>
            <a:solidFill>
              <a:srgbClr val="C33736"/>
            </a:solidFill>
            <a:ln>
              <a:solidFill>
                <a:srgbClr val="FFDA00"/>
              </a:solidFill>
            </a:ln>
          </p:spPr>
          <p:txBody>
            <a:bodyPr anchor="ctr"/>
            <a:lstStyle/>
            <a:p>
              <a:pPr algn="ctr"/>
              <a:endParaRPr lang="zh-CN" altLang="zh-CN">
                <a:solidFill>
                  <a:schemeClr val="tx1">
                    <a:lumMod val="65000"/>
                    <a:lumOff val="35000"/>
                  </a:schemeClr>
                </a:solidFill>
                <a:cs typeface="+mn-ea"/>
                <a:sym typeface="+mn-lt"/>
              </a:endParaRPr>
            </a:p>
          </p:txBody>
        </p:sp>
      </p:grpSp>
      <p:sp>
        <p:nvSpPr>
          <p:cNvPr id="21" name="六边形 41"/>
          <p:cNvSpPr>
            <a:spLocks noChangeArrowheads="1"/>
          </p:cNvSpPr>
          <p:nvPr/>
        </p:nvSpPr>
        <p:spPr bwMode="auto">
          <a:xfrm rot="5400000">
            <a:off x="5731305" y="4078754"/>
            <a:ext cx="1201862" cy="1100090"/>
          </a:xfrm>
          <a:prstGeom prst="hexagon">
            <a:avLst>
              <a:gd name="adj" fmla="val 29669"/>
              <a:gd name="vf" fmla="val 115470"/>
            </a:avLst>
          </a:prstGeom>
          <a:solidFill>
            <a:srgbClr val="0070C0"/>
          </a:solidFill>
          <a:ln>
            <a:noFill/>
          </a:ln>
        </p:spPr>
        <p:txBody>
          <a:bodyPr anchor="ctr"/>
          <a:lstStyle/>
          <a:p>
            <a:pPr algn="ctr"/>
            <a:endParaRPr lang="zh-CN" altLang="zh-CN">
              <a:solidFill>
                <a:schemeClr val="tx1">
                  <a:lumMod val="65000"/>
                  <a:lumOff val="35000"/>
                </a:schemeClr>
              </a:solidFill>
              <a:cs typeface="+mn-ea"/>
              <a:sym typeface="+mn-lt"/>
            </a:endParaRPr>
          </a:p>
        </p:txBody>
      </p:sp>
      <p:grpSp>
        <p:nvGrpSpPr>
          <p:cNvPr id="22" name="组合 53"/>
          <p:cNvGrpSpPr/>
          <p:nvPr/>
        </p:nvGrpSpPr>
        <p:grpSpPr bwMode="auto">
          <a:xfrm>
            <a:off x="6161885" y="4381434"/>
            <a:ext cx="342560" cy="412129"/>
            <a:chOff x="0" y="0"/>
            <a:chExt cx="563562" cy="720725"/>
          </a:xfrm>
          <a:solidFill>
            <a:srgbClr val="D0504A"/>
          </a:solidFill>
        </p:grpSpPr>
        <p:sp>
          <p:nvSpPr>
            <p:cNvPr id="23"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sp>
          <p:nvSpPr>
            <p:cNvPr id="24"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sp>
          <p:nvSpPr>
            <p:cNvPr id="25"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grpSp>
      <p:sp>
        <p:nvSpPr>
          <p:cNvPr id="35" name="六边形 46"/>
          <p:cNvSpPr>
            <a:spLocks noChangeArrowheads="1"/>
          </p:cNvSpPr>
          <p:nvPr/>
        </p:nvSpPr>
        <p:spPr bwMode="auto">
          <a:xfrm rot="5400000">
            <a:off x="7330709" y="3997220"/>
            <a:ext cx="668672" cy="612708"/>
          </a:xfrm>
          <a:prstGeom prst="hexagon">
            <a:avLst>
              <a:gd name="adj" fmla="val 29648"/>
              <a:gd name="vf" fmla="val 115470"/>
            </a:avLst>
          </a:prstGeom>
          <a:solidFill>
            <a:srgbClr val="0070C0"/>
          </a:solidFill>
          <a:ln w="12700" cap="flat" cmpd="sng">
            <a:noFill/>
            <a:miter lim="800000"/>
          </a:ln>
        </p:spPr>
        <p:txBody>
          <a:bodyPr anchor="ctr"/>
          <a:lstStyle/>
          <a:p>
            <a:pPr algn="ctr"/>
            <a:endParaRPr lang="zh-CN" altLang="zh-CN">
              <a:solidFill>
                <a:schemeClr val="tx1">
                  <a:lumMod val="65000"/>
                  <a:lumOff val="35000"/>
                </a:schemeClr>
              </a:solidFill>
              <a:cs typeface="+mn-ea"/>
              <a:sym typeface="+mn-lt"/>
            </a:endParaRPr>
          </a:p>
        </p:txBody>
      </p:sp>
      <p:grpSp>
        <p:nvGrpSpPr>
          <p:cNvPr id="36" name="组合 128"/>
          <p:cNvGrpSpPr/>
          <p:nvPr/>
        </p:nvGrpSpPr>
        <p:grpSpPr bwMode="auto">
          <a:xfrm>
            <a:off x="7553644" y="4146239"/>
            <a:ext cx="292429" cy="295876"/>
            <a:chOff x="0" y="0"/>
            <a:chExt cx="466184" cy="501686"/>
          </a:xfrm>
          <a:solidFill>
            <a:srgbClr val="D0504A"/>
          </a:solidFill>
        </p:grpSpPr>
        <p:sp>
          <p:nvSpPr>
            <p:cNvPr id="37" name="Freeform 154"/>
            <p:cNvSpPr>
              <a:spLocks noChangeArrowheads="1"/>
            </p:cNvSpPr>
            <p:nvPr/>
          </p:nvSpPr>
          <p:spPr bwMode="auto">
            <a:xfrm>
              <a:off x="141070" y="426012"/>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sp>
          <p:nvSpPr>
            <p:cNvPr id="38" name="Rectangle 155"/>
            <p:cNvSpPr>
              <a:spLocks noChangeArrowheads="1"/>
            </p:cNvSpPr>
            <p:nvPr/>
          </p:nvSpPr>
          <p:spPr bwMode="auto">
            <a:xfrm>
              <a:off x="160689" y="419472"/>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sp>
          <p:nvSpPr>
            <p:cNvPr id="39" name="Freeform 156"/>
            <p:cNvSpPr>
              <a:spLocks noEditPoints="1" noChangeArrowheads="1"/>
            </p:cNvSpPr>
            <p:nvPr/>
          </p:nvSpPr>
          <p:spPr bwMode="auto">
            <a:xfrm>
              <a:off x="39238" y="81278"/>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sp>
          <p:nvSpPr>
            <p:cNvPr id="40" name="Freeform 157"/>
            <p:cNvSpPr>
              <a:spLocks noEditPoints="1" noChangeArrowheads="1"/>
            </p:cNvSpPr>
            <p:nvPr/>
          </p:nvSpPr>
          <p:spPr bwMode="auto">
            <a:xfrm>
              <a:off x="0" y="0"/>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sp>
          <p:nvSpPr>
            <p:cNvPr id="41" name="Freeform 158"/>
            <p:cNvSpPr>
              <a:spLocks noEditPoints="1" noChangeArrowheads="1"/>
            </p:cNvSpPr>
            <p:nvPr/>
          </p:nvSpPr>
          <p:spPr bwMode="auto">
            <a:xfrm>
              <a:off x="275600" y="202729"/>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grpSp>
      <p:sp>
        <p:nvSpPr>
          <p:cNvPr id="42" name="文本框 79"/>
          <p:cNvSpPr txBox="1"/>
          <p:nvPr/>
        </p:nvSpPr>
        <p:spPr>
          <a:xfrm>
            <a:off x="5868122" y="2219486"/>
            <a:ext cx="1038968" cy="1015663"/>
          </a:xfrm>
          <a:prstGeom prst="rect">
            <a:avLst/>
          </a:prstGeom>
          <a:noFill/>
        </p:spPr>
        <p:txBody>
          <a:bodyPr wrap="square" rtlCol="0">
            <a:spAutoFit/>
          </a:bodyPr>
          <a:lstStyle/>
          <a:p>
            <a:pPr algn="l">
              <a:lnSpc>
                <a:spcPct val="100000"/>
              </a:lnSpc>
            </a:pPr>
            <a:r>
              <a:rPr lang="zh-CN" altLang="en-US" sz="6000" b="1" dirty="0">
                <a:solidFill>
                  <a:schemeClr val="bg1"/>
                </a:solidFill>
                <a:latin typeface="微软雅黑" panose="020B0503020204020204" charset="-122"/>
                <a:ea typeface="微软雅黑" panose="020B0503020204020204" charset="-122"/>
                <a:cs typeface="+mn-ea"/>
                <a:sym typeface="+mn-lt"/>
              </a:rPr>
              <a:t>看</a:t>
            </a:r>
            <a:endParaRPr lang="zh-CN" altLang="en-US" sz="6000" dirty="0">
              <a:solidFill>
                <a:schemeClr val="bg1"/>
              </a:solidFill>
              <a:latin typeface="微软雅黑" panose="020B0503020204020204" charset="-122"/>
              <a:ea typeface="微软雅黑" panose="020B0503020204020204" charset="-122"/>
              <a:cs typeface="+mn-ea"/>
              <a:sym typeface="+mn-lt"/>
            </a:endParaRPr>
          </a:p>
        </p:txBody>
      </p:sp>
      <p:sp>
        <p:nvSpPr>
          <p:cNvPr id="43" name="文本框 80"/>
          <p:cNvSpPr txBox="1"/>
          <p:nvPr/>
        </p:nvSpPr>
        <p:spPr>
          <a:xfrm>
            <a:off x="8404526" y="3202906"/>
            <a:ext cx="1001122" cy="1015663"/>
          </a:xfrm>
          <a:prstGeom prst="rect">
            <a:avLst/>
          </a:prstGeom>
          <a:noFill/>
        </p:spPr>
        <p:txBody>
          <a:bodyPr wrap="square" rtlCol="0">
            <a:spAutoFit/>
          </a:bodyPr>
          <a:lstStyle/>
          <a:p>
            <a:pPr algn="l">
              <a:lnSpc>
                <a:spcPct val="100000"/>
              </a:lnSpc>
            </a:pPr>
            <a:r>
              <a:rPr lang="zh-CN" altLang="en-US" sz="6000" dirty="0">
                <a:solidFill>
                  <a:schemeClr val="bg1"/>
                </a:solidFill>
                <a:latin typeface="微软雅黑" panose="020B0503020204020204" charset="-122"/>
                <a:ea typeface="微软雅黑" panose="020B0503020204020204" charset="-122"/>
                <a:cs typeface="+mn-ea"/>
                <a:sym typeface="+mn-lt"/>
              </a:rPr>
              <a:t>说</a:t>
            </a:r>
            <a:endParaRPr lang="zh-CN" altLang="en-US" sz="6000" dirty="0">
              <a:solidFill>
                <a:schemeClr val="bg1"/>
              </a:solidFill>
              <a:latin typeface="微软雅黑" panose="020B0503020204020204" charset="-122"/>
              <a:ea typeface="微软雅黑" panose="020B0503020204020204" charset="-122"/>
              <a:cs typeface="+mn-ea"/>
              <a:sym typeface="+mn-lt"/>
            </a:endParaRPr>
          </a:p>
        </p:txBody>
      </p:sp>
      <p:sp>
        <p:nvSpPr>
          <p:cNvPr id="44" name="文本框 81"/>
          <p:cNvSpPr txBox="1"/>
          <p:nvPr/>
        </p:nvSpPr>
        <p:spPr>
          <a:xfrm>
            <a:off x="6149387" y="5583296"/>
            <a:ext cx="885329" cy="1015663"/>
          </a:xfrm>
          <a:prstGeom prst="rect">
            <a:avLst/>
          </a:prstGeom>
          <a:noFill/>
        </p:spPr>
        <p:txBody>
          <a:bodyPr wrap="square" rtlCol="0">
            <a:spAutoFit/>
          </a:bodyPr>
          <a:lstStyle/>
          <a:p>
            <a:pPr algn="l">
              <a:lnSpc>
                <a:spcPct val="100000"/>
              </a:lnSpc>
            </a:pPr>
            <a:r>
              <a:rPr lang="zh-CN" altLang="en-US" sz="6000" dirty="0">
                <a:solidFill>
                  <a:schemeClr val="bg1"/>
                </a:solidFill>
                <a:latin typeface="微软雅黑" panose="020B0503020204020204" charset="-122"/>
                <a:ea typeface="微软雅黑" panose="020B0503020204020204" charset="-122"/>
                <a:cs typeface="+mn-ea"/>
                <a:sym typeface="+mn-lt"/>
              </a:rPr>
              <a:t>管</a:t>
            </a:r>
            <a:endParaRPr lang="zh-CN" altLang="en-US" sz="6000" dirty="0">
              <a:solidFill>
                <a:schemeClr val="bg1"/>
              </a:solidFill>
              <a:latin typeface="微软雅黑" panose="020B0503020204020204" charset="-122"/>
              <a:ea typeface="微软雅黑" panose="020B0503020204020204" charset="-122"/>
              <a:cs typeface="+mn-ea"/>
              <a:sym typeface="+mn-lt"/>
            </a:endParaRPr>
          </a:p>
        </p:txBody>
      </p:sp>
      <p:grpSp>
        <p:nvGrpSpPr>
          <p:cNvPr id="46" name="组合 45"/>
          <p:cNvGrpSpPr/>
          <p:nvPr/>
        </p:nvGrpSpPr>
        <p:grpSpPr>
          <a:xfrm>
            <a:off x="3610077" y="3472055"/>
            <a:ext cx="1477307" cy="794055"/>
            <a:chOff x="3786182" y="2928933"/>
            <a:chExt cx="1431570" cy="2311734"/>
          </a:xfrm>
        </p:grpSpPr>
        <p:cxnSp>
          <p:nvCxnSpPr>
            <p:cNvPr id="47" name="直接连接符 46"/>
            <p:cNvCxnSpPr/>
            <p:nvPr/>
          </p:nvCxnSpPr>
          <p:spPr>
            <a:xfrm>
              <a:off x="4857752" y="2928933"/>
              <a:ext cx="360000" cy="1588"/>
            </a:xfrm>
            <a:prstGeom prst="line">
              <a:avLst/>
            </a:prstGeom>
            <a:ln>
              <a:solidFill>
                <a:srgbClr val="FFDA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86182" y="5239079"/>
              <a:ext cx="1080000" cy="1588"/>
            </a:xfrm>
            <a:prstGeom prst="line">
              <a:avLst/>
            </a:prstGeom>
            <a:ln>
              <a:solidFill>
                <a:srgbClr val="FFDA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3706546" y="4080139"/>
              <a:ext cx="2304000" cy="1588"/>
            </a:xfrm>
            <a:prstGeom prst="line">
              <a:avLst/>
            </a:prstGeom>
            <a:ln>
              <a:solidFill>
                <a:srgbClr val="FFDA00"/>
              </a:solidFill>
            </a:ln>
          </p:spPr>
          <p:style>
            <a:lnRef idx="1">
              <a:schemeClr val="accent1"/>
            </a:lnRef>
            <a:fillRef idx="0">
              <a:schemeClr val="accent1"/>
            </a:fillRef>
            <a:effectRef idx="0">
              <a:schemeClr val="accent1"/>
            </a:effectRef>
            <a:fontRef idx="minor">
              <a:schemeClr val="tx1"/>
            </a:fontRef>
          </p:style>
        </p:cxnSp>
      </p:grpSp>
      <p:pic>
        <p:nvPicPr>
          <p:cNvPr id="50" name="图片 49"/>
          <p:cNvPicPr>
            <a:picLocks noChangeAspect="1"/>
          </p:cNvPicPr>
          <p:nvPr/>
        </p:nvPicPr>
        <p:blipFill>
          <a:blip r:embed="rId1" cstate="screen"/>
          <a:stretch>
            <a:fillRect/>
          </a:stretch>
        </p:blipFill>
        <p:spPr>
          <a:xfrm>
            <a:off x="3840757" y="3367058"/>
            <a:ext cx="782972" cy="798197"/>
          </a:xfrm>
          <a:prstGeom prst="rect">
            <a:avLst/>
          </a:prstGeom>
          <a:solidFill>
            <a:schemeClr val="bg1"/>
          </a:solidFill>
          <a:ln>
            <a:solidFill>
              <a:srgbClr val="FFDA00"/>
            </a:solidFill>
          </a:ln>
        </p:spPr>
      </p:pic>
      <p:sp>
        <p:nvSpPr>
          <p:cNvPr id="51" name="TextBox 1"/>
          <p:cNvSpPr txBox="1"/>
          <p:nvPr/>
        </p:nvSpPr>
        <p:spPr>
          <a:xfrm>
            <a:off x="510834" y="820584"/>
            <a:ext cx="10767362" cy="1292277"/>
          </a:xfrm>
          <a:prstGeom prst="rect">
            <a:avLst/>
          </a:prstGeom>
          <a:noFill/>
        </p:spPr>
        <p:txBody>
          <a:bodyPr wrap="square" rtlCol="0">
            <a:spAutoFit/>
          </a:bodyPr>
          <a:lstStyle/>
          <a:p>
            <a:pPr>
              <a:lnSpc>
                <a:spcPct val="170000"/>
              </a:lnSpc>
            </a:pPr>
            <a:r>
              <a:rPr lang="zh-CN" altLang="zh-CN" sz="1600" kern="100" dirty="0">
                <a:solidFill>
                  <a:schemeClr val="bg1"/>
                </a:solidFill>
                <a:latin typeface="微软雅黑" panose="020B0503020204020204" charset="-122"/>
                <a:ea typeface="微软雅黑" panose="020B0503020204020204" charset="-122"/>
              </a:rPr>
              <a:t>国投集团内外部集成平台项目于</a:t>
            </a:r>
            <a:r>
              <a:rPr lang="en-US" altLang="zh-CN" sz="1600" kern="100" dirty="0">
                <a:solidFill>
                  <a:schemeClr val="bg1"/>
                </a:solidFill>
                <a:latin typeface="微软雅黑" panose="020B0503020204020204" charset="-122"/>
                <a:ea typeface="微软雅黑" panose="020B0503020204020204" charset="-122"/>
              </a:rPr>
              <a:t>2021</a:t>
            </a:r>
            <a:r>
              <a:rPr lang="zh-CN" altLang="zh-CN" sz="1600" kern="100" dirty="0">
                <a:solidFill>
                  <a:schemeClr val="bg1"/>
                </a:solidFill>
                <a:latin typeface="微软雅黑" panose="020B0503020204020204" charset="-122"/>
                <a:ea typeface="微软雅黑" panose="020B0503020204020204" charset="-122"/>
              </a:rPr>
              <a:t>年</a:t>
            </a:r>
            <a:r>
              <a:rPr lang="en-US" altLang="zh-CN" sz="1600" kern="100" dirty="0">
                <a:solidFill>
                  <a:schemeClr val="bg1"/>
                </a:solidFill>
                <a:latin typeface="微软雅黑" panose="020B0503020204020204" charset="-122"/>
                <a:ea typeface="微软雅黑" panose="020B0503020204020204" charset="-122"/>
              </a:rPr>
              <a:t>1</a:t>
            </a:r>
            <a:r>
              <a:rPr lang="zh-CN" altLang="zh-CN" sz="1600" kern="100" dirty="0">
                <a:solidFill>
                  <a:schemeClr val="bg1"/>
                </a:solidFill>
                <a:latin typeface="微软雅黑" panose="020B0503020204020204" charset="-122"/>
                <a:ea typeface="微软雅黑" panose="020B0503020204020204" charset="-122"/>
              </a:rPr>
              <a:t>月</a:t>
            </a:r>
            <a:r>
              <a:rPr lang="en-US" altLang="zh-CN" sz="1600" kern="100" dirty="0">
                <a:solidFill>
                  <a:schemeClr val="bg1"/>
                </a:solidFill>
                <a:latin typeface="微软雅黑" panose="020B0503020204020204" charset="-122"/>
                <a:ea typeface="微软雅黑" panose="020B0503020204020204" charset="-122"/>
              </a:rPr>
              <a:t>22</a:t>
            </a:r>
            <a:r>
              <a:rPr lang="zh-CN" altLang="zh-CN" sz="1600" kern="100" dirty="0">
                <a:solidFill>
                  <a:schemeClr val="bg1"/>
                </a:solidFill>
                <a:latin typeface="微软雅黑" panose="020B0503020204020204" charset="-122"/>
                <a:ea typeface="微软雅黑" panose="020B0503020204020204" charset="-122"/>
              </a:rPr>
              <a:t>日完成国投集团一级集成平台、电子工程院二级集成平台系统上线，持续保持稳定运行。截至目前为止，国投集团一级集成平台、电子工程院二级集成平台已先后分两个批次完成各业务系统的接口对接及上线，实现了集成平台对各业务</a:t>
            </a:r>
            <a:r>
              <a:rPr lang="zh-CN" altLang="zh-CN" sz="1600" b="1" kern="100" dirty="0">
                <a:solidFill>
                  <a:srgbClr val="FFDA00"/>
                </a:solidFill>
                <a:latin typeface="微软雅黑" panose="020B0503020204020204" charset="-122"/>
                <a:ea typeface="微软雅黑" panose="020B0503020204020204" charset="-122"/>
              </a:rPr>
              <a:t>系统服务的统一运营管控，并构建了全方位的监控中心。</a:t>
            </a:r>
            <a:endParaRPr lang="zh-CN" altLang="zh-CN" sz="1600" b="1" kern="100" dirty="0">
              <a:solidFill>
                <a:srgbClr val="FFDA00"/>
              </a:solidFill>
              <a:latin typeface="微软雅黑" panose="020B0503020204020204" charset="-122"/>
              <a:ea typeface="微软雅黑" panose="020B0503020204020204" charset="-122"/>
            </a:endParaRPr>
          </a:p>
        </p:txBody>
      </p:sp>
      <p:sp>
        <p:nvSpPr>
          <p:cNvPr id="53" name="六边形 43"/>
          <p:cNvSpPr>
            <a:spLocks noChangeArrowheads="1"/>
          </p:cNvSpPr>
          <p:nvPr/>
        </p:nvSpPr>
        <p:spPr bwMode="auto">
          <a:xfrm rot="5400000">
            <a:off x="5251289" y="3120167"/>
            <a:ext cx="762636" cy="697652"/>
          </a:xfrm>
          <a:prstGeom prst="hexagon">
            <a:avLst>
              <a:gd name="adj" fmla="val 29696"/>
              <a:gd name="vf" fmla="val 115470"/>
            </a:avLst>
          </a:prstGeom>
          <a:solidFill>
            <a:srgbClr val="0070C0"/>
          </a:solidFill>
          <a:ln>
            <a:noFill/>
          </a:ln>
        </p:spPr>
        <p:txBody>
          <a:bodyPr anchor="ctr"/>
          <a:lstStyle/>
          <a:p>
            <a:pPr algn="ctr"/>
            <a:endParaRPr lang="zh-CN" altLang="zh-CN">
              <a:solidFill>
                <a:schemeClr val="tx1">
                  <a:lumMod val="65000"/>
                  <a:lumOff val="35000"/>
                </a:schemeClr>
              </a:solidFill>
              <a:cs typeface="+mn-ea"/>
              <a:sym typeface="+mn-lt"/>
            </a:endParaRPr>
          </a:p>
        </p:txBody>
      </p:sp>
      <p:grpSp>
        <p:nvGrpSpPr>
          <p:cNvPr id="54" name="组合 57"/>
          <p:cNvGrpSpPr/>
          <p:nvPr/>
        </p:nvGrpSpPr>
        <p:grpSpPr bwMode="auto">
          <a:xfrm>
            <a:off x="5505656" y="3320181"/>
            <a:ext cx="273862" cy="289758"/>
            <a:chOff x="0" y="0"/>
            <a:chExt cx="402656" cy="450303"/>
          </a:xfrm>
          <a:solidFill>
            <a:schemeClr val="bg1"/>
          </a:solidFill>
        </p:grpSpPr>
        <p:sp>
          <p:nvSpPr>
            <p:cNvPr id="55" name="Freeform 108"/>
            <p:cNvSpPr>
              <a:spLocks noEditPoints="1" noChangeArrowheads="1"/>
            </p:cNvSpPr>
            <p:nvPr/>
          </p:nvSpPr>
          <p:spPr bwMode="auto">
            <a:xfrm>
              <a:off x="69134" y="167228"/>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sp>
          <p:nvSpPr>
            <p:cNvPr id="56" name="Freeform 109"/>
            <p:cNvSpPr>
              <a:spLocks noEditPoints="1" noChangeArrowheads="1"/>
            </p:cNvSpPr>
            <p:nvPr/>
          </p:nvSpPr>
          <p:spPr bwMode="auto">
            <a:xfrm>
              <a:off x="197125" y="129859"/>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sp>
          <p:nvSpPr>
            <p:cNvPr id="57" name="Freeform 110"/>
            <p:cNvSpPr>
              <a:spLocks noEditPoints="1" noChangeArrowheads="1"/>
            </p:cNvSpPr>
            <p:nvPr/>
          </p:nvSpPr>
          <p:spPr bwMode="auto">
            <a:xfrm>
              <a:off x="82213" y="181242"/>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sp>
          <p:nvSpPr>
            <p:cNvPr id="58" name="Freeform 111"/>
            <p:cNvSpPr>
              <a:spLocks noEditPoints="1" noChangeArrowheads="1"/>
            </p:cNvSpPr>
            <p:nvPr/>
          </p:nvSpPr>
          <p:spPr bwMode="auto">
            <a:xfrm>
              <a:off x="172834" y="105568"/>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sp>
          <p:nvSpPr>
            <p:cNvPr id="59" name="Freeform 112"/>
            <p:cNvSpPr>
              <a:spLocks noEditPoints="1" noChangeArrowheads="1"/>
            </p:cNvSpPr>
            <p:nvPr/>
          </p:nvSpPr>
          <p:spPr bwMode="auto">
            <a:xfrm>
              <a:off x="0" y="0"/>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65000"/>
                    <a:lumOff val="35000"/>
                  </a:schemeClr>
                </a:solidFill>
                <a:cs typeface="+mn-ea"/>
                <a:sym typeface="+mn-lt"/>
              </a:endParaRPr>
            </a:p>
          </p:txBody>
        </p:sp>
      </p:grpSp>
      <p:sp>
        <p:nvSpPr>
          <p:cNvPr id="60" name="矩形 59"/>
          <p:cNvSpPr/>
          <p:nvPr/>
        </p:nvSpPr>
        <p:spPr>
          <a:xfrm>
            <a:off x="7386204" y="2265332"/>
            <a:ext cx="3641678" cy="1046440"/>
          </a:xfrm>
          <a:prstGeom prst="rect">
            <a:avLst/>
          </a:prstGeom>
        </p:spPr>
        <p:txBody>
          <a:bodyPr wrap="square">
            <a:spAutoFit/>
          </a:bodyPr>
          <a:lstStyle/>
          <a:p>
            <a:r>
              <a:rPr lang="zh-CN" altLang="en-US" sz="2000" b="1" dirty="0">
                <a:solidFill>
                  <a:schemeClr val="bg1"/>
                </a:solidFill>
                <a:latin typeface="微软雅黑" panose="020B0503020204020204" charset="-122"/>
                <a:ea typeface="微软雅黑" panose="020B0503020204020204" charset="-122"/>
                <a:cs typeface="+mn-ea"/>
                <a:sym typeface="+mn-lt"/>
              </a:rPr>
              <a:t>看得见</a:t>
            </a:r>
            <a:endParaRPr lang="en-US" altLang="zh-CN" sz="2000" b="1" dirty="0">
              <a:solidFill>
                <a:schemeClr val="bg1"/>
              </a:solidFill>
              <a:latin typeface="微软雅黑" panose="020B0503020204020204" charset="-122"/>
              <a:ea typeface="微软雅黑" panose="020B0503020204020204" charset="-122"/>
              <a:cs typeface="+mn-ea"/>
              <a:sym typeface="+mn-lt"/>
            </a:endParaRPr>
          </a:p>
          <a:p>
            <a:pPr marL="285750" indent="-285750">
              <a:lnSpc>
                <a:spcPct val="150000"/>
              </a:lnSpc>
              <a:buFont typeface="Wingdings" panose="05000000000000000000" pitchFamily="2" charset="2"/>
              <a:buChar char="l"/>
            </a:pPr>
            <a:r>
              <a:rPr lang="zh-CN" altLang="en-US" sz="1400" b="1" dirty="0">
                <a:solidFill>
                  <a:schemeClr val="bg1">
                    <a:lumMod val="95000"/>
                  </a:schemeClr>
                </a:solidFill>
                <a:latin typeface="微软雅黑" panose="020B0503020204020204" charset="-122"/>
                <a:ea typeface="微软雅黑" panose="020B0503020204020204" charset="-122"/>
                <a:cs typeface="+mn-ea"/>
                <a:sym typeface="+mn-lt"/>
              </a:rPr>
              <a:t>多维度展示接口集成情况</a:t>
            </a:r>
            <a:endParaRPr lang="en-US" altLang="zh-CN" sz="1400" b="1" dirty="0">
              <a:solidFill>
                <a:schemeClr val="bg1">
                  <a:lumMod val="95000"/>
                </a:schemeClr>
              </a:solidFill>
              <a:latin typeface="微软雅黑" panose="020B0503020204020204" charset="-122"/>
              <a:ea typeface="微软雅黑" panose="020B0503020204020204" charset="-122"/>
              <a:cs typeface="+mn-ea"/>
              <a:sym typeface="+mn-lt"/>
            </a:endParaRPr>
          </a:p>
          <a:p>
            <a:pPr marL="285750" indent="-285750">
              <a:lnSpc>
                <a:spcPct val="150000"/>
              </a:lnSpc>
              <a:buFont typeface="Wingdings" panose="05000000000000000000" pitchFamily="2" charset="2"/>
              <a:buChar char="l"/>
            </a:pPr>
            <a:r>
              <a:rPr lang="zh-CN" altLang="en-US" sz="1400" b="1" dirty="0">
                <a:solidFill>
                  <a:schemeClr val="bg1">
                    <a:lumMod val="95000"/>
                  </a:schemeClr>
                </a:solidFill>
                <a:latin typeface="微软雅黑" panose="020B0503020204020204" charset="-122"/>
                <a:ea typeface="微软雅黑" panose="020B0503020204020204" charset="-122"/>
                <a:cs typeface="+mn-ea"/>
                <a:sym typeface="+mn-lt"/>
              </a:rPr>
              <a:t>全方位展示服务器实时运行情况</a:t>
            </a:r>
            <a:endParaRPr lang="en-US" altLang="zh-CN" sz="1400" b="1" dirty="0">
              <a:solidFill>
                <a:schemeClr val="bg1">
                  <a:lumMod val="95000"/>
                </a:schemeClr>
              </a:solidFill>
              <a:latin typeface="微软雅黑" panose="020B0503020204020204" charset="-122"/>
              <a:ea typeface="微软雅黑" panose="020B0503020204020204" charset="-122"/>
              <a:cs typeface="+mn-ea"/>
              <a:sym typeface="+mn-lt"/>
            </a:endParaRPr>
          </a:p>
        </p:txBody>
      </p:sp>
      <p:sp>
        <p:nvSpPr>
          <p:cNvPr id="61" name="矩形 60"/>
          <p:cNvSpPr/>
          <p:nvPr/>
        </p:nvSpPr>
        <p:spPr>
          <a:xfrm>
            <a:off x="8166352" y="4105579"/>
            <a:ext cx="3254811" cy="1046440"/>
          </a:xfrm>
          <a:prstGeom prst="rect">
            <a:avLst/>
          </a:prstGeom>
        </p:spPr>
        <p:txBody>
          <a:bodyPr wrap="square">
            <a:spAutoFit/>
          </a:bodyPr>
          <a:lstStyle/>
          <a:p>
            <a:r>
              <a:rPr lang="zh-CN" altLang="en-US" sz="2000" b="1" dirty="0">
                <a:solidFill>
                  <a:schemeClr val="bg1"/>
                </a:solidFill>
                <a:latin typeface="微软雅黑" panose="020B0503020204020204" charset="-122"/>
                <a:ea typeface="微软雅黑" panose="020B0503020204020204" charset="-122"/>
                <a:cs typeface="+mn-ea"/>
                <a:sym typeface="+mn-lt"/>
              </a:rPr>
              <a:t>说得清</a:t>
            </a:r>
            <a:endParaRPr lang="en-US" altLang="zh-CN" sz="2000" b="1" dirty="0">
              <a:solidFill>
                <a:schemeClr val="bg1"/>
              </a:solidFill>
              <a:latin typeface="微软雅黑" panose="020B0503020204020204" charset="-122"/>
              <a:ea typeface="微软雅黑" panose="020B0503020204020204" charset="-122"/>
              <a:cs typeface="+mn-ea"/>
              <a:sym typeface="+mn-lt"/>
            </a:endParaRPr>
          </a:p>
          <a:p>
            <a:pPr marL="285750" indent="-285750">
              <a:buFont typeface="Wingdings" panose="05000000000000000000" pitchFamily="2" charset="2"/>
              <a:buChar char="l"/>
            </a:pPr>
            <a:r>
              <a:rPr lang="zh-CN" altLang="en-US" sz="1400" b="1" dirty="0">
                <a:solidFill>
                  <a:schemeClr val="bg1">
                    <a:lumMod val="95000"/>
                  </a:schemeClr>
                </a:solidFill>
                <a:latin typeface="微软雅黑" panose="020B0503020204020204" charset="-122"/>
                <a:ea typeface="微软雅黑" panose="020B0503020204020204" charset="-122"/>
                <a:cs typeface="+mn-ea"/>
                <a:sym typeface="+mn-lt"/>
              </a:rPr>
              <a:t>信息系统接口集成情况说得清</a:t>
            </a:r>
            <a:endParaRPr lang="en-US" altLang="zh-CN" sz="1400" b="1" dirty="0">
              <a:solidFill>
                <a:schemeClr val="bg1">
                  <a:lumMod val="95000"/>
                </a:schemeClr>
              </a:solidFill>
              <a:latin typeface="微软雅黑" panose="020B0503020204020204" charset="-122"/>
              <a:ea typeface="微软雅黑" panose="020B0503020204020204" charset="-122"/>
              <a:cs typeface="+mn-ea"/>
              <a:sym typeface="+mn-lt"/>
            </a:endParaRPr>
          </a:p>
          <a:p>
            <a:pPr marL="285750" indent="-285750">
              <a:buFont typeface="Wingdings" panose="05000000000000000000" pitchFamily="2" charset="2"/>
              <a:buChar char="l"/>
            </a:pPr>
            <a:r>
              <a:rPr lang="zh-CN" altLang="en-US" sz="1400" b="1" dirty="0">
                <a:solidFill>
                  <a:schemeClr val="bg1">
                    <a:lumMod val="95000"/>
                  </a:schemeClr>
                </a:solidFill>
                <a:latin typeface="微软雅黑" panose="020B0503020204020204" charset="-122"/>
                <a:ea typeface="微软雅黑" panose="020B0503020204020204" charset="-122"/>
                <a:cs typeface="+mn-ea"/>
                <a:sym typeface="+mn-lt"/>
              </a:rPr>
              <a:t>信息系统之间的调用关系说得清</a:t>
            </a:r>
            <a:endParaRPr lang="en-US" altLang="zh-CN" sz="1400" b="1" dirty="0">
              <a:solidFill>
                <a:schemeClr val="bg1">
                  <a:lumMod val="95000"/>
                </a:schemeClr>
              </a:solidFill>
              <a:latin typeface="微软雅黑" panose="020B0503020204020204" charset="-122"/>
              <a:ea typeface="微软雅黑" panose="020B0503020204020204" charset="-122"/>
              <a:cs typeface="+mn-ea"/>
              <a:sym typeface="+mn-lt"/>
            </a:endParaRPr>
          </a:p>
          <a:p>
            <a:pPr marL="285750" indent="-285750">
              <a:buFont typeface="Wingdings" panose="05000000000000000000" pitchFamily="2" charset="2"/>
              <a:buChar char="l"/>
            </a:pPr>
            <a:r>
              <a:rPr lang="zh-CN" altLang="en-US" sz="1400" b="1" dirty="0">
                <a:solidFill>
                  <a:schemeClr val="bg1">
                    <a:lumMod val="95000"/>
                  </a:schemeClr>
                </a:solidFill>
                <a:latin typeface="微软雅黑" panose="020B0503020204020204" charset="-122"/>
                <a:ea typeface="微软雅黑" panose="020B0503020204020204" charset="-122"/>
                <a:cs typeface="+mn-ea"/>
                <a:sym typeface="+mn-lt"/>
              </a:rPr>
              <a:t>接口调用情况说得清</a:t>
            </a:r>
            <a:endParaRPr lang="en-US" altLang="zh-CN" sz="1400" b="1" dirty="0">
              <a:solidFill>
                <a:schemeClr val="bg1">
                  <a:lumMod val="95000"/>
                </a:schemeClr>
              </a:solidFill>
              <a:latin typeface="微软雅黑" panose="020B0503020204020204" charset="-122"/>
              <a:ea typeface="微软雅黑" panose="020B0503020204020204" charset="-122"/>
              <a:cs typeface="+mn-ea"/>
              <a:sym typeface="+mn-lt"/>
            </a:endParaRPr>
          </a:p>
        </p:txBody>
      </p:sp>
      <p:sp>
        <p:nvSpPr>
          <p:cNvPr id="62" name="矩形 61"/>
          <p:cNvSpPr/>
          <p:nvPr/>
        </p:nvSpPr>
        <p:spPr>
          <a:xfrm>
            <a:off x="7259012" y="5349274"/>
            <a:ext cx="3478828" cy="1046440"/>
          </a:xfrm>
          <a:prstGeom prst="rect">
            <a:avLst/>
          </a:prstGeom>
        </p:spPr>
        <p:txBody>
          <a:bodyPr wrap="square">
            <a:spAutoFit/>
          </a:bodyPr>
          <a:lstStyle/>
          <a:p>
            <a:r>
              <a:rPr lang="zh-CN" altLang="en-US" sz="2000" b="1" dirty="0">
                <a:solidFill>
                  <a:schemeClr val="bg1"/>
                </a:solidFill>
                <a:cs typeface="+mn-ea"/>
                <a:sym typeface="+mn-lt"/>
              </a:rPr>
              <a:t>管得住</a:t>
            </a:r>
            <a:endParaRPr lang="en-US" altLang="zh-CN" sz="2000" b="1" dirty="0">
              <a:solidFill>
                <a:schemeClr val="bg1"/>
              </a:solidFill>
              <a:cs typeface="+mn-ea"/>
              <a:sym typeface="+mn-lt"/>
            </a:endParaRPr>
          </a:p>
          <a:p>
            <a:pPr marL="285750" indent="-285750">
              <a:buFont typeface="Wingdings" panose="05000000000000000000" pitchFamily="2" charset="2"/>
              <a:buChar char="l"/>
            </a:pPr>
            <a:r>
              <a:rPr lang="zh-CN" altLang="en-US" sz="1400" b="1" dirty="0">
                <a:solidFill>
                  <a:schemeClr val="bg1">
                    <a:lumMod val="95000"/>
                  </a:schemeClr>
                </a:solidFill>
                <a:cs typeface="+mn-ea"/>
                <a:sym typeface="+mn-lt"/>
              </a:rPr>
              <a:t>对服务全生命周期实现统一管理</a:t>
            </a:r>
            <a:endParaRPr lang="en-US" altLang="zh-CN" sz="1400" b="1" dirty="0">
              <a:solidFill>
                <a:schemeClr val="bg1">
                  <a:lumMod val="95000"/>
                </a:schemeClr>
              </a:solidFill>
              <a:cs typeface="+mn-ea"/>
              <a:sym typeface="+mn-lt"/>
            </a:endParaRPr>
          </a:p>
          <a:p>
            <a:pPr marL="285750" indent="-285750">
              <a:buFont typeface="Wingdings" panose="05000000000000000000" pitchFamily="2" charset="2"/>
              <a:buChar char="l"/>
            </a:pPr>
            <a:r>
              <a:rPr lang="zh-CN" altLang="en-US" sz="1400" b="1" dirty="0">
                <a:solidFill>
                  <a:schemeClr val="bg1">
                    <a:lumMod val="95000"/>
                  </a:schemeClr>
                </a:solidFill>
                <a:cs typeface="+mn-ea"/>
                <a:sym typeface="+mn-lt"/>
              </a:rPr>
              <a:t>异常接口及时告警通知处理</a:t>
            </a:r>
            <a:endParaRPr lang="en-US" altLang="zh-CN" sz="1400" b="1" dirty="0">
              <a:solidFill>
                <a:schemeClr val="bg1">
                  <a:lumMod val="95000"/>
                </a:schemeClr>
              </a:solidFill>
              <a:cs typeface="+mn-ea"/>
              <a:sym typeface="+mn-lt"/>
            </a:endParaRPr>
          </a:p>
          <a:p>
            <a:pPr marL="285750" indent="-285750">
              <a:buFont typeface="Wingdings" panose="05000000000000000000" pitchFamily="2" charset="2"/>
              <a:buChar char="l"/>
            </a:pPr>
            <a:r>
              <a:rPr lang="zh-CN" altLang="en-US" sz="1400" b="1" dirty="0">
                <a:solidFill>
                  <a:schemeClr val="bg1">
                    <a:lumMod val="95000"/>
                  </a:schemeClr>
                </a:solidFill>
                <a:cs typeface="+mn-ea"/>
                <a:sym typeface="+mn-lt"/>
              </a:rPr>
              <a:t>对服务调用上下游全过程管的住</a:t>
            </a:r>
            <a:endParaRPr lang="en-US" altLang="zh-CN" sz="1400" b="1" dirty="0">
              <a:solidFill>
                <a:schemeClr val="bg1">
                  <a:lumMod val="95000"/>
                </a:schemeClr>
              </a:solidFill>
              <a:cs typeface="+mn-ea"/>
              <a:sym typeface="+mn-l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项目成果展示：看得见</a:t>
            </a:r>
            <a:endParaRPr kumimoji="1" lang="zh-CN" altLang="en-US" dirty="0"/>
          </a:p>
        </p:txBody>
      </p:sp>
      <p:sp>
        <p:nvSpPr>
          <p:cNvPr id="5" name="Freeform 13"/>
          <p:cNvSpPr>
            <a:spLocks noEditPoints="1"/>
          </p:cNvSpPr>
          <p:nvPr/>
        </p:nvSpPr>
        <p:spPr bwMode="auto">
          <a:xfrm>
            <a:off x="435462" y="1066800"/>
            <a:ext cx="1449098" cy="1486979"/>
          </a:xfrm>
          <a:custGeom>
            <a:avLst/>
            <a:gdLst/>
            <a:ahLst/>
            <a:cxnLst>
              <a:cxn ang="0">
                <a:pos x="208" y="331"/>
              </a:cxn>
              <a:cxn ang="0">
                <a:pos x="239" y="322"/>
              </a:cxn>
              <a:cxn ang="0">
                <a:pos x="286" y="326"/>
              </a:cxn>
              <a:cxn ang="0">
                <a:pos x="307" y="267"/>
              </a:cxn>
              <a:cxn ang="0">
                <a:pos x="328" y="223"/>
              </a:cxn>
              <a:cxn ang="0">
                <a:pos x="359" y="150"/>
              </a:cxn>
              <a:cxn ang="0">
                <a:pos x="328" y="136"/>
              </a:cxn>
              <a:cxn ang="0">
                <a:pos x="307" y="91"/>
              </a:cxn>
              <a:cxn ang="0">
                <a:pos x="267" y="51"/>
              </a:cxn>
              <a:cxn ang="0">
                <a:pos x="239" y="37"/>
              </a:cxn>
              <a:cxn ang="0">
                <a:pos x="208" y="0"/>
              </a:cxn>
              <a:cxn ang="0">
                <a:pos x="179" y="65"/>
              </a:cxn>
              <a:cxn ang="0">
                <a:pos x="213" y="70"/>
              </a:cxn>
              <a:cxn ang="0">
                <a:pos x="244" y="85"/>
              </a:cxn>
              <a:cxn ang="0">
                <a:pos x="267" y="106"/>
              </a:cxn>
              <a:cxn ang="0">
                <a:pos x="284" y="134"/>
              </a:cxn>
              <a:cxn ang="0">
                <a:pos x="293" y="168"/>
              </a:cxn>
              <a:cxn ang="0">
                <a:pos x="293" y="191"/>
              </a:cxn>
              <a:cxn ang="0">
                <a:pos x="284" y="223"/>
              </a:cxn>
              <a:cxn ang="0">
                <a:pos x="267" y="252"/>
              </a:cxn>
              <a:cxn ang="0">
                <a:pos x="244" y="274"/>
              </a:cxn>
              <a:cxn ang="0">
                <a:pos x="213" y="289"/>
              </a:cxn>
              <a:cxn ang="0">
                <a:pos x="179" y="294"/>
              </a:cxn>
              <a:cxn ang="0">
                <a:pos x="32" y="286"/>
              </a:cxn>
              <a:cxn ang="0">
                <a:pos x="92" y="307"/>
              </a:cxn>
              <a:cxn ang="0">
                <a:pos x="135" y="327"/>
              </a:cxn>
              <a:cxn ang="0">
                <a:pos x="179" y="358"/>
              </a:cxn>
              <a:cxn ang="0">
                <a:pos x="179" y="294"/>
              </a:cxn>
              <a:cxn ang="0">
                <a:pos x="145" y="289"/>
              </a:cxn>
              <a:cxn ang="0">
                <a:pos x="115" y="274"/>
              </a:cxn>
              <a:cxn ang="0">
                <a:pos x="92" y="252"/>
              </a:cxn>
              <a:cxn ang="0">
                <a:pos x="74" y="223"/>
              </a:cxn>
              <a:cxn ang="0">
                <a:pos x="66" y="191"/>
              </a:cxn>
              <a:cxn ang="0">
                <a:pos x="66" y="168"/>
              </a:cxn>
              <a:cxn ang="0">
                <a:pos x="74" y="134"/>
              </a:cxn>
              <a:cxn ang="0">
                <a:pos x="92" y="106"/>
              </a:cxn>
              <a:cxn ang="0">
                <a:pos x="115" y="85"/>
              </a:cxn>
              <a:cxn ang="0">
                <a:pos x="145" y="70"/>
              </a:cxn>
              <a:cxn ang="0">
                <a:pos x="179" y="65"/>
              </a:cxn>
              <a:cxn ang="0">
                <a:pos x="179" y="0"/>
              </a:cxn>
              <a:cxn ang="0">
                <a:pos x="151" y="27"/>
              </a:cxn>
              <a:cxn ang="0">
                <a:pos x="105" y="43"/>
              </a:cxn>
              <a:cxn ang="0">
                <a:pos x="32" y="72"/>
              </a:cxn>
              <a:cxn ang="0">
                <a:pos x="43" y="105"/>
              </a:cxn>
              <a:cxn ang="0">
                <a:pos x="27" y="150"/>
              </a:cxn>
              <a:cxn ang="0">
                <a:pos x="27" y="207"/>
              </a:cxn>
              <a:cxn ang="0">
                <a:pos x="36" y="238"/>
              </a:cxn>
              <a:cxn ang="0">
                <a:pos x="52" y="267"/>
              </a:cxn>
            </a:cxnLst>
            <a:rect l="0" t="0"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solidFill>
            <a:schemeClr val="tx2">
              <a:lumMod val="20000"/>
              <a:lumOff val="80000"/>
            </a:schemeClr>
          </a:solidFill>
          <a:ln w="9525">
            <a:noFill/>
            <a:round/>
          </a:ln>
        </p:spPr>
        <p:txBody>
          <a:bodyPr lIns="121920" tIns="60960" rIns="121920" bIns="60960"/>
          <a:lstStyle/>
          <a:p>
            <a:pPr algn="ctr">
              <a:defRPr/>
            </a:pPr>
            <a:endParaRPr lang="zh-CN" altLang="en-US" sz="4000" b="1" dirty="0">
              <a:solidFill>
                <a:srgbClr val="C33736"/>
              </a:solidFill>
              <a:cs typeface="+mn-ea"/>
              <a:sym typeface="+mn-lt"/>
            </a:endParaRPr>
          </a:p>
        </p:txBody>
      </p:sp>
      <p:sp>
        <p:nvSpPr>
          <p:cNvPr id="6" name="矩形 5"/>
          <p:cNvSpPr/>
          <p:nvPr/>
        </p:nvSpPr>
        <p:spPr>
          <a:xfrm>
            <a:off x="769348" y="1400768"/>
            <a:ext cx="790308" cy="830997"/>
          </a:xfrm>
          <a:prstGeom prst="rect">
            <a:avLst/>
          </a:prstGeom>
          <a:noFill/>
        </p:spPr>
        <p:txBody>
          <a:bodyPr wrap="square">
            <a:spAutoFit/>
          </a:bodyPr>
          <a:lstStyle/>
          <a:p>
            <a:pPr algn="ctr">
              <a:defRPr/>
            </a:pPr>
            <a:r>
              <a:rPr lang="zh-CN" altLang="en-US" sz="4800" b="1" dirty="0">
                <a:solidFill>
                  <a:schemeClr val="bg1"/>
                </a:solidFill>
                <a:cs typeface="+mn-ea"/>
                <a:sym typeface="+mn-lt"/>
              </a:rPr>
              <a:t>看</a:t>
            </a:r>
            <a:endParaRPr lang="zh-CN" altLang="en-US" sz="4800" b="1" dirty="0">
              <a:solidFill>
                <a:schemeClr val="bg1"/>
              </a:solidFill>
              <a:cs typeface="+mn-ea"/>
              <a:sym typeface="+mn-lt"/>
            </a:endParaRPr>
          </a:p>
        </p:txBody>
      </p:sp>
      <p:sp>
        <p:nvSpPr>
          <p:cNvPr id="8" name="文本框 90"/>
          <p:cNvSpPr txBox="1"/>
          <p:nvPr/>
        </p:nvSpPr>
        <p:spPr>
          <a:xfrm>
            <a:off x="89680" y="2878658"/>
            <a:ext cx="1650908" cy="1977849"/>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cs typeface="+mn-ea"/>
                <a:sym typeface="+mn-lt"/>
              </a:rPr>
              <a:t>看得见</a:t>
            </a:r>
            <a:endParaRPr lang="en-US" altLang="zh-CN" sz="2000" b="1" dirty="0">
              <a:solidFill>
                <a:schemeClr val="bg1"/>
              </a:solidFill>
              <a:latin typeface="微软雅黑" panose="020B0503020204020204" charset="-122"/>
              <a:ea typeface="微软雅黑" panose="020B0503020204020204" charset="-122"/>
              <a:cs typeface="+mn-ea"/>
              <a:sym typeface="+mn-lt"/>
            </a:endParaRPr>
          </a:p>
          <a:p>
            <a:pPr marL="285750" indent="-285750" algn="just">
              <a:lnSpc>
                <a:spcPct val="150000"/>
              </a:lnSpc>
              <a:buFont typeface="Wingdings" panose="05000000000000000000" pitchFamily="2" charset="2"/>
              <a:buChar char="l"/>
            </a:pPr>
            <a:r>
              <a:rPr lang="zh-CN" altLang="en-US" sz="1400" dirty="0">
                <a:solidFill>
                  <a:schemeClr val="bg1">
                    <a:lumMod val="95000"/>
                  </a:schemeClr>
                </a:solidFill>
                <a:latin typeface="微软雅黑" panose="020B0503020204020204" charset="-122"/>
                <a:ea typeface="微软雅黑" panose="020B0503020204020204" charset="-122"/>
                <a:cs typeface="+mn-ea"/>
                <a:sym typeface="+mn-lt"/>
              </a:rPr>
              <a:t>多维度展示接口集成情况</a:t>
            </a:r>
            <a:endParaRPr lang="en-US" altLang="zh-CN" sz="1400" dirty="0">
              <a:solidFill>
                <a:schemeClr val="bg1">
                  <a:lumMod val="95000"/>
                </a:schemeClr>
              </a:solidFill>
              <a:latin typeface="微软雅黑" panose="020B0503020204020204" charset="-122"/>
              <a:ea typeface="微软雅黑" panose="020B0503020204020204" charset="-122"/>
              <a:cs typeface="+mn-ea"/>
              <a:sym typeface="+mn-lt"/>
            </a:endParaRPr>
          </a:p>
          <a:p>
            <a:pPr marL="285750" indent="-285750" algn="just">
              <a:lnSpc>
                <a:spcPct val="150000"/>
              </a:lnSpc>
              <a:buFont typeface="Wingdings" panose="05000000000000000000" pitchFamily="2" charset="2"/>
              <a:buChar char="l"/>
            </a:pPr>
            <a:r>
              <a:rPr lang="zh-CN" altLang="en-US" sz="1400" dirty="0">
                <a:solidFill>
                  <a:schemeClr val="bg1">
                    <a:lumMod val="95000"/>
                  </a:schemeClr>
                </a:solidFill>
                <a:latin typeface="微软雅黑" panose="020B0503020204020204" charset="-122"/>
                <a:ea typeface="微软雅黑" panose="020B0503020204020204" charset="-122"/>
                <a:cs typeface="+mn-ea"/>
                <a:sym typeface="+mn-lt"/>
              </a:rPr>
              <a:t>全方位展示服务器实时运行情况</a:t>
            </a:r>
            <a:endParaRPr lang="en-US" altLang="zh-CN" sz="1400" dirty="0">
              <a:solidFill>
                <a:schemeClr val="bg1">
                  <a:lumMod val="95000"/>
                </a:schemeClr>
              </a:solidFill>
              <a:latin typeface="微软雅黑" panose="020B0503020204020204" charset="-122"/>
              <a:ea typeface="微软雅黑" panose="020B0503020204020204" charset="-122"/>
              <a:cs typeface="+mn-ea"/>
              <a:sym typeface="+mn-lt"/>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39968" y="1172166"/>
            <a:ext cx="10219494" cy="4987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507" y="1400769"/>
            <a:ext cx="10159813" cy="458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项目成果展示：说得清</a:t>
            </a:r>
            <a:endParaRPr kumimoji="1" lang="zh-CN" altLang="en-US" dirty="0"/>
          </a:p>
        </p:txBody>
      </p:sp>
      <p:sp>
        <p:nvSpPr>
          <p:cNvPr id="5" name="Freeform 13"/>
          <p:cNvSpPr>
            <a:spLocks noEditPoints="1"/>
          </p:cNvSpPr>
          <p:nvPr/>
        </p:nvSpPr>
        <p:spPr bwMode="auto">
          <a:xfrm>
            <a:off x="435462" y="1066800"/>
            <a:ext cx="1449098" cy="1486979"/>
          </a:xfrm>
          <a:custGeom>
            <a:avLst/>
            <a:gdLst/>
            <a:ahLst/>
            <a:cxnLst>
              <a:cxn ang="0">
                <a:pos x="208" y="331"/>
              </a:cxn>
              <a:cxn ang="0">
                <a:pos x="239" y="322"/>
              </a:cxn>
              <a:cxn ang="0">
                <a:pos x="286" y="326"/>
              </a:cxn>
              <a:cxn ang="0">
                <a:pos x="307" y="267"/>
              </a:cxn>
              <a:cxn ang="0">
                <a:pos x="328" y="223"/>
              </a:cxn>
              <a:cxn ang="0">
                <a:pos x="359" y="150"/>
              </a:cxn>
              <a:cxn ang="0">
                <a:pos x="328" y="136"/>
              </a:cxn>
              <a:cxn ang="0">
                <a:pos x="307" y="91"/>
              </a:cxn>
              <a:cxn ang="0">
                <a:pos x="267" y="51"/>
              </a:cxn>
              <a:cxn ang="0">
                <a:pos x="239" y="37"/>
              </a:cxn>
              <a:cxn ang="0">
                <a:pos x="208" y="0"/>
              </a:cxn>
              <a:cxn ang="0">
                <a:pos x="179" y="65"/>
              </a:cxn>
              <a:cxn ang="0">
                <a:pos x="213" y="70"/>
              </a:cxn>
              <a:cxn ang="0">
                <a:pos x="244" y="85"/>
              </a:cxn>
              <a:cxn ang="0">
                <a:pos x="267" y="106"/>
              </a:cxn>
              <a:cxn ang="0">
                <a:pos x="284" y="134"/>
              </a:cxn>
              <a:cxn ang="0">
                <a:pos x="293" y="168"/>
              </a:cxn>
              <a:cxn ang="0">
                <a:pos x="293" y="191"/>
              </a:cxn>
              <a:cxn ang="0">
                <a:pos x="284" y="223"/>
              </a:cxn>
              <a:cxn ang="0">
                <a:pos x="267" y="252"/>
              </a:cxn>
              <a:cxn ang="0">
                <a:pos x="244" y="274"/>
              </a:cxn>
              <a:cxn ang="0">
                <a:pos x="213" y="289"/>
              </a:cxn>
              <a:cxn ang="0">
                <a:pos x="179" y="294"/>
              </a:cxn>
              <a:cxn ang="0">
                <a:pos x="32" y="286"/>
              </a:cxn>
              <a:cxn ang="0">
                <a:pos x="92" y="307"/>
              </a:cxn>
              <a:cxn ang="0">
                <a:pos x="135" y="327"/>
              </a:cxn>
              <a:cxn ang="0">
                <a:pos x="179" y="358"/>
              </a:cxn>
              <a:cxn ang="0">
                <a:pos x="179" y="294"/>
              </a:cxn>
              <a:cxn ang="0">
                <a:pos x="145" y="289"/>
              </a:cxn>
              <a:cxn ang="0">
                <a:pos x="115" y="274"/>
              </a:cxn>
              <a:cxn ang="0">
                <a:pos x="92" y="252"/>
              </a:cxn>
              <a:cxn ang="0">
                <a:pos x="74" y="223"/>
              </a:cxn>
              <a:cxn ang="0">
                <a:pos x="66" y="191"/>
              </a:cxn>
              <a:cxn ang="0">
                <a:pos x="66" y="168"/>
              </a:cxn>
              <a:cxn ang="0">
                <a:pos x="74" y="134"/>
              </a:cxn>
              <a:cxn ang="0">
                <a:pos x="92" y="106"/>
              </a:cxn>
              <a:cxn ang="0">
                <a:pos x="115" y="85"/>
              </a:cxn>
              <a:cxn ang="0">
                <a:pos x="145" y="70"/>
              </a:cxn>
              <a:cxn ang="0">
                <a:pos x="179" y="65"/>
              </a:cxn>
              <a:cxn ang="0">
                <a:pos x="179" y="0"/>
              </a:cxn>
              <a:cxn ang="0">
                <a:pos x="151" y="27"/>
              </a:cxn>
              <a:cxn ang="0">
                <a:pos x="105" y="43"/>
              </a:cxn>
              <a:cxn ang="0">
                <a:pos x="32" y="72"/>
              </a:cxn>
              <a:cxn ang="0">
                <a:pos x="43" y="105"/>
              </a:cxn>
              <a:cxn ang="0">
                <a:pos x="27" y="150"/>
              </a:cxn>
              <a:cxn ang="0">
                <a:pos x="27" y="207"/>
              </a:cxn>
              <a:cxn ang="0">
                <a:pos x="36" y="238"/>
              </a:cxn>
              <a:cxn ang="0">
                <a:pos x="52" y="267"/>
              </a:cxn>
            </a:cxnLst>
            <a:rect l="0" t="0"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solidFill>
            <a:schemeClr val="tx2">
              <a:lumMod val="20000"/>
              <a:lumOff val="80000"/>
            </a:schemeClr>
          </a:solidFill>
          <a:ln w="9525">
            <a:noFill/>
            <a:round/>
          </a:ln>
        </p:spPr>
        <p:txBody>
          <a:bodyPr lIns="121920" tIns="60960" rIns="121920" bIns="60960"/>
          <a:lstStyle/>
          <a:p>
            <a:pPr algn="ctr">
              <a:defRPr/>
            </a:pPr>
            <a:endParaRPr lang="zh-CN" altLang="en-US" sz="4000" b="1" dirty="0">
              <a:solidFill>
                <a:srgbClr val="C33736"/>
              </a:solidFill>
              <a:cs typeface="+mn-ea"/>
              <a:sym typeface="+mn-lt"/>
            </a:endParaRPr>
          </a:p>
        </p:txBody>
      </p:sp>
      <p:sp>
        <p:nvSpPr>
          <p:cNvPr id="6" name="矩形 5"/>
          <p:cNvSpPr/>
          <p:nvPr/>
        </p:nvSpPr>
        <p:spPr>
          <a:xfrm>
            <a:off x="769348" y="1400768"/>
            <a:ext cx="790308" cy="830997"/>
          </a:xfrm>
          <a:prstGeom prst="rect">
            <a:avLst/>
          </a:prstGeom>
          <a:noFill/>
        </p:spPr>
        <p:txBody>
          <a:bodyPr wrap="square">
            <a:spAutoFit/>
          </a:bodyPr>
          <a:lstStyle/>
          <a:p>
            <a:pPr algn="ctr">
              <a:defRPr/>
            </a:pPr>
            <a:r>
              <a:rPr lang="zh-CN" altLang="en-US" sz="4800" b="1" dirty="0">
                <a:solidFill>
                  <a:schemeClr val="bg1"/>
                </a:solidFill>
                <a:cs typeface="+mn-ea"/>
                <a:sym typeface="+mn-lt"/>
              </a:rPr>
              <a:t>说</a:t>
            </a:r>
            <a:endParaRPr lang="zh-CN" altLang="en-US" sz="4800" b="1" dirty="0">
              <a:solidFill>
                <a:schemeClr val="bg1"/>
              </a:solidFill>
              <a:cs typeface="+mn-ea"/>
              <a:sym typeface="+mn-lt"/>
            </a:endParaRPr>
          </a:p>
        </p:txBody>
      </p:sp>
      <p:pic>
        <p:nvPicPr>
          <p:cNvPr id="1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0529" y="1066801"/>
            <a:ext cx="9803504" cy="42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文本框 90"/>
          <p:cNvSpPr txBox="1"/>
          <p:nvPr/>
        </p:nvSpPr>
        <p:spPr>
          <a:xfrm>
            <a:off x="253527" y="2878657"/>
            <a:ext cx="1728812" cy="2454903"/>
          </a:xfrm>
          <a:prstGeom prst="rect">
            <a:avLst/>
          </a:prstGeom>
          <a:noFill/>
        </p:spPr>
        <p:txBody>
          <a:bodyPr wrap="square" rtlCol="0">
            <a:spAutoFit/>
          </a:bodyPr>
          <a:lstStyle/>
          <a:p>
            <a:pPr algn="ctr">
              <a:lnSpc>
                <a:spcPct val="150000"/>
              </a:lnSpc>
            </a:pPr>
            <a:r>
              <a:rPr lang="zh-CN" altLang="en-US" sz="2000" b="1" dirty="0">
                <a:solidFill>
                  <a:schemeClr val="bg1"/>
                </a:solidFill>
                <a:latin typeface="微软雅黑" panose="020B0503020204020204" charset="-122"/>
                <a:ea typeface="微软雅黑" panose="020B0503020204020204" charset="-122"/>
                <a:cs typeface="+mn-ea"/>
                <a:sym typeface="+mn-lt"/>
              </a:rPr>
              <a:t>说得清</a:t>
            </a:r>
            <a:endParaRPr lang="en-US" altLang="zh-CN" sz="2000" b="1" dirty="0">
              <a:solidFill>
                <a:schemeClr val="bg1"/>
              </a:solidFill>
              <a:latin typeface="微软雅黑" panose="020B0503020204020204" charset="-122"/>
              <a:ea typeface="微软雅黑" panose="020B0503020204020204" charset="-122"/>
              <a:cs typeface="+mn-ea"/>
              <a:sym typeface="+mn-lt"/>
            </a:endParaRPr>
          </a:p>
          <a:p>
            <a:pPr marL="285750" indent="-285750" algn="just">
              <a:lnSpc>
                <a:spcPct val="150000"/>
              </a:lnSpc>
              <a:buFont typeface="Wingdings" panose="05000000000000000000" pitchFamily="2" charset="2"/>
              <a:buChar char="l"/>
            </a:pPr>
            <a:r>
              <a:rPr lang="zh-CN" altLang="en-US" sz="1400" dirty="0">
                <a:solidFill>
                  <a:schemeClr val="bg1">
                    <a:lumMod val="95000"/>
                  </a:schemeClr>
                </a:solidFill>
                <a:latin typeface="微软雅黑" panose="020B0503020204020204" charset="-122"/>
                <a:ea typeface="微软雅黑" panose="020B0503020204020204" charset="-122"/>
                <a:cs typeface="+mn-ea"/>
                <a:sym typeface="+mn-lt"/>
              </a:rPr>
              <a:t>信息系统接口集成情况说得清</a:t>
            </a:r>
            <a:endParaRPr lang="en-US" altLang="zh-CN" sz="1400" dirty="0">
              <a:solidFill>
                <a:schemeClr val="bg1">
                  <a:lumMod val="95000"/>
                </a:schemeClr>
              </a:solidFill>
              <a:latin typeface="微软雅黑" panose="020B0503020204020204" charset="-122"/>
              <a:ea typeface="微软雅黑" panose="020B0503020204020204" charset="-122"/>
              <a:cs typeface="+mn-ea"/>
              <a:sym typeface="+mn-lt"/>
            </a:endParaRPr>
          </a:p>
          <a:p>
            <a:pPr marL="285750" indent="-285750" algn="just">
              <a:lnSpc>
                <a:spcPct val="150000"/>
              </a:lnSpc>
              <a:buFont typeface="Wingdings" panose="05000000000000000000" pitchFamily="2" charset="2"/>
              <a:buChar char="l"/>
            </a:pPr>
            <a:r>
              <a:rPr lang="zh-CN" altLang="en-US" sz="1400" dirty="0">
                <a:solidFill>
                  <a:schemeClr val="bg1">
                    <a:lumMod val="95000"/>
                  </a:schemeClr>
                </a:solidFill>
                <a:latin typeface="微软雅黑" panose="020B0503020204020204" charset="-122"/>
                <a:ea typeface="微软雅黑" panose="020B0503020204020204" charset="-122"/>
                <a:cs typeface="+mn-ea"/>
                <a:sym typeface="+mn-lt"/>
              </a:rPr>
              <a:t>信息系统之间的调用关系说得清</a:t>
            </a:r>
            <a:endParaRPr lang="en-US" altLang="zh-CN" sz="1400" dirty="0">
              <a:solidFill>
                <a:schemeClr val="bg1">
                  <a:lumMod val="95000"/>
                </a:schemeClr>
              </a:solidFill>
              <a:latin typeface="微软雅黑" panose="020B0503020204020204" charset="-122"/>
              <a:ea typeface="微软雅黑" panose="020B0503020204020204" charset="-122"/>
              <a:cs typeface="+mn-ea"/>
              <a:sym typeface="+mn-lt"/>
            </a:endParaRPr>
          </a:p>
          <a:p>
            <a:pPr marL="285750" indent="-285750" algn="just">
              <a:lnSpc>
                <a:spcPct val="150000"/>
              </a:lnSpc>
              <a:buFont typeface="Wingdings" panose="05000000000000000000" pitchFamily="2" charset="2"/>
              <a:buChar char="l"/>
            </a:pPr>
            <a:r>
              <a:rPr lang="zh-CN" altLang="en-US" sz="1400" dirty="0">
                <a:solidFill>
                  <a:schemeClr val="bg1">
                    <a:lumMod val="95000"/>
                  </a:schemeClr>
                </a:solidFill>
                <a:latin typeface="微软雅黑" panose="020B0503020204020204" charset="-122"/>
                <a:ea typeface="微软雅黑" panose="020B0503020204020204" charset="-122"/>
                <a:cs typeface="+mn-ea"/>
                <a:sym typeface="+mn-lt"/>
              </a:rPr>
              <a:t>接口调用情况说得清</a:t>
            </a:r>
            <a:endParaRPr lang="en-US" altLang="zh-CN" sz="1400" dirty="0">
              <a:solidFill>
                <a:schemeClr val="bg1">
                  <a:lumMod val="95000"/>
                </a:schemeClr>
              </a:solidFill>
              <a:latin typeface="微软雅黑" panose="020B0503020204020204" charset="-122"/>
              <a:ea typeface="微软雅黑" panose="020B0503020204020204" charset="-122"/>
              <a:cs typeface="+mn-ea"/>
              <a:sym typeface="+mn-lt"/>
            </a:endParaRPr>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528" y="1572216"/>
            <a:ext cx="9675316" cy="414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528" y="2134677"/>
            <a:ext cx="9675316" cy="413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项目成果展示：管得住</a:t>
            </a:r>
            <a:endParaRPr kumimoji="1" lang="zh-CN" altLang="en-US" dirty="0"/>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8371" y="1133473"/>
            <a:ext cx="10055756" cy="493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90"/>
          <p:cNvSpPr txBox="1"/>
          <p:nvPr/>
        </p:nvSpPr>
        <p:spPr>
          <a:xfrm>
            <a:off x="127873" y="2878660"/>
            <a:ext cx="1755003" cy="3101234"/>
          </a:xfrm>
          <a:prstGeom prst="rect">
            <a:avLst/>
          </a:prstGeom>
          <a:noFill/>
        </p:spPr>
        <p:txBody>
          <a:bodyPr wrap="square" rtlCol="0">
            <a:spAutoFit/>
          </a:bodyPr>
          <a:lstStyle/>
          <a:p>
            <a:pPr algn="ctr">
              <a:lnSpc>
                <a:spcPct val="150000"/>
              </a:lnSpc>
            </a:pPr>
            <a:r>
              <a:rPr lang="zh-CN" altLang="en-US" sz="2000" b="1" dirty="0">
                <a:solidFill>
                  <a:schemeClr val="bg1"/>
                </a:solidFill>
                <a:latin typeface="微软雅黑" panose="020B0503020204020204" charset="-122"/>
                <a:ea typeface="微软雅黑" panose="020B0503020204020204" charset="-122"/>
                <a:cs typeface="+mn-ea"/>
                <a:sym typeface="+mn-lt"/>
              </a:rPr>
              <a:t>管的住</a:t>
            </a:r>
            <a:endParaRPr lang="en-US" altLang="zh-CN" sz="2000" b="1" dirty="0">
              <a:solidFill>
                <a:schemeClr val="bg1"/>
              </a:solidFill>
              <a:latin typeface="微软雅黑" panose="020B0503020204020204" charset="-122"/>
              <a:ea typeface="微软雅黑" panose="020B0503020204020204" charset="-122"/>
              <a:cs typeface="+mn-ea"/>
              <a:sym typeface="+mn-lt"/>
            </a:endParaRPr>
          </a:p>
          <a:p>
            <a:pPr marL="285750" indent="-285750" algn="just">
              <a:lnSpc>
                <a:spcPct val="150000"/>
              </a:lnSpc>
              <a:buFont typeface="Wingdings" panose="05000000000000000000" pitchFamily="2" charset="2"/>
              <a:buChar char="l"/>
            </a:pPr>
            <a:r>
              <a:rPr lang="zh-CN" altLang="en-US" sz="1400" dirty="0">
                <a:solidFill>
                  <a:schemeClr val="bg1">
                    <a:lumMod val="95000"/>
                  </a:schemeClr>
                </a:solidFill>
                <a:latin typeface="微软雅黑" panose="020B0503020204020204" charset="-122"/>
                <a:ea typeface="微软雅黑" panose="020B0503020204020204" charset="-122"/>
                <a:cs typeface="+mn-ea"/>
                <a:sym typeface="+mn-lt"/>
              </a:rPr>
              <a:t>对服务全生命周期实现统一管理</a:t>
            </a:r>
            <a:endParaRPr lang="en-US" altLang="zh-CN" sz="1400" dirty="0">
              <a:solidFill>
                <a:schemeClr val="bg1">
                  <a:lumMod val="95000"/>
                </a:schemeClr>
              </a:solidFill>
              <a:latin typeface="微软雅黑" panose="020B0503020204020204" charset="-122"/>
              <a:ea typeface="微软雅黑" panose="020B0503020204020204" charset="-122"/>
              <a:cs typeface="+mn-ea"/>
              <a:sym typeface="+mn-lt"/>
            </a:endParaRPr>
          </a:p>
          <a:p>
            <a:pPr marL="285750" indent="-285750" algn="just">
              <a:lnSpc>
                <a:spcPct val="150000"/>
              </a:lnSpc>
              <a:buFont typeface="Wingdings" panose="05000000000000000000" pitchFamily="2" charset="2"/>
              <a:buChar char="l"/>
            </a:pPr>
            <a:r>
              <a:rPr lang="zh-CN" altLang="en-US" sz="1400" dirty="0">
                <a:solidFill>
                  <a:schemeClr val="bg1">
                    <a:lumMod val="95000"/>
                  </a:schemeClr>
                </a:solidFill>
                <a:latin typeface="微软雅黑" panose="020B0503020204020204" charset="-122"/>
                <a:ea typeface="微软雅黑" panose="020B0503020204020204" charset="-122"/>
                <a:cs typeface="+mn-ea"/>
                <a:sym typeface="+mn-lt"/>
              </a:rPr>
              <a:t>异常接口及时告警通知处理</a:t>
            </a:r>
            <a:endParaRPr lang="en-US" altLang="zh-CN" sz="1400" dirty="0">
              <a:solidFill>
                <a:schemeClr val="bg1">
                  <a:lumMod val="95000"/>
                </a:schemeClr>
              </a:solidFill>
              <a:latin typeface="微软雅黑" panose="020B0503020204020204" charset="-122"/>
              <a:ea typeface="微软雅黑" panose="020B0503020204020204" charset="-122"/>
              <a:cs typeface="+mn-ea"/>
              <a:sym typeface="+mn-lt"/>
            </a:endParaRPr>
          </a:p>
          <a:p>
            <a:pPr marL="285750" indent="-285750" algn="just">
              <a:lnSpc>
                <a:spcPct val="150000"/>
              </a:lnSpc>
              <a:buFont typeface="Wingdings" panose="05000000000000000000" pitchFamily="2" charset="2"/>
              <a:buChar char="l"/>
            </a:pPr>
            <a:r>
              <a:rPr lang="zh-CN" altLang="en-US" sz="1400" dirty="0">
                <a:solidFill>
                  <a:schemeClr val="bg1">
                    <a:lumMod val="95000"/>
                  </a:schemeClr>
                </a:solidFill>
                <a:latin typeface="微软雅黑" panose="020B0503020204020204" charset="-122"/>
                <a:ea typeface="微软雅黑" panose="020B0503020204020204" charset="-122"/>
                <a:cs typeface="+mn-ea"/>
                <a:sym typeface="+mn-lt"/>
              </a:rPr>
              <a:t>对服务调用上下游全过程管的住</a:t>
            </a:r>
            <a:endParaRPr lang="en-US" altLang="zh-CN" sz="1400" dirty="0">
              <a:solidFill>
                <a:schemeClr val="bg1">
                  <a:lumMod val="95000"/>
                </a:schemeClr>
              </a:solidFill>
              <a:latin typeface="微软雅黑" panose="020B0503020204020204" charset="-122"/>
              <a:ea typeface="微软雅黑" panose="020B0503020204020204" charset="-122"/>
              <a:cs typeface="+mn-ea"/>
              <a:sym typeface="+mn-lt"/>
            </a:endParaRPr>
          </a:p>
          <a:p>
            <a:pPr marL="285750" indent="-285750" algn="just">
              <a:lnSpc>
                <a:spcPct val="150000"/>
              </a:lnSpc>
              <a:buFont typeface="Wingdings" panose="05000000000000000000" pitchFamily="2" charset="2"/>
              <a:buChar char="l"/>
            </a:pPr>
            <a:endParaRPr lang="en-US" altLang="zh-CN" sz="1400" dirty="0">
              <a:solidFill>
                <a:schemeClr val="bg1">
                  <a:lumMod val="95000"/>
                </a:schemeClr>
              </a:solidFill>
              <a:latin typeface="微软雅黑" panose="020B0503020204020204" charset="-122"/>
              <a:ea typeface="微软雅黑" panose="020B0503020204020204" charset="-122"/>
              <a:cs typeface="+mn-ea"/>
              <a:sym typeface="+mn-lt"/>
            </a:endParaRPr>
          </a:p>
          <a:p>
            <a:pPr marL="285750" indent="-285750" algn="just">
              <a:lnSpc>
                <a:spcPct val="150000"/>
              </a:lnSpc>
              <a:buFont typeface="Wingdings" panose="05000000000000000000" pitchFamily="2" charset="2"/>
              <a:buChar char="l"/>
            </a:pPr>
            <a:endParaRPr lang="zh-CN" altLang="en-US" sz="1400" dirty="0">
              <a:solidFill>
                <a:schemeClr val="bg1">
                  <a:lumMod val="95000"/>
                </a:schemeClr>
              </a:solidFill>
              <a:latin typeface="微软雅黑" panose="020B0503020204020204" charset="-122"/>
              <a:ea typeface="微软雅黑" panose="020B0503020204020204" charset="-122"/>
              <a:cs typeface="+mn-ea"/>
              <a:sym typeface="+mn-lt"/>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369" y="1400766"/>
            <a:ext cx="10055756" cy="412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227" y="1593475"/>
            <a:ext cx="10138393" cy="407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037" y="1810290"/>
            <a:ext cx="9984425" cy="487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eform 13"/>
          <p:cNvSpPr>
            <a:spLocks noEditPoints="1"/>
          </p:cNvSpPr>
          <p:nvPr/>
        </p:nvSpPr>
        <p:spPr bwMode="auto">
          <a:xfrm>
            <a:off x="435462" y="1066800"/>
            <a:ext cx="1449098" cy="1486979"/>
          </a:xfrm>
          <a:custGeom>
            <a:avLst/>
            <a:gdLst/>
            <a:ahLst/>
            <a:cxnLst>
              <a:cxn ang="0">
                <a:pos x="208" y="331"/>
              </a:cxn>
              <a:cxn ang="0">
                <a:pos x="239" y="322"/>
              </a:cxn>
              <a:cxn ang="0">
                <a:pos x="286" y="326"/>
              </a:cxn>
              <a:cxn ang="0">
                <a:pos x="307" y="267"/>
              </a:cxn>
              <a:cxn ang="0">
                <a:pos x="328" y="223"/>
              </a:cxn>
              <a:cxn ang="0">
                <a:pos x="359" y="150"/>
              </a:cxn>
              <a:cxn ang="0">
                <a:pos x="328" y="136"/>
              </a:cxn>
              <a:cxn ang="0">
                <a:pos x="307" y="91"/>
              </a:cxn>
              <a:cxn ang="0">
                <a:pos x="267" y="51"/>
              </a:cxn>
              <a:cxn ang="0">
                <a:pos x="239" y="37"/>
              </a:cxn>
              <a:cxn ang="0">
                <a:pos x="208" y="0"/>
              </a:cxn>
              <a:cxn ang="0">
                <a:pos x="179" y="65"/>
              </a:cxn>
              <a:cxn ang="0">
                <a:pos x="213" y="70"/>
              </a:cxn>
              <a:cxn ang="0">
                <a:pos x="244" y="85"/>
              </a:cxn>
              <a:cxn ang="0">
                <a:pos x="267" y="106"/>
              </a:cxn>
              <a:cxn ang="0">
                <a:pos x="284" y="134"/>
              </a:cxn>
              <a:cxn ang="0">
                <a:pos x="293" y="168"/>
              </a:cxn>
              <a:cxn ang="0">
                <a:pos x="293" y="191"/>
              </a:cxn>
              <a:cxn ang="0">
                <a:pos x="284" y="223"/>
              </a:cxn>
              <a:cxn ang="0">
                <a:pos x="267" y="252"/>
              </a:cxn>
              <a:cxn ang="0">
                <a:pos x="244" y="274"/>
              </a:cxn>
              <a:cxn ang="0">
                <a:pos x="213" y="289"/>
              </a:cxn>
              <a:cxn ang="0">
                <a:pos x="179" y="294"/>
              </a:cxn>
              <a:cxn ang="0">
                <a:pos x="32" y="286"/>
              </a:cxn>
              <a:cxn ang="0">
                <a:pos x="92" y="307"/>
              </a:cxn>
              <a:cxn ang="0">
                <a:pos x="135" y="327"/>
              </a:cxn>
              <a:cxn ang="0">
                <a:pos x="179" y="358"/>
              </a:cxn>
              <a:cxn ang="0">
                <a:pos x="179" y="294"/>
              </a:cxn>
              <a:cxn ang="0">
                <a:pos x="145" y="289"/>
              </a:cxn>
              <a:cxn ang="0">
                <a:pos x="115" y="274"/>
              </a:cxn>
              <a:cxn ang="0">
                <a:pos x="92" y="252"/>
              </a:cxn>
              <a:cxn ang="0">
                <a:pos x="74" y="223"/>
              </a:cxn>
              <a:cxn ang="0">
                <a:pos x="66" y="191"/>
              </a:cxn>
              <a:cxn ang="0">
                <a:pos x="66" y="168"/>
              </a:cxn>
              <a:cxn ang="0">
                <a:pos x="74" y="134"/>
              </a:cxn>
              <a:cxn ang="0">
                <a:pos x="92" y="106"/>
              </a:cxn>
              <a:cxn ang="0">
                <a:pos x="115" y="85"/>
              </a:cxn>
              <a:cxn ang="0">
                <a:pos x="145" y="70"/>
              </a:cxn>
              <a:cxn ang="0">
                <a:pos x="179" y="65"/>
              </a:cxn>
              <a:cxn ang="0">
                <a:pos x="179" y="0"/>
              </a:cxn>
              <a:cxn ang="0">
                <a:pos x="151" y="27"/>
              </a:cxn>
              <a:cxn ang="0">
                <a:pos x="105" y="43"/>
              </a:cxn>
              <a:cxn ang="0">
                <a:pos x="32" y="72"/>
              </a:cxn>
              <a:cxn ang="0">
                <a:pos x="43" y="105"/>
              </a:cxn>
              <a:cxn ang="0">
                <a:pos x="27" y="150"/>
              </a:cxn>
              <a:cxn ang="0">
                <a:pos x="27" y="207"/>
              </a:cxn>
              <a:cxn ang="0">
                <a:pos x="36" y="238"/>
              </a:cxn>
              <a:cxn ang="0">
                <a:pos x="52" y="267"/>
              </a:cxn>
            </a:cxnLst>
            <a:rect l="0" t="0"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solidFill>
            <a:schemeClr val="tx2">
              <a:lumMod val="20000"/>
              <a:lumOff val="80000"/>
            </a:schemeClr>
          </a:solidFill>
          <a:ln w="9525">
            <a:noFill/>
            <a:round/>
          </a:ln>
        </p:spPr>
        <p:txBody>
          <a:bodyPr lIns="121920" tIns="60960" rIns="121920" bIns="60960"/>
          <a:lstStyle/>
          <a:p>
            <a:pPr algn="ctr">
              <a:defRPr/>
            </a:pPr>
            <a:endParaRPr lang="zh-CN" altLang="en-US" sz="4000" b="1" dirty="0">
              <a:solidFill>
                <a:srgbClr val="C33736"/>
              </a:solidFill>
              <a:cs typeface="+mn-ea"/>
              <a:sym typeface="+mn-lt"/>
            </a:endParaRPr>
          </a:p>
        </p:txBody>
      </p:sp>
      <p:sp>
        <p:nvSpPr>
          <p:cNvPr id="14" name="矩形 13"/>
          <p:cNvSpPr/>
          <p:nvPr/>
        </p:nvSpPr>
        <p:spPr>
          <a:xfrm>
            <a:off x="769348" y="1400768"/>
            <a:ext cx="790308" cy="830997"/>
          </a:xfrm>
          <a:prstGeom prst="rect">
            <a:avLst/>
          </a:prstGeom>
          <a:noFill/>
        </p:spPr>
        <p:txBody>
          <a:bodyPr wrap="square">
            <a:spAutoFit/>
          </a:bodyPr>
          <a:lstStyle/>
          <a:p>
            <a:pPr algn="ctr">
              <a:defRPr/>
            </a:pPr>
            <a:r>
              <a:rPr lang="zh-CN" altLang="en-US" sz="4800" b="1" dirty="0">
                <a:solidFill>
                  <a:schemeClr val="bg1"/>
                </a:solidFill>
                <a:cs typeface="+mn-ea"/>
                <a:sym typeface="+mn-lt"/>
              </a:rPr>
              <a:t>管</a:t>
            </a:r>
            <a:endParaRPr lang="zh-CN" altLang="en-US" sz="4800" b="1" dirty="0">
              <a:solidFill>
                <a:schemeClr val="bg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国投集团：接入</a:t>
            </a:r>
            <a:r>
              <a:rPr lang="en-US" altLang="zh-CN" dirty="0"/>
              <a:t>61</a:t>
            </a:r>
            <a:r>
              <a:rPr lang="zh-CN" altLang="en-US" dirty="0"/>
              <a:t>个系统，</a:t>
            </a:r>
            <a:r>
              <a:rPr lang="en-US" altLang="zh-CN" dirty="0"/>
              <a:t>670+</a:t>
            </a:r>
            <a:r>
              <a:rPr lang="zh-CN" altLang="en-US" dirty="0"/>
              <a:t>服务接口</a:t>
            </a:r>
            <a:endParaRPr lang="zh-CN" altLang="en-US" dirty="0"/>
          </a:p>
        </p:txBody>
      </p:sp>
      <p:sp>
        <p:nvSpPr>
          <p:cNvPr id="4" name="TextBox 36"/>
          <p:cNvSpPr txBox="1"/>
          <p:nvPr/>
        </p:nvSpPr>
        <p:spPr>
          <a:xfrm>
            <a:off x="4120339" y="3079214"/>
            <a:ext cx="440827" cy="965376"/>
          </a:xfrm>
          <a:prstGeom prst="rect">
            <a:avLst/>
          </a:prstGeom>
          <a:noFill/>
        </p:spPr>
        <p:txBody>
          <a:bodyPr wrap="none" lIns="0" tIns="0" rIns="0" bIns="0">
            <a:normAutofit/>
          </a:bodyPr>
          <a:lstStyle/>
          <a:p>
            <a:pPr algn="ctr"/>
            <a:r>
              <a:rPr lang="id-ID" sz="4000" spc="-400" dirty="0">
                <a:solidFill>
                  <a:srgbClr val="FFDA00"/>
                </a:solidFill>
                <a:latin typeface="微软雅黑" panose="020B0503020204020204" charset="-122"/>
                <a:ea typeface="微软雅黑" panose="020B0503020204020204" charset="-122"/>
                <a:cs typeface="+mn-ea"/>
                <a:sym typeface="+mn-lt"/>
              </a:rPr>
              <a:t>0</a:t>
            </a:r>
            <a:r>
              <a:rPr lang="en-US" sz="4000" spc="-400" dirty="0">
                <a:solidFill>
                  <a:srgbClr val="FFDA00"/>
                </a:solidFill>
                <a:latin typeface="微软雅黑" panose="020B0503020204020204" charset="-122"/>
                <a:ea typeface="微软雅黑" panose="020B0503020204020204" charset="-122"/>
                <a:cs typeface="+mn-ea"/>
                <a:sym typeface="+mn-lt"/>
              </a:rPr>
              <a:t>3</a:t>
            </a:r>
            <a:endParaRPr lang="id-ID" sz="4000" spc="-400" dirty="0">
              <a:solidFill>
                <a:srgbClr val="FFDA00"/>
              </a:solidFill>
              <a:latin typeface="微软雅黑" panose="020B0503020204020204" charset="-122"/>
              <a:ea typeface="微软雅黑" panose="020B0503020204020204" charset="-122"/>
              <a:cs typeface="+mn-ea"/>
              <a:sym typeface="+mn-lt"/>
            </a:endParaRPr>
          </a:p>
        </p:txBody>
      </p:sp>
      <p:sp>
        <p:nvSpPr>
          <p:cNvPr id="5" name="TextBox 58"/>
          <p:cNvSpPr txBox="1"/>
          <p:nvPr/>
        </p:nvSpPr>
        <p:spPr>
          <a:xfrm>
            <a:off x="4753272" y="3092562"/>
            <a:ext cx="2131402" cy="479382"/>
          </a:xfrm>
          <a:prstGeom prst="rect">
            <a:avLst/>
          </a:prstGeom>
        </p:spPr>
        <p:txBody>
          <a:bodyPr vert="horz" wrap="none" lIns="0" tIns="0" rIns="0" bIns="0" anchor="ctr" anchorCtr="0">
            <a:normAutofit/>
          </a:bodyPr>
          <a:lstStyle/>
          <a:p>
            <a:pPr>
              <a:spcBef>
                <a:spcPct val="0"/>
              </a:spcBef>
            </a:pPr>
            <a:r>
              <a:rPr lang="zh-CN" altLang="en-US" sz="2000" b="1" dirty="0">
                <a:solidFill>
                  <a:srgbClr val="FFDA00"/>
                </a:solidFill>
                <a:latin typeface="微软雅黑" panose="020B0503020204020204" charset="-122"/>
                <a:ea typeface="微软雅黑" panose="020B0503020204020204" charset="-122"/>
                <a:cs typeface="+mn-ea"/>
                <a:sym typeface="+mn-lt"/>
              </a:rPr>
              <a:t>增强数据传输安全</a:t>
            </a:r>
            <a:endParaRPr lang="zh-CN" altLang="en-US" sz="2000" b="1" dirty="0">
              <a:solidFill>
                <a:srgbClr val="FFDA00"/>
              </a:solidFill>
              <a:latin typeface="微软雅黑" panose="020B0503020204020204" charset="-122"/>
              <a:ea typeface="微软雅黑" panose="020B0503020204020204" charset="-122"/>
              <a:cs typeface="+mn-ea"/>
              <a:sym typeface="+mn-lt"/>
            </a:endParaRPr>
          </a:p>
        </p:txBody>
      </p:sp>
      <p:sp>
        <p:nvSpPr>
          <p:cNvPr id="6" name="TextBox 59"/>
          <p:cNvSpPr txBox="1"/>
          <p:nvPr/>
        </p:nvSpPr>
        <p:spPr>
          <a:xfrm>
            <a:off x="4699591" y="3498112"/>
            <a:ext cx="2185083" cy="1021331"/>
          </a:xfrm>
          <a:prstGeom prst="rect">
            <a:avLst/>
          </a:prstGeom>
        </p:spPr>
        <p:txBody>
          <a:bodyPr vert="horz" wrap="square" lIns="0" tIns="0" rIns="0" bIns="0" anchor="t" anchorCtr="0">
            <a:normAutofit fontScale="77500" lnSpcReduction="20000"/>
          </a:bodyPr>
          <a:lstStyle/>
          <a:p>
            <a:pPr defTabSz="1219200">
              <a:lnSpc>
                <a:spcPct val="170000"/>
              </a:lnSpc>
            </a:pPr>
            <a:r>
              <a:rPr lang="zh-CN" altLang="en-US" sz="1400" dirty="0">
                <a:solidFill>
                  <a:schemeClr val="bg1"/>
                </a:solidFill>
                <a:latin typeface="微软雅黑" panose="020B0503020204020204" charset="-122"/>
                <a:ea typeface="微软雅黑" panose="020B0503020204020204" charset="-122"/>
                <a:cs typeface="+mn-ea"/>
              </a:rPr>
              <a:t>对数据库直连、网闸同步、内外网交互集成等</a:t>
            </a:r>
            <a:r>
              <a:rPr lang="en-US" altLang="zh-CN" sz="1400" b="1" dirty="0">
                <a:solidFill>
                  <a:schemeClr val="bg1"/>
                </a:solidFill>
                <a:latin typeface="微软雅黑" panose="020B0503020204020204" charset="-122"/>
                <a:ea typeface="微软雅黑" panose="020B0503020204020204" charset="-122"/>
                <a:cs typeface="+mn-ea"/>
              </a:rPr>
              <a:t>137</a:t>
            </a:r>
            <a:r>
              <a:rPr lang="zh-CN" altLang="en-US" sz="1400" b="1" dirty="0">
                <a:solidFill>
                  <a:schemeClr val="bg1"/>
                </a:solidFill>
                <a:latin typeface="微软雅黑" panose="020B0503020204020204" charset="-122"/>
                <a:ea typeface="微软雅黑" panose="020B0503020204020204" charset="-122"/>
                <a:cs typeface="+mn-ea"/>
              </a:rPr>
              <a:t>个</a:t>
            </a:r>
            <a:r>
              <a:rPr lang="zh-CN" altLang="en-US" sz="1400" dirty="0">
                <a:solidFill>
                  <a:schemeClr val="bg1"/>
                </a:solidFill>
                <a:latin typeface="微软雅黑" panose="020B0503020204020204" charset="-122"/>
                <a:ea typeface="微软雅黑" panose="020B0503020204020204" charset="-122"/>
                <a:cs typeface="+mn-ea"/>
              </a:rPr>
              <a:t>接口进行改造，统一采用标准化的</a:t>
            </a:r>
            <a:r>
              <a:rPr lang="en-US" altLang="zh-CN" sz="1400" dirty="0">
                <a:solidFill>
                  <a:schemeClr val="bg1"/>
                </a:solidFill>
                <a:latin typeface="微软雅黑" panose="020B0503020204020204" charset="-122"/>
                <a:ea typeface="微软雅黑" panose="020B0503020204020204" charset="-122"/>
                <a:cs typeface="+mn-ea"/>
              </a:rPr>
              <a:t>SOAP</a:t>
            </a:r>
            <a:r>
              <a:rPr lang="zh-CN" altLang="en-US" sz="1400" dirty="0">
                <a:solidFill>
                  <a:schemeClr val="bg1"/>
                </a:solidFill>
                <a:latin typeface="微软雅黑" panose="020B0503020204020204" charset="-122"/>
                <a:ea typeface="微软雅黑" panose="020B0503020204020204" charset="-122"/>
                <a:cs typeface="+mn-ea"/>
              </a:rPr>
              <a:t>或</a:t>
            </a:r>
            <a:r>
              <a:rPr lang="en-US" altLang="zh-CN" sz="1400" dirty="0">
                <a:solidFill>
                  <a:schemeClr val="bg1"/>
                </a:solidFill>
                <a:latin typeface="微软雅黑" panose="020B0503020204020204" charset="-122"/>
                <a:ea typeface="微软雅黑" panose="020B0503020204020204" charset="-122"/>
                <a:cs typeface="+mn-ea"/>
              </a:rPr>
              <a:t>REST</a:t>
            </a:r>
            <a:r>
              <a:rPr lang="zh-CN" altLang="en-US" sz="1400" dirty="0">
                <a:solidFill>
                  <a:schemeClr val="bg1"/>
                </a:solidFill>
                <a:latin typeface="微软雅黑" panose="020B0503020204020204" charset="-122"/>
                <a:ea typeface="微软雅黑" panose="020B0503020204020204" charset="-122"/>
                <a:cs typeface="+mn-ea"/>
              </a:rPr>
              <a:t>接口传输，增强数据传输的安全性。</a:t>
            </a:r>
            <a:endParaRPr lang="zh-CN" altLang="en-US" sz="1400" dirty="0">
              <a:solidFill>
                <a:schemeClr val="bg1"/>
              </a:solidFill>
              <a:latin typeface="微软雅黑" panose="020B0503020204020204" charset="-122"/>
              <a:ea typeface="微软雅黑" panose="020B0503020204020204" charset="-122"/>
              <a:cs typeface="+mn-ea"/>
            </a:endParaRPr>
          </a:p>
        </p:txBody>
      </p:sp>
      <p:sp>
        <p:nvSpPr>
          <p:cNvPr id="8" name="TextBox 39"/>
          <p:cNvSpPr txBox="1"/>
          <p:nvPr/>
        </p:nvSpPr>
        <p:spPr>
          <a:xfrm>
            <a:off x="4120339" y="4581128"/>
            <a:ext cx="537646" cy="999682"/>
          </a:xfrm>
          <a:prstGeom prst="rect">
            <a:avLst/>
          </a:prstGeom>
          <a:noFill/>
        </p:spPr>
        <p:txBody>
          <a:bodyPr wrap="none" lIns="0" tIns="0" rIns="0" bIns="0">
            <a:normAutofit/>
          </a:bodyPr>
          <a:lstStyle/>
          <a:p>
            <a:pPr algn="ctr"/>
            <a:r>
              <a:rPr lang="id-ID" sz="4000" spc="-400" dirty="0">
                <a:solidFill>
                  <a:srgbClr val="FFDA00"/>
                </a:solidFill>
                <a:latin typeface="微软雅黑" panose="020B0503020204020204" charset="-122"/>
                <a:ea typeface="微软雅黑" panose="020B0503020204020204" charset="-122"/>
                <a:cs typeface="+mn-ea"/>
                <a:sym typeface="+mn-lt"/>
              </a:rPr>
              <a:t>0</a:t>
            </a:r>
            <a:r>
              <a:rPr lang="en-US" sz="4000" spc="-400" dirty="0">
                <a:solidFill>
                  <a:srgbClr val="FFDA00"/>
                </a:solidFill>
                <a:latin typeface="微软雅黑" panose="020B0503020204020204" charset="-122"/>
                <a:ea typeface="微软雅黑" panose="020B0503020204020204" charset="-122"/>
                <a:cs typeface="+mn-ea"/>
                <a:sym typeface="+mn-lt"/>
              </a:rPr>
              <a:t>4</a:t>
            </a:r>
            <a:endParaRPr lang="id-ID" sz="4000" spc="-400" dirty="0">
              <a:solidFill>
                <a:srgbClr val="FFDA00"/>
              </a:solidFill>
              <a:latin typeface="微软雅黑" panose="020B0503020204020204" charset="-122"/>
              <a:ea typeface="微软雅黑" panose="020B0503020204020204" charset="-122"/>
              <a:cs typeface="+mn-ea"/>
              <a:sym typeface="+mn-lt"/>
            </a:endParaRPr>
          </a:p>
        </p:txBody>
      </p:sp>
      <p:sp>
        <p:nvSpPr>
          <p:cNvPr id="9" name="TextBox 52"/>
          <p:cNvSpPr txBox="1"/>
          <p:nvPr/>
        </p:nvSpPr>
        <p:spPr>
          <a:xfrm>
            <a:off x="4753273" y="4611331"/>
            <a:ext cx="2131402" cy="545926"/>
          </a:xfrm>
          <a:prstGeom prst="rect">
            <a:avLst/>
          </a:prstGeom>
        </p:spPr>
        <p:txBody>
          <a:bodyPr vert="horz" wrap="none" lIns="0" tIns="0" rIns="0" bIns="0" anchor="ctr" anchorCtr="0">
            <a:normAutofit/>
          </a:bodyPr>
          <a:lstStyle/>
          <a:p>
            <a:pPr>
              <a:spcBef>
                <a:spcPct val="0"/>
              </a:spcBef>
            </a:pPr>
            <a:r>
              <a:rPr lang="zh-CN" altLang="en-US" sz="2000" b="1" dirty="0">
                <a:solidFill>
                  <a:srgbClr val="FFDA00"/>
                </a:solidFill>
                <a:latin typeface="微软雅黑" panose="020B0503020204020204" charset="-122"/>
                <a:ea typeface="微软雅黑" panose="020B0503020204020204" charset="-122"/>
                <a:cs typeface="+mn-ea"/>
                <a:sym typeface="+mn-lt"/>
              </a:rPr>
              <a:t>简化集成复杂度</a:t>
            </a:r>
            <a:endParaRPr lang="zh-CN" altLang="en-US" sz="2000" b="1" dirty="0">
              <a:solidFill>
                <a:srgbClr val="FFDA00"/>
              </a:solidFill>
              <a:latin typeface="微软雅黑" panose="020B0503020204020204" charset="-122"/>
              <a:ea typeface="微软雅黑" panose="020B0503020204020204" charset="-122"/>
              <a:cs typeface="+mn-ea"/>
              <a:sym typeface="+mn-lt"/>
            </a:endParaRPr>
          </a:p>
        </p:txBody>
      </p:sp>
      <p:sp>
        <p:nvSpPr>
          <p:cNvPr id="10" name="TextBox 53"/>
          <p:cNvSpPr txBox="1"/>
          <p:nvPr/>
        </p:nvSpPr>
        <p:spPr>
          <a:xfrm>
            <a:off x="4753272" y="5157257"/>
            <a:ext cx="2131402" cy="864097"/>
          </a:xfrm>
          <a:prstGeom prst="rect">
            <a:avLst/>
          </a:prstGeom>
        </p:spPr>
        <p:txBody>
          <a:bodyPr vert="horz" wrap="square" lIns="0" tIns="0" rIns="0" bIns="0" anchor="t" anchorCtr="0">
            <a:noAutofit/>
          </a:bodyPr>
          <a:lstStyle/>
          <a:p>
            <a:pPr defTabSz="1219200">
              <a:lnSpc>
                <a:spcPct val="170000"/>
              </a:lnSpc>
            </a:pPr>
            <a:r>
              <a:rPr lang="zh-CN" altLang="en-US" sz="1000" dirty="0">
                <a:solidFill>
                  <a:schemeClr val="bg1"/>
                </a:solidFill>
                <a:latin typeface="微软雅黑" panose="020B0503020204020204" charset="-122"/>
                <a:ea typeface="微软雅黑" panose="020B0503020204020204" charset="-122"/>
                <a:cs typeface="+mn-ea"/>
                <a:sym typeface="+mn-lt"/>
              </a:rPr>
              <a:t>统一待办、主数据分发</a:t>
            </a:r>
            <a:endParaRPr lang="en-US" altLang="zh-CN" sz="1000" dirty="0">
              <a:solidFill>
                <a:schemeClr val="bg1"/>
              </a:solidFill>
              <a:latin typeface="微软雅黑" panose="020B0503020204020204" charset="-122"/>
              <a:ea typeface="微软雅黑" panose="020B0503020204020204" charset="-122"/>
              <a:cs typeface="+mn-ea"/>
              <a:sym typeface="+mn-lt"/>
            </a:endParaRPr>
          </a:p>
          <a:p>
            <a:pPr defTabSz="1219200">
              <a:lnSpc>
                <a:spcPct val="170000"/>
              </a:lnSpc>
            </a:pPr>
            <a:endParaRPr lang="zh-CN" altLang="en-US" sz="1000" dirty="0">
              <a:solidFill>
                <a:schemeClr val="bg1"/>
              </a:solidFill>
              <a:latin typeface="微软雅黑" panose="020B0503020204020204" charset="-122"/>
              <a:ea typeface="微软雅黑" panose="020B0503020204020204" charset="-122"/>
              <a:cs typeface="+mn-ea"/>
              <a:sym typeface="+mn-lt"/>
            </a:endParaRPr>
          </a:p>
        </p:txBody>
      </p:sp>
      <p:sp>
        <p:nvSpPr>
          <p:cNvPr id="11" name="TextBox 2"/>
          <p:cNvSpPr txBox="1"/>
          <p:nvPr/>
        </p:nvSpPr>
        <p:spPr>
          <a:xfrm>
            <a:off x="837035" y="944081"/>
            <a:ext cx="6392077" cy="2031325"/>
          </a:xfrm>
          <a:prstGeom prst="rect">
            <a:avLst/>
          </a:prstGeom>
          <a:noFill/>
        </p:spPr>
        <p:txBody>
          <a:bodyPr wrap="square" rtlCol="0">
            <a:spAutoFit/>
          </a:bodyPr>
          <a:lstStyle/>
          <a:p>
            <a:pPr>
              <a:lnSpc>
                <a:spcPct val="150000"/>
              </a:lnSpc>
            </a:pPr>
            <a:r>
              <a:rPr lang="en-US" altLang="zh-CN" sz="1400" kern="100" dirty="0">
                <a:solidFill>
                  <a:schemeClr val="bg1"/>
                </a:solidFill>
                <a:latin typeface="微软雅黑" panose="020B0503020204020204" charset="-122"/>
                <a:ea typeface="微软雅黑" panose="020B0503020204020204" charset="-122"/>
              </a:rPr>
              <a:t>    </a:t>
            </a:r>
            <a:r>
              <a:rPr lang="zh-CN" altLang="en-US" sz="1400" kern="100" dirty="0">
                <a:solidFill>
                  <a:schemeClr val="bg1"/>
                </a:solidFill>
                <a:latin typeface="微软雅黑" panose="020B0503020204020204" charset="-122"/>
                <a:ea typeface="微软雅黑" panose="020B0503020204020204" charset="-122"/>
              </a:rPr>
              <a:t>本项目</a:t>
            </a:r>
            <a:r>
              <a:rPr lang="zh-CN" altLang="zh-CN" sz="1400" dirty="0">
                <a:solidFill>
                  <a:schemeClr val="bg1"/>
                </a:solidFill>
                <a:latin typeface="微软雅黑" panose="020B0503020204020204" charset="-122"/>
                <a:ea typeface="微软雅黑" panose="020B0503020204020204" charset="-122"/>
              </a:rPr>
              <a:t>以国投集团、电子工程院为试点，形成规范标准，按照规范标准来约束</a:t>
            </a:r>
            <a:r>
              <a:rPr lang="zh-CN" altLang="en-US" sz="1400" dirty="0">
                <a:solidFill>
                  <a:schemeClr val="bg1"/>
                </a:solidFill>
                <a:latin typeface="微软雅黑" panose="020B0503020204020204" charset="-122"/>
                <a:ea typeface="微软雅黑" panose="020B0503020204020204" charset="-122"/>
              </a:rPr>
              <a:t>信息</a:t>
            </a:r>
            <a:r>
              <a:rPr lang="zh-CN" altLang="zh-CN" sz="1400" dirty="0">
                <a:solidFill>
                  <a:schemeClr val="bg1"/>
                </a:solidFill>
                <a:latin typeface="微软雅黑" panose="020B0503020204020204" charset="-122"/>
                <a:ea typeface="微软雅黑" panose="020B0503020204020204" charset="-122"/>
              </a:rPr>
              <a:t>系统的接入</a:t>
            </a:r>
            <a:r>
              <a:rPr lang="zh-CN" altLang="en-US" sz="1400" dirty="0">
                <a:solidFill>
                  <a:schemeClr val="bg1"/>
                </a:solidFill>
                <a:latin typeface="微软雅黑" panose="020B0503020204020204" charset="-122"/>
                <a:ea typeface="微软雅黑" panose="020B0503020204020204" charset="-122"/>
              </a:rPr>
              <a:t>。实现“统一标准、统一集成、统一服务管理、统一监控运维”的总体目标，增强数据传输的安全性，实现简化集成复杂度，提高系统集成效率。</a:t>
            </a:r>
            <a:endParaRPr lang="zh-CN" altLang="en-US" sz="1400" dirty="0">
              <a:solidFill>
                <a:schemeClr val="bg1"/>
              </a:solidFill>
              <a:latin typeface="微软雅黑" panose="020B0503020204020204" charset="-122"/>
              <a:ea typeface="微软雅黑" panose="020B0503020204020204" charset="-122"/>
            </a:endParaRPr>
          </a:p>
          <a:p>
            <a:pPr>
              <a:lnSpc>
                <a:spcPct val="150000"/>
              </a:lnSpc>
            </a:pPr>
            <a:r>
              <a:rPr lang="en-US" altLang="zh-CN" sz="1400" kern="100" dirty="0">
                <a:solidFill>
                  <a:schemeClr val="bg1"/>
                </a:solidFill>
                <a:latin typeface="微软雅黑" panose="020B0503020204020204" charset="-122"/>
                <a:ea typeface="微软雅黑" panose="020B0503020204020204" charset="-122"/>
              </a:rPr>
              <a:t>    </a:t>
            </a:r>
            <a:r>
              <a:rPr lang="zh-CN" altLang="zh-CN" sz="1400" kern="100" dirty="0">
                <a:solidFill>
                  <a:schemeClr val="bg1"/>
                </a:solidFill>
                <a:latin typeface="微软雅黑" panose="020B0503020204020204" charset="-122"/>
                <a:ea typeface="微软雅黑" panose="020B0503020204020204" charset="-122"/>
              </a:rPr>
              <a:t>项目组严格按照</a:t>
            </a:r>
            <a:r>
              <a:rPr lang="zh-CN" altLang="en-US" sz="1400" kern="100" dirty="0">
                <a:solidFill>
                  <a:schemeClr val="bg1"/>
                </a:solidFill>
                <a:latin typeface="微软雅黑" panose="020B0503020204020204" charset="-122"/>
                <a:ea typeface="微软雅黑" panose="020B0503020204020204" charset="-122"/>
              </a:rPr>
              <a:t>合同约定</a:t>
            </a:r>
            <a:r>
              <a:rPr lang="zh-CN" altLang="zh-CN" sz="1400" kern="100" dirty="0">
                <a:solidFill>
                  <a:schemeClr val="bg1"/>
                </a:solidFill>
                <a:latin typeface="微软雅黑" panose="020B0503020204020204" charset="-122"/>
                <a:ea typeface="微软雅黑" panose="020B0503020204020204" charset="-122"/>
              </a:rPr>
              <a:t>执行工作，目前各项工作均按计划顺利完成，系统的各项功能运转正常</a:t>
            </a:r>
            <a:r>
              <a:rPr lang="zh-CN" altLang="en-US" sz="1400" kern="100" dirty="0">
                <a:solidFill>
                  <a:schemeClr val="bg1"/>
                </a:solidFill>
                <a:latin typeface="微软雅黑" panose="020B0503020204020204" charset="-122"/>
                <a:ea typeface="微软雅黑" panose="020B0503020204020204" charset="-122"/>
              </a:rPr>
              <a:t>，达到项目建设预期成效。</a:t>
            </a:r>
            <a:endParaRPr lang="zh-CN" altLang="zh-CN" sz="1400" kern="100" dirty="0">
              <a:solidFill>
                <a:schemeClr val="bg1"/>
              </a:solidFill>
              <a:latin typeface="微软雅黑" panose="020B0503020204020204" charset="-122"/>
              <a:ea typeface="微软雅黑" panose="020B0503020204020204" charset="-122"/>
            </a:endParaRPr>
          </a:p>
        </p:txBody>
      </p:sp>
      <p:sp>
        <p:nvSpPr>
          <p:cNvPr id="13" name="TextBox 38"/>
          <p:cNvSpPr txBox="1"/>
          <p:nvPr/>
        </p:nvSpPr>
        <p:spPr>
          <a:xfrm>
            <a:off x="975854" y="4581128"/>
            <a:ext cx="509755" cy="999682"/>
          </a:xfrm>
          <a:prstGeom prst="rect">
            <a:avLst/>
          </a:prstGeom>
          <a:noFill/>
        </p:spPr>
        <p:txBody>
          <a:bodyPr wrap="none" lIns="0" tIns="0" rIns="0" bIns="0">
            <a:normAutofit/>
          </a:bodyPr>
          <a:lstStyle/>
          <a:p>
            <a:pPr algn="ctr"/>
            <a:r>
              <a:rPr lang="id-ID" sz="4000" spc="-400" dirty="0">
                <a:solidFill>
                  <a:srgbClr val="FFDA00"/>
                </a:solidFill>
                <a:latin typeface="微软雅黑" panose="020B0503020204020204" charset="-122"/>
                <a:ea typeface="微软雅黑" panose="020B0503020204020204" charset="-122"/>
                <a:cs typeface="+mn-ea"/>
                <a:sym typeface="+mn-lt"/>
              </a:rPr>
              <a:t>0</a:t>
            </a:r>
            <a:r>
              <a:rPr lang="en-US" sz="4000" spc="-400" dirty="0">
                <a:solidFill>
                  <a:srgbClr val="FFDA00"/>
                </a:solidFill>
                <a:latin typeface="微软雅黑" panose="020B0503020204020204" charset="-122"/>
                <a:ea typeface="微软雅黑" panose="020B0503020204020204" charset="-122"/>
                <a:cs typeface="+mn-ea"/>
                <a:sym typeface="+mn-lt"/>
              </a:rPr>
              <a:t>2</a:t>
            </a:r>
            <a:endParaRPr lang="id-ID" sz="4000" spc="-400" dirty="0">
              <a:solidFill>
                <a:srgbClr val="FFDA00"/>
              </a:solidFill>
              <a:latin typeface="微软雅黑" panose="020B0503020204020204" charset="-122"/>
              <a:ea typeface="微软雅黑" panose="020B0503020204020204" charset="-122"/>
              <a:cs typeface="+mn-ea"/>
              <a:sym typeface="+mn-lt"/>
            </a:endParaRPr>
          </a:p>
        </p:txBody>
      </p:sp>
      <p:sp>
        <p:nvSpPr>
          <p:cNvPr id="14" name="TextBox 54"/>
          <p:cNvSpPr txBox="1"/>
          <p:nvPr/>
        </p:nvSpPr>
        <p:spPr>
          <a:xfrm>
            <a:off x="1601046" y="4596416"/>
            <a:ext cx="2131401" cy="496417"/>
          </a:xfrm>
          <a:prstGeom prst="rect">
            <a:avLst/>
          </a:prstGeom>
        </p:spPr>
        <p:txBody>
          <a:bodyPr vert="horz" wrap="none" lIns="0" tIns="0" rIns="0" bIns="0" anchor="ctr" anchorCtr="0">
            <a:normAutofit/>
          </a:bodyPr>
          <a:lstStyle/>
          <a:p>
            <a:pPr>
              <a:spcBef>
                <a:spcPct val="0"/>
              </a:spcBef>
            </a:pPr>
            <a:endParaRPr lang="zh-CN" altLang="en-US" sz="2000" b="1" dirty="0">
              <a:solidFill>
                <a:schemeClr val="bg1"/>
              </a:solidFill>
              <a:latin typeface="微软雅黑" panose="020B0503020204020204" charset="-122"/>
              <a:ea typeface="微软雅黑" panose="020B0503020204020204" charset="-122"/>
              <a:cs typeface="+mn-ea"/>
              <a:sym typeface="+mn-lt"/>
            </a:endParaRPr>
          </a:p>
        </p:txBody>
      </p:sp>
      <p:sp>
        <p:nvSpPr>
          <p:cNvPr id="15" name="TextBox 55"/>
          <p:cNvSpPr txBox="1"/>
          <p:nvPr/>
        </p:nvSpPr>
        <p:spPr>
          <a:xfrm>
            <a:off x="1601046" y="5092832"/>
            <a:ext cx="2131401" cy="979707"/>
          </a:xfrm>
          <a:prstGeom prst="rect">
            <a:avLst/>
          </a:prstGeom>
        </p:spPr>
        <p:txBody>
          <a:bodyPr vert="horz" wrap="square" lIns="0" tIns="0" rIns="0" bIns="0" anchor="t" anchorCtr="0">
            <a:noAutofit/>
          </a:bodyPr>
          <a:lstStyle/>
          <a:p>
            <a:pPr defTabSz="1219200">
              <a:lnSpc>
                <a:spcPct val="160000"/>
              </a:lnSpc>
            </a:pPr>
            <a:r>
              <a:rPr lang="zh-CN" altLang="en-US" sz="1000" dirty="0">
                <a:solidFill>
                  <a:schemeClr val="bg1"/>
                </a:solidFill>
                <a:latin typeface="微软雅黑" panose="020B0503020204020204" charset="-122"/>
                <a:ea typeface="微软雅黑" panose="020B0503020204020204" charset="-122"/>
                <a:cs typeface="+mn-ea"/>
                <a:sym typeface="+mn-lt"/>
              </a:rPr>
              <a:t>以</a:t>
            </a:r>
            <a:r>
              <a:rPr lang="zh-CN" altLang="zh-CN" sz="1000" dirty="0">
                <a:solidFill>
                  <a:schemeClr val="bg1"/>
                </a:solidFill>
                <a:latin typeface="微软雅黑" panose="020B0503020204020204" charset="-122"/>
                <a:ea typeface="微软雅黑" panose="020B0503020204020204" charset="-122"/>
                <a:cs typeface="+mn-ea"/>
              </a:rPr>
              <a:t>国投集团、电子工程院为试点，形成规范标准，按照规范标准来约束</a:t>
            </a:r>
            <a:r>
              <a:rPr lang="zh-CN" altLang="en-US" sz="1000" dirty="0">
                <a:solidFill>
                  <a:schemeClr val="bg1"/>
                </a:solidFill>
                <a:latin typeface="微软雅黑" panose="020B0503020204020204" charset="-122"/>
                <a:ea typeface="微软雅黑" panose="020B0503020204020204" charset="-122"/>
                <a:cs typeface="+mn-ea"/>
              </a:rPr>
              <a:t>信息</a:t>
            </a:r>
            <a:r>
              <a:rPr lang="zh-CN" altLang="zh-CN" sz="1000" dirty="0">
                <a:solidFill>
                  <a:schemeClr val="bg1"/>
                </a:solidFill>
                <a:latin typeface="微软雅黑" panose="020B0503020204020204" charset="-122"/>
                <a:ea typeface="微软雅黑" panose="020B0503020204020204" charset="-122"/>
                <a:cs typeface="+mn-ea"/>
              </a:rPr>
              <a:t>系统的接入</a:t>
            </a:r>
            <a:r>
              <a:rPr lang="zh-CN" altLang="en-US" sz="1000" dirty="0">
                <a:solidFill>
                  <a:schemeClr val="bg1"/>
                </a:solidFill>
                <a:latin typeface="微软雅黑" panose="020B0503020204020204" charset="-122"/>
                <a:ea typeface="微软雅黑" panose="020B0503020204020204" charset="-122"/>
                <a:cs typeface="+mn-ea"/>
              </a:rPr>
              <a:t>流程、接口开发，采用标准流程有序开展集成工作，提高系统集成效率。</a:t>
            </a:r>
            <a:endParaRPr lang="zh-CN" altLang="en-US" sz="1000" dirty="0">
              <a:solidFill>
                <a:schemeClr val="bg1"/>
              </a:solidFill>
              <a:latin typeface="微软雅黑" panose="020B0503020204020204" charset="-122"/>
              <a:ea typeface="微软雅黑" panose="020B0503020204020204" charset="-122"/>
              <a:cs typeface="+mn-ea"/>
              <a:sym typeface="+mn-lt"/>
            </a:endParaRPr>
          </a:p>
        </p:txBody>
      </p:sp>
      <p:sp>
        <p:nvSpPr>
          <p:cNvPr id="16" name="TextBox 58"/>
          <p:cNvSpPr txBox="1"/>
          <p:nvPr/>
        </p:nvSpPr>
        <p:spPr>
          <a:xfrm>
            <a:off x="1601046" y="4611331"/>
            <a:ext cx="2131402" cy="479382"/>
          </a:xfrm>
          <a:prstGeom prst="rect">
            <a:avLst/>
          </a:prstGeom>
        </p:spPr>
        <p:txBody>
          <a:bodyPr vert="horz" wrap="none" lIns="0" tIns="0" rIns="0" bIns="0" anchor="ctr" anchorCtr="0">
            <a:normAutofit/>
          </a:bodyPr>
          <a:lstStyle/>
          <a:p>
            <a:pPr>
              <a:spcBef>
                <a:spcPct val="0"/>
              </a:spcBef>
            </a:pPr>
            <a:r>
              <a:rPr lang="zh-CN" altLang="en-US" sz="2000" b="1" dirty="0">
                <a:solidFill>
                  <a:srgbClr val="FFDA00"/>
                </a:solidFill>
                <a:latin typeface="微软雅黑" panose="020B0503020204020204" charset="-122"/>
                <a:ea typeface="微软雅黑" panose="020B0503020204020204" charset="-122"/>
                <a:cs typeface="+mn-ea"/>
                <a:sym typeface="+mn-lt"/>
              </a:rPr>
              <a:t>提高系统集成效率</a:t>
            </a:r>
            <a:endParaRPr lang="zh-CN" altLang="en-US" sz="2000" b="1" dirty="0">
              <a:solidFill>
                <a:srgbClr val="FFDA00"/>
              </a:solidFill>
              <a:latin typeface="微软雅黑" panose="020B0503020204020204" charset="-122"/>
              <a:ea typeface="微软雅黑" panose="020B0503020204020204" charset="-122"/>
              <a:cs typeface="+mn-ea"/>
              <a:sym typeface="+mn-lt"/>
            </a:endParaRPr>
          </a:p>
        </p:txBody>
      </p:sp>
      <p:sp>
        <p:nvSpPr>
          <p:cNvPr id="18" name="TextBox 39"/>
          <p:cNvSpPr txBox="1"/>
          <p:nvPr/>
        </p:nvSpPr>
        <p:spPr>
          <a:xfrm>
            <a:off x="975854" y="3079214"/>
            <a:ext cx="525785" cy="872936"/>
          </a:xfrm>
          <a:prstGeom prst="rect">
            <a:avLst/>
          </a:prstGeom>
          <a:noFill/>
        </p:spPr>
        <p:txBody>
          <a:bodyPr wrap="none" lIns="0" tIns="0" rIns="0" bIns="0">
            <a:normAutofit/>
          </a:bodyPr>
          <a:lstStyle/>
          <a:p>
            <a:pPr algn="ctr"/>
            <a:r>
              <a:rPr lang="id-ID" sz="4000" spc="-400" dirty="0">
                <a:solidFill>
                  <a:srgbClr val="FFDA00"/>
                </a:solidFill>
                <a:latin typeface="微软雅黑" panose="020B0503020204020204" charset="-122"/>
                <a:ea typeface="微软雅黑" panose="020B0503020204020204" charset="-122"/>
                <a:cs typeface="+mn-ea"/>
                <a:sym typeface="+mn-lt"/>
              </a:rPr>
              <a:t>0</a:t>
            </a:r>
            <a:r>
              <a:rPr lang="en-US" sz="4000" spc="-400" dirty="0">
                <a:solidFill>
                  <a:srgbClr val="FFDA00"/>
                </a:solidFill>
                <a:latin typeface="微软雅黑" panose="020B0503020204020204" charset="-122"/>
                <a:ea typeface="微软雅黑" panose="020B0503020204020204" charset="-122"/>
                <a:cs typeface="+mn-ea"/>
                <a:sym typeface="+mn-lt"/>
              </a:rPr>
              <a:t>1</a:t>
            </a:r>
            <a:endParaRPr lang="id-ID" sz="4000" spc="-400" dirty="0">
              <a:solidFill>
                <a:srgbClr val="FFDA00"/>
              </a:solidFill>
              <a:latin typeface="微软雅黑" panose="020B0503020204020204" charset="-122"/>
              <a:ea typeface="微软雅黑" panose="020B0503020204020204" charset="-122"/>
              <a:cs typeface="+mn-ea"/>
              <a:sym typeface="+mn-lt"/>
            </a:endParaRPr>
          </a:p>
        </p:txBody>
      </p:sp>
      <p:sp>
        <p:nvSpPr>
          <p:cNvPr id="19" name="TextBox 52"/>
          <p:cNvSpPr txBox="1"/>
          <p:nvPr/>
        </p:nvSpPr>
        <p:spPr>
          <a:xfrm>
            <a:off x="1601046" y="3092562"/>
            <a:ext cx="2131402" cy="433479"/>
          </a:xfrm>
          <a:prstGeom prst="rect">
            <a:avLst/>
          </a:prstGeom>
        </p:spPr>
        <p:txBody>
          <a:bodyPr vert="horz" wrap="none" lIns="0" tIns="0" rIns="0" bIns="0" anchor="ctr" anchorCtr="0">
            <a:normAutofit/>
          </a:bodyPr>
          <a:lstStyle/>
          <a:p>
            <a:pPr>
              <a:spcBef>
                <a:spcPct val="0"/>
              </a:spcBef>
            </a:pPr>
            <a:r>
              <a:rPr lang="zh-CN" altLang="en-US" sz="2000" b="1" dirty="0">
                <a:solidFill>
                  <a:srgbClr val="FFDA00"/>
                </a:solidFill>
                <a:latin typeface="微软雅黑" panose="020B0503020204020204" charset="-122"/>
                <a:ea typeface="微软雅黑" panose="020B0503020204020204" charset="-122"/>
                <a:cs typeface="+mn-ea"/>
                <a:sym typeface="+mn-lt"/>
              </a:rPr>
              <a:t>实现统一集成</a:t>
            </a:r>
            <a:endParaRPr lang="zh-CN" altLang="en-US" sz="2000" b="1" dirty="0">
              <a:solidFill>
                <a:srgbClr val="FFDA00"/>
              </a:solidFill>
              <a:latin typeface="微软雅黑" panose="020B0503020204020204" charset="-122"/>
              <a:ea typeface="微软雅黑" panose="020B0503020204020204" charset="-122"/>
              <a:cs typeface="+mn-ea"/>
              <a:sym typeface="+mn-lt"/>
            </a:endParaRPr>
          </a:p>
        </p:txBody>
      </p:sp>
      <p:sp>
        <p:nvSpPr>
          <p:cNvPr id="20" name="TextBox 53"/>
          <p:cNvSpPr txBox="1"/>
          <p:nvPr/>
        </p:nvSpPr>
        <p:spPr>
          <a:xfrm>
            <a:off x="1601046" y="3591941"/>
            <a:ext cx="2131402" cy="855494"/>
          </a:xfrm>
          <a:prstGeom prst="rect">
            <a:avLst/>
          </a:prstGeom>
        </p:spPr>
        <p:txBody>
          <a:bodyPr vert="horz" wrap="square" lIns="0" tIns="0" rIns="0" bIns="0" anchor="t" anchorCtr="0">
            <a:normAutofit fontScale="62500" lnSpcReduction="20000"/>
          </a:bodyPr>
          <a:lstStyle/>
          <a:p>
            <a:pPr defTabSz="1219200">
              <a:lnSpc>
                <a:spcPct val="170000"/>
              </a:lnSpc>
            </a:pPr>
            <a:r>
              <a:rPr lang="zh-CN" altLang="en-US" sz="1465" dirty="0">
                <a:solidFill>
                  <a:schemeClr val="bg1"/>
                </a:solidFill>
                <a:latin typeface="微软雅黑" panose="020B0503020204020204" charset="-122"/>
                <a:ea typeface="微软雅黑" panose="020B0503020204020204" charset="-122"/>
                <a:cs typeface="+mn-ea"/>
                <a:sym typeface="+mn-lt"/>
              </a:rPr>
              <a:t>采用两级集成平台部署国投集团、电子工程院集成平台。对于国投集团一级集成平台，结合国投网络安全要求，分别在内网和互联网搭建集成平台，并实现统一管理。</a:t>
            </a:r>
            <a:endParaRPr lang="zh-CN" altLang="en-US" sz="1465" dirty="0">
              <a:solidFill>
                <a:schemeClr val="bg1"/>
              </a:solidFill>
              <a:latin typeface="微软雅黑" panose="020B0503020204020204" charset="-122"/>
              <a:ea typeface="微软雅黑" panose="020B0503020204020204" charset="-122"/>
              <a:cs typeface="+mn-ea"/>
              <a:sym typeface="+mn-lt"/>
            </a:endParaRPr>
          </a:p>
        </p:txBody>
      </p:sp>
      <p:grpSp>
        <p:nvGrpSpPr>
          <p:cNvPr id="21" name="组合 20"/>
          <p:cNvGrpSpPr/>
          <p:nvPr/>
        </p:nvGrpSpPr>
        <p:grpSpPr>
          <a:xfrm>
            <a:off x="8353885" y="2483173"/>
            <a:ext cx="3228977" cy="3509535"/>
            <a:chOff x="6054457" y="1113336"/>
            <a:chExt cx="2421733" cy="2632151"/>
          </a:xfrm>
          <a:solidFill>
            <a:srgbClr val="0070C0"/>
          </a:solidFill>
        </p:grpSpPr>
        <p:grpSp>
          <p:nvGrpSpPr>
            <p:cNvPr id="22" name="Group 2"/>
            <p:cNvGrpSpPr/>
            <p:nvPr/>
          </p:nvGrpSpPr>
          <p:grpSpPr>
            <a:xfrm>
              <a:off x="6054457" y="1113336"/>
              <a:ext cx="2421733" cy="2099370"/>
              <a:chOff x="2460030" y="2036961"/>
              <a:chExt cx="3228976" cy="2799160"/>
            </a:xfrm>
            <a:grpFill/>
          </p:grpSpPr>
          <p:sp>
            <p:nvSpPr>
              <p:cNvPr id="28" name="Freeform: Shape 33"/>
              <p:cNvSpPr/>
              <p:nvPr/>
            </p:nvSpPr>
            <p:spPr>
              <a:xfrm>
                <a:off x="2460030" y="2036961"/>
                <a:ext cx="3228976" cy="2799160"/>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lnTo>
                      <a:pt x="10789" y="43"/>
                    </a:lnTo>
                    <a:lnTo>
                      <a:pt x="0" y="21600"/>
                    </a:lnTo>
                    <a:lnTo>
                      <a:pt x="10789" y="21600"/>
                    </a:lnTo>
                    <a:lnTo>
                      <a:pt x="10811" y="21600"/>
                    </a:lnTo>
                    <a:lnTo>
                      <a:pt x="21600" y="21600"/>
                    </a:lnTo>
                    <a:lnTo>
                      <a:pt x="10811" y="43"/>
                    </a:lnTo>
                    <a:lnTo>
                      <a:pt x="10811" y="0"/>
                    </a:lnTo>
                    <a:lnTo>
                      <a:pt x="10800" y="21"/>
                    </a:lnTo>
                    <a:lnTo>
                      <a:pt x="10789" y="0"/>
                    </a:lnTo>
                    <a:close/>
                  </a:path>
                </a:pathLst>
              </a:custGeom>
              <a:grpFill/>
              <a:ln w="38100">
                <a:solidFill>
                  <a:schemeClr val="bg1"/>
                </a:solidFill>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sp>
            <p:nvSpPr>
              <p:cNvPr id="29" name="Freeform: Shape 34"/>
              <p:cNvSpPr/>
              <p:nvPr/>
            </p:nvSpPr>
            <p:spPr>
              <a:xfrm>
                <a:off x="3959689" y="2531127"/>
                <a:ext cx="229658" cy="229658"/>
              </a:xfrm>
              <a:custGeom>
                <a:avLst/>
                <a:gdLst/>
                <a:ahLst/>
                <a:cxnLst>
                  <a:cxn ang="0">
                    <a:pos x="wd2" y="hd2"/>
                  </a:cxn>
                  <a:cxn ang="5400000">
                    <a:pos x="wd2" y="hd2"/>
                  </a:cxn>
                  <a:cxn ang="10800000">
                    <a:pos x="wd2" y="hd2"/>
                  </a:cxn>
                  <a:cxn ang="16200000">
                    <a:pos x="wd2" y="hd2"/>
                  </a:cxn>
                </a:cxnLst>
                <a:rect l="0" t="0" r="r" b="b"/>
                <a:pathLst>
                  <a:path w="21600" h="21600" extrusionOk="0">
                    <a:moveTo>
                      <a:pt x="7856" y="13527"/>
                    </a:moveTo>
                    <a:lnTo>
                      <a:pt x="21138" y="9731"/>
                    </a:lnTo>
                    <a:cubicBezTo>
                      <a:pt x="21392" y="9659"/>
                      <a:pt x="21600" y="9385"/>
                      <a:pt x="21600" y="9120"/>
                    </a:cubicBezTo>
                    <a:lnTo>
                      <a:pt x="21600" y="2520"/>
                    </a:lnTo>
                    <a:lnTo>
                      <a:pt x="4680" y="2520"/>
                    </a:lnTo>
                    <a:lnTo>
                      <a:pt x="4680" y="481"/>
                    </a:lnTo>
                    <a:cubicBezTo>
                      <a:pt x="4680" y="217"/>
                      <a:pt x="4465" y="0"/>
                      <a:pt x="4200" y="0"/>
                    </a:cubicBezTo>
                    <a:lnTo>
                      <a:pt x="480" y="0"/>
                    </a:lnTo>
                    <a:cubicBezTo>
                      <a:pt x="217" y="0"/>
                      <a:pt x="0" y="217"/>
                      <a:pt x="0" y="481"/>
                    </a:cubicBezTo>
                    <a:lnTo>
                      <a:pt x="0" y="2400"/>
                    </a:lnTo>
                    <a:lnTo>
                      <a:pt x="2332" y="2400"/>
                    </a:lnTo>
                    <a:lnTo>
                      <a:pt x="4693" y="13269"/>
                    </a:lnTo>
                    <a:lnTo>
                      <a:pt x="4920" y="14400"/>
                    </a:lnTo>
                    <a:lnTo>
                      <a:pt x="4920" y="16200"/>
                    </a:lnTo>
                    <a:cubicBezTo>
                      <a:pt x="4920" y="16463"/>
                      <a:pt x="5137" y="16680"/>
                      <a:pt x="5400" y="16680"/>
                    </a:cubicBezTo>
                    <a:lnTo>
                      <a:pt x="6001" y="16680"/>
                    </a:lnTo>
                    <a:lnTo>
                      <a:pt x="17999" y="16680"/>
                    </a:lnTo>
                    <a:lnTo>
                      <a:pt x="21119" y="16680"/>
                    </a:lnTo>
                    <a:cubicBezTo>
                      <a:pt x="21383" y="16680"/>
                      <a:pt x="21600" y="16463"/>
                      <a:pt x="21600" y="16200"/>
                    </a:cubicBezTo>
                    <a:lnTo>
                      <a:pt x="21600" y="14400"/>
                    </a:lnTo>
                    <a:lnTo>
                      <a:pt x="8103" y="14400"/>
                    </a:lnTo>
                    <a:cubicBezTo>
                      <a:pt x="6723" y="14400"/>
                      <a:pt x="6694" y="13860"/>
                      <a:pt x="7856" y="13527"/>
                    </a:cubicBezTo>
                    <a:close/>
                    <a:moveTo>
                      <a:pt x="15599" y="19200"/>
                    </a:moveTo>
                    <a:cubicBezTo>
                      <a:pt x="15599" y="20525"/>
                      <a:pt x="16674" y="21600"/>
                      <a:pt x="17999" y="21600"/>
                    </a:cubicBezTo>
                    <a:cubicBezTo>
                      <a:pt x="19326" y="21600"/>
                      <a:pt x="20399" y="20525"/>
                      <a:pt x="20399" y="19200"/>
                    </a:cubicBezTo>
                    <a:cubicBezTo>
                      <a:pt x="20399" y="17874"/>
                      <a:pt x="19326" y="16800"/>
                      <a:pt x="17999" y="16800"/>
                    </a:cubicBezTo>
                    <a:cubicBezTo>
                      <a:pt x="16674" y="16800"/>
                      <a:pt x="15599" y="17874"/>
                      <a:pt x="15599" y="19200"/>
                    </a:cubicBezTo>
                    <a:close/>
                    <a:moveTo>
                      <a:pt x="3599" y="19200"/>
                    </a:moveTo>
                    <a:cubicBezTo>
                      <a:pt x="3599" y="20525"/>
                      <a:pt x="4674" y="21600"/>
                      <a:pt x="6001" y="21600"/>
                    </a:cubicBezTo>
                    <a:cubicBezTo>
                      <a:pt x="7326" y="21600"/>
                      <a:pt x="8399" y="20525"/>
                      <a:pt x="8399" y="19200"/>
                    </a:cubicBezTo>
                    <a:cubicBezTo>
                      <a:pt x="8399" y="17874"/>
                      <a:pt x="7326" y="16800"/>
                      <a:pt x="6001" y="16800"/>
                    </a:cubicBezTo>
                    <a:cubicBezTo>
                      <a:pt x="4674" y="16800"/>
                      <a:pt x="3599" y="17874"/>
                      <a:pt x="3599" y="19200"/>
                    </a:cubicBezTo>
                    <a:close/>
                  </a:path>
                </a:pathLst>
              </a:cu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grpSp>
        <p:grpSp>
          <p:nvGrpSpPr>
            <p:cNvPr id="23" name="Group 9"/>
            <p:cNvGrpSpPr/>
            <p:nvPr/>
          </p:nvGrpSpPr>
          <p:grpSpPr>
            <a:xfrm>
              <a:off x="7873808" y="3090030"/>
              <a:ext cx="476251" cy="655457"/>
              <a:chOff x="4885830" y="4672552"/>
              <a:chExt cx="635001" cy="873943"/>
            </a:xfrm>
            <a:grpFill/>
          </p:grpSpPr>
          <p:sp>
            <p:nvSpPr>
              <p:cNvPr id="25" name="Rectangle: Rounded Corners 15"/>
              <p:cNvSpPr/>
              <p:nvPr/>
            </p:nvSpPr>
            <p:spPr>
              <a:xfrm>
                <a:off x="4885830" y="4771830"/>
                <a:ext cx="635001" cy="774665"/>
              </a:xfrm>
              <a:prstGeom prst="roundRect">
                <a:avLst>
                  <a:gd name="adj" fmla="val 5286"/>
                </a:avLst>
              </a:pr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sp>
            <p:nvSpPr>
              <p:cNvPr id="26" name="Freeform: Shape 16"/>
              <p:cNvSpPr/>
              <p:nvPr/>
            </p:nvSpPr>
            <p:spPr>
              <a:xfrm>
                <a:off x="5059954" y="4672552"/>
                <a:ext cx="296982" cy="31027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grpSp>
        <p:sp>
          <p:nvSpPr>
            <p:cNvPr id="24" name="Rectangle 11"/>
            <p:cNvSpPr/>
            <p:nvPr/>
          </p:nvSpPr>
          <p:spPr>
            <a:xfrm>
              <a:off x="7906003" y="3434245"/>
              <a:ext cx="419531" cy="310840"/>
            </a:xfrm>
            <a:prstGeom prst="rect">
              <a:avLst/>
            </a:prstGeom>
            <a:grpFill/>
            <a:ln w="12700">
              <a:miter lim="400000"/>
            </a:ln>
          </p:spPr>
          <p:txBody>
            <a:bodyPr wrap="none" lIns="0" tIns="0" rIns="0" bIns="0" anchor="ctr">
              <a:normAutofit fontScale="85000" lnSpcReduction="20000"/>
            </a:bodyPr>
            <a:lstStyle/>
            <a:p>
              <a:pPr lvl="0" algn="ctr">
                <a:defRPr sz="1800">
                  <a:solidFill>
                    <a:srgbClr val="000000"/>
                  </a:solidFill>
                </a:defRPr>
              </a:pPr>
              <a:r>
                <a:rPr lang="en-US" altLang="zh-CN" sz="3735" dirty="0">
                  <a:solidFill>
                    <a:schemeClr val="bg1"/>
                  </a:solidFill>
                  <a:latin typeface="微软雅黑" panose="020B0503020204020204" charset="-122"/>
                  <a:ea typeface="微软雅黑" panose="020B0503020204020204" charset="-122"/>
                  <a:cs typeface="+mn-ea"/>
                  <a:sym typeface="+mn-lt"/>
                </a:rPr>
                <a:t>4</a:t>
              </a:r>
              <a:endParaRPr lang="en-US" altLang="zh-CN" sz="3735" dirty="0">
                <a:solidFill>
                  <a:schemeClr val="bg1"/>
                </a:solidFill>
                <a:latin typeface="微软雅黑" panose="020B0503020204020204" charset="-122"/>
                <a:ea typeface="微软雅黑" panose="020B0503020204020204" charset="-122"/>
                <a:cs typeface="+mn-ea"/>
                <a:sym typeface="+mn-lt"/>
              </a:endParaRPr>
            </a:p>
          </p:txBody>
        </p:sp>
      </p:grpSp>
      <p:grpSp>
        <p:nvGrpSpPr>
          <p:cNvPr id="30" name="组合 29"/>
          <p:cNvGrpSpPr/>
          <p:nvPr/>
        </p:nvGrpSpPr>
        <p:grpSpPr>
          <a:xfrm>
            <a:off x="7816657" y="2769866"/>
            <a:ext cx="2930328" cy="3250376"/>
            <a:chOff x="5660212" y="1307705"/>
            <a:chExt cx="2197746" cy="2437782"/>
          </a:xfrm>
          <a:solidFill>
            <a:srgbClr val="0070C0"/>
          </a:solidFill>
        </p:grpSpPr>
        <p:grpSp>
          <p:nvGrpSpPr>
            <p:cNvPr id="31" name="Group 3"/>
            <p:cNvGrpSpPr/>
            <p:nvPr/>
          </p:nvGrpSpPr>
          <p:grpSpPr>
            <a:xfrm>
              <a:off x="5660212" y="1307705"/>
              <a:ext cx="2197746" cy="1905001"/>
              <a:chOff x="1934369" y="2296120"/>
              <a:chExt cx="2930327" cy="2540001"/>
            </a:xfrm>
            <a:grpFill/>
          </p:grpSpPr>
          <p:sp>
            <p:nvSpPr>
              <p:cNvPr id="37" name="Freeform: Shape 31"/>
              <p:cNvSpPr/>
              <p:nvPr/>
            </p:nvSpPr>
            <p:spPr>
              <a:xfrm>
                <a:off x="1934369" y="2296120"/>
                <a:ext cx="2930327" cy="2540001"/>
              </a:xfrm>
              <a:custGeom>
                <a:avLst/>
                <a:gdLst/>
                <a:ahLst/>
                <a:cxnLst>
                  <a:cxn ang="0">
                    <a:pos x="wd2" y="hd2"/>
                  </a:cxn>
                  <a:cxn ang="5400000">
                    <a:pos x="wd2" y="hd2"/>
                  </a:cxn>
                  <a:cxn ang="10800000">
                    <a:pos x="wd2" y="hd2"/>
                  </a:cxn>
                  <a:cxn ang="16200000">
                    <a:pos x="wd2" y="hd2"/>
                  </a:cxn>
                </a:cxnLst>
                <a:rect l="0" t="0" r="r" b="b"/>
                <a:pathLst>
                  <a:path w="21600" h="21600" extrusionOk="0">
                    <a:moveTo>
                      <a:pt x="10790" y="0"/>
                    </a:moveTo>
                    <a:lnTo>
                      <a:pt x="10790" y="35"/>
                    </a:lnTo>
                    <a:lnTo>
                      <a:pt x="0" y="21600"/>
                    </a:lnTo>
                    <a:lnTo>
                      <a:pt x="10790" y="21600"/>
                    </a:lnTo>
                    <a:lnTo>
                      <a:pt x="10808" y="21600"/>
                    </a:lnTo>
                    <a:lnTo>
                      <a:pt x="21600" y="21600"/>
                    </a:lnTo>
                    <a:lnTo>
                      <a:pt x="10808" y="35"/>
                    </a:lnTo>
                    <a:lnTo>
                      <a:pt x="10808" y="0"/>
                    </a:lnTo>
                    <a:lnTo>
                      <a:pt x="10799" y="17"/>
                    </a:lnTo>
                    <a:lnTo>
                      <a:pt x="10790" y="0"/>
                    </a:lnTo>
                    <a:close/>
                  </a:path>
                </a:pathLst>
              </a:custGeom>
              <a:grpFill/>
              <a:ln w="38100">
                <a:solidFill>
                  <a:schemeClr val="bg1"/>
                </a:solidFill>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sp>
            <p:nvSpPr>
              <p:cNvPr id="38" name="Freeform: Shape 32"/>
              <p:cNvSpPr/>
              <p:nvPr/>
            </p:nvSpPr>
            <p:spPr>
              <a:xfrm>
                <a:off x="3299685" y="2806012"/>
                <a:ext cx="199694" cy="299542"/>
              </a:xfrm>
              <a:custGeom>
                <a:avLst/>
                <a:gdLst/>
                <a:ahLst/>
                <a:cxnLst>
                  <a:cxn ang="0">
                    <a:pos x="wd2" y="hd2"/>
                  </a:cxn>
                  <a:cxn ang="5400000">
                    <a:pos x="wd2" y="hd2"/>
                  </a:cxn>
                  <a:cxn ang="10800000">
                    <a:pos x="wd2" y="hd2"/>
                  </a:cxn>
                  <a:cxn ang="16200000">
                    <a:pos x="wd2" y="hd2"/>
                  </a:cxn>
                </a:cxnLst>
                <a:rect l="0" t="0" r="r" b="b"/>
                <a:pathLst>
                  <a:path w="21600" h="21600" extrusionOk="0">
                    <a:moveTo>
                      <a:pt x="17466" y="8831"/>
                    </a:moveTo>
                    <a:cubicBezTo>
                      <a:pt x="17325" y="8934"/>
                      <a:pt x="17111" y="9089"/>
                      <a:pt x="16823" y="9295"/>
                    </a:cubicBezTo>
                    <a:cubicBezTo>
                      <a:pt x="16534" y="9502"/>
                      <a:pt x="16319" y="9656"/>
                      <a:pt x="16179" y="9759"/>
                    </a:cubicBezTo>
                    <a:cubicBezTo>
                      <a:pt x="14379" y="11193"/>
                      <a:pt x="13388" y="12591"/>
                      <a:pt x="13204" y="13950"/>
                    </a:cubicBezTo>
                    <a:lnTo>
                      <a:pt x="8396" y="13950"/>
                    </a:lnTo>
                    <a:cubicBezTo>
                      <a:pt x="8212" y="12591"/>
                      <a:pt x="7221" y="11193"/>
                      <a:pt x="5421" y="9759"/>
                    </a:cubicBezTo>
                    <a:cubicBezTo>
                      <a:pt x="5281" y="9656"/>
                      <a:pt x="5066" y="9502"/>
                      <a:pt x="4777" y="9295"/>
                    </a:cubicBezTo>
                    <a:cubicBezTo>
                      <a:pt x="4489" y="9089"/>
                      <a:pt x="4274" y="8934"/>
                      <a:pt x="4134" y="8831"/>
                    </a:cubicBezTo>
                    <a:cubicBezTo>
                      <a:pt x="3178" y="8091"/>
                      <a:pt x="2700" y="7246"/>
                      <a:pt x="2700" y="6300"/>
                    </a:cubicBezTo>
                    <a:cubicBezTo>
                      <a:pt x="2700" y="5625"/>
                      <a:pt x="2943" y="4997"/>
                      <a:pt x="3427" y="4415"/>
                    </a:cubicBezTo>
                    <a:cubicBezTo>
                      <a:pt x="3913" y="3834"/>
                      <a:pt x="4546" y="3359"/>
                      <a:pt x="5326" y="2988"/>
                    </a:cubicBezTo>
                    <a:cubicBezTo>
                      <a:pt x="6106" y="2618"/>
                      <a:pt x="6971" y="2327"/>
                      <a:pt x="7920" y="2116"/>
                    </a:cubicBezTo>
                    <a:cubicBezTo>
                      <a:pt x="8870" y="1905"/>
                      <a:pt x="9829" y="1799"/>
                      <a:pt x="10800" y="1799"/>
                    </a:cubicBezTo>
                    <a:cubicBezTo>
                      <a:pt x="11771" y="1799"/>
                      <a:pt x="12730" y="1905"/>
                      <a:pt x="13680" y="2116"/>
                    </a:cubicBezTo>
                    <a:cubicBezTo>
                      <a:pt x="14628" y="2327"/>
                      <a:pt x="15493" y="2618"/>
                      <a:pt x="16274" y="2988"/>
                    </a:cubicBezTo>
                    <a:cubicBezTo>
                      <a:pt x="17054" y="3359"/>
                      <a:pt x="17687" y="3834"/>
                      <a:pt x="18173" y="4415"/>
                    </a:cubicBezTo>
                    <a:cubicBezTo>
                      <a:pt x="18657" y="4997"/>
                      <a:pt x="18900" y="5625"/>
                      <a:pt x="18900" y="6300"/>
                    </a:cubicBezTo>
                    <a:cubicBezTo>
                      <a:pt x="18900" y="7246"/>
                      <a:pt x="18422" y="8091"/>
                      <a:pt x="17466" y="8831"/>
                    </a:cubicBezTo>
                    <a:cubicBezTo>
                      <a:pt x="17466" y="8831"/>
                      <a:pt x="17466" y="8831"/>
                      <a:pt x="17466" y="8831"/>
                    </a:cubicBezTo>
                    <a:close/>
                    <a:moveTo>
                      <a:pt x="20661" y="3705"/>
                    </a:moveTo>
                    <a:cubicBezTo>
                      <a:pt x="20035" y="2904"/>
                      <a:pt x="19213" y="2238"/>
                      <a:pt x="18194" y="1708"/>
                    </a:cubicBezTo>
                    <a:cubicBezTo>
                      <a:pt x="17174" y="1179"/>
                      <a:pt x="16021" y="762"/>
                      <a:pt x="14734" y="457"/>
                    </a:cubicBezTo>
                    <a:cubicBezTo>
                      <a:pt x="13447" y="153"/>
                      <a:pt x="12136" y="0"/>
                      <a:pt x="10800" y="0"/>
                    </a:cubicBezTo>
                    <a:cubicBezTo>
                      <a:pt x="9464" y="0"/>
                      <a:pt x="8153" y="153"/>
                      <a:pt x="6866" y="457"/>
                    </a:cubicBezTo>
                    <a:cubicBezTo>
                      <a:pt x="5579" y="762"/>
                      <a:pt x="4426" y="1179"/>
                      <a:pt x="3407" y="1708"/>
                    </a:cubicBezTo>
                    <a:cubicBezTo>
                      <a:pt x="2387" y="2238"/>
                      <a:pt x="1564" y="2903"/>
                      <a:pt x="938" y="3705"/>
                    </a:cubicBezTo>
                    <a:cubicBezTo>
                      <a:pt x="312" y="4507"/>
                      <a:pt x="0" y="5372"/>
                      <a:pt x="0" y="6300"/>
                    </a:cubicBezTo>
                    <a:cubicBezTo>
                      <a:pt x="0" y="7753"/>
                      <a:pt x="724" y="9009"/>
                      <a:pt x="2173" y="10069"/>
                    </a:cubicBezTo>
                    <a:cubicBezTo>
                      <a:pt x="2805" y="10528"/>
                      <a:pt x="3330" y="10936"/>
                      <a:pt x="3745" y="11292"/>
                    </a:cubicBezTo>
                    <a:cubicBezTo>
                      <a:pt x="4159" y="11648"/>
                      <a:pt x="4578" y="12096"/>
                      <a:pt x="5000" y="12635"/>
                    </a:cubicBezTo>
                    <a:cubicBezTo>
                      <a:pt x="5421" y="13174"/>
                      <a:pt x="5661" y="13678"/>
                      <a:pt x="5717" y="14147"/>
                    </a:cubicBezTo>
                    <a:cubicBezTo>
                      <a:pt x="5056" y="14409"/>
                      <a:pt x="4726" y="14794"/>
                      <a:pt x="4726" y="15300"/>
                    </a:cubicBezTo>
                    <a:cubicBezTo>
                      <a:pt x="4726" y="15647"/>
                      <a:pt x="4901" y="15947"/>
                      <a:pt x="5253" y="16200"/>
                    </a:cubicBezTo>
                    <a:cubicBezTo>
                      <a:pt x="4901" y="16453"/>
                      <a:pt x="4726" y="16753"/>
                      <a:pt x="4726" y="17100"/>
                    </a:cubicBezTo>
                    <a:cubicBezTo>
                      <a:pt x="4726" y="17588"/>
                      <a:pt x="5042" y="17968"/>
                      <a:pt x="5675" y="18240"/>
                    </a:cubicBezTo>
                    <a:cubicBezTo>
                      <a:pt x="5492" y="18455"/>
                      <a:pt x="5401" y="18675"/>
                      <a:pt x="5401" y="18901"/>
                    </a:cubicBezTo>
                    <a:cubicBezTo>
                      <a:pt x="5401" y="19331"/>
                      <a:pt x="5622" y="19665"/>
                      <a:pt x="6064" y="19898"/>
                    </a:cubicBezTo>
                    <a:cubicBezTo>
                      <a:pt x="6507" y="20133"/>
                      <a:pt x="7053" y="20251"/>
                      <a:pt x="7699" y="20251"/>
                    </a:cubicBezTo>
                    <a:cubicBezTo>
                      <a:pt x="7981" y="20663"/>
                      <a:pt x="8403" y="20991"/>
                      <a:pt x="8964" y="21235"/>
                    </a:cubicBezTo>
                    <a:cubicBezTo>
                      <a:pt x="9527" y="21478"/>
                      <a:pt x="10139" y="21600"/>
                      <a:pt x="10800" y="21600"/>
                    </a:cubicBezTo>
                    <a:cubicBezTo>
                      <a:pt x="11461" y="21600"/>
                      <a:pt x="12073" y="21478"/>
                      <a:pt x="12636" y="21235"/>
                    </a:cubicBezTo>
                    <a:cubicBezTo>
                      <a:pt x="13198" y="20991"/>
                      <a:pt x="13620" y="20663"/>
                      <a:pt x="13901" y="20251"/>
                    </a:cubicBezTo>
                    <a:cubicBezTo>
                      <a:pt x="14548" y="20251"/>
                      <a:pt x="15093" y="20133"/>
                      <a:pt x="15536" y="19898"/>
                    </a:cubicBezTo>
                    <a:cubicBezTo>
                      <a:pt x="15978" y="19665"/>
                      <a:pt x="16201" y="19331"/>
                      <a:pt x="16201" y="18901"/>
                    </a:cubicBezTo>
                    <a:cubicBezTo>
                      <a:pt x="16201" y="18675"/>
                      <a:pt x="16108" y="18455"/>
                      <a:pt x="15925" y="18240"/>
                    </a:cubicBezTo>
                    <a:cubicBezTo>
                      <a:pt x="16558" y="17968"/>
                      <a:pt x="16874" y="17588"/>
                      <a:pt x="16874" y="17100"/>
                    </a:cubicBezTo>
                    <a:cubicBezTo>
                      <a:pt x="16874" y="16753"/>
                      <a:pt x="16699" y="16453"/>
                      <a:pt x="16347" y="16200"/>
                    </a:cubicBezTo>
                    <a:cubicBezTo>
                      <a:pt x="16699" y="15947"/>
                      <a:pt x="16874" y="15647"/>
                      <a:pt x="16874" y="15300"/>
                    </a:cubicBezTo>
                    <a:cubicBezTo>
                      <a:pt x="16874" y="14794"/>
                      <a:pt x="16544" y="14409"/>
                      <a:pt x="15883" y="14147"/>
                    </a:cubicBezTo>
                    <a:cubicBezTo>
                      <a:pt x="15940" y="13678"/>
                      <a:pt x="16179" y="13174"/>
                      <a:pt x="16600" y="12635"/>
                    </a:cubicBezTo>
                    <a:cubicBezTo>
                      <a:pt x="17022" y="12096"/>
                      <a:pt x="17441" y="11648"/>
                      <a:pt x="17855" y="11292"/>
                    </a:cubicBezTo>
                    <a:cubicBezTo>
                      <a:pt x="18271" y="10936"/>
                      <a:pt x="18795" y="10528"/>
                      <a:pt x="19427" y="10069"/>
                    </a:cubicBezTo>
                    <a:cubicBezTo>
                      <a:pt x="20876" y="9009"/>
                      <a:pt x="21600" y="7753"/>
                      <a:pt x="21600" y="6300"/>
                    </a:cubicBezTo>
                    <a:cubicBezTo>
                      <a:pt x="21600" y="5372"/>
                      <a:pt x="21288" y="4507"/>
                      <a:pt x="20661" y="3705"/>
                    </a:cubicBezTo>
                    <a:cubicBezTo>
                      <a:pt x="20661" y="3705"/>
                      <a:pt x="20661" y="3705"/>
                      <a:pt x="20661" y="3705"/>
                    </a:cubicBezTo>
                    <a:close/>
                  </a:path>
                </a:pathLst>
              </a:cu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grpSp>
        <p:grpSp>
          <p:nvGrpSpPr>
            <p:cNvPr id="32" name="Group 8"/>
            <p:cNvGrpSpPr/>
            <p:nvPr/>
          </p:nvGrpSpPr>
          <p:grpSpPr>
            <a:xfrm>
              <a:off x="7162745" y="3090030"/>
              <a:ext cx="476251" cy="655457"/>
              <a:chOff x="3937746" y="4672552"/>
              <a:chExt cx="635001" cy="873943"/>
            </a:xfrm>
            <a:grpFill/>
          </p:grpSpPr>
          <p:sp>
            <p:nvSpPr>
              <p:cNvPr id="34" name="Rectangle: Rounded Corners 18"/>
              <p:cNvSpPr/>
              <p:nvPr/>
            </p:nvSpPr>
            <p:spPr>
              <a:xfrm>
                <a:off x="3937746" y="4771830"/>
                <a:ext cx="635001" cy="774665"/>
              </a:xfrm>
              <a:prstGeom prst="roundRect">
                <a:avLst>
                  <a:gd name="adj" fmla="val 5286"/>
                </a:avLst>
              </a:pr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sp>
            <p:nvSpPr>
              <p:cNvPr id="35" name="Freeform: Shape 19"/>
              <p:cNvSpPr/>
              <p:nvPr/>
            </p:nvSpPr>
            <p:spPr>
              <a:xfrm>
                <a:off x="4101641" y="4672552"/>
                <a:ext cx="296982" cy="31027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grpSp>
        <p:sp>
          <p:nvSpPr>
            <p:cNvPr id="33" name="Rectangle 12"/>
            <p:cNvSpPr/>
            <p:nvPr/>
          </p:nvSpPr>
          <p:spPr>
            <a:xfrm>
              <a:off x="7187269" y="3425338"/>
              <a:ext cx="419531" cy="310840"/>
            </a:xfrm>
            <a:prstGeom prst="rect">
              <a:avLst/>
            </a:prstGeom>
            <a:grpFill/>
            <a:ln w="12700">
              <a:miter lim="400000"/>
            </a:ln>
          </p:spPr>
          <p:txBody>
            <a:bodyPr wrap="none" lIns="0" tIns="0" rIns="0" bIns="0" anchor="ctr">
              <a:normAutofit fontScale="85000" lnSpcReduction="20000"/>
            </a:bodyPr>
            <a:lstStyle/>
            <a:p>
              <a:pPr lvl="0" algn="ctr">
                <a:defRPr sz="1800">
                  <a:solidFill>
                    <a:srgbClr val="000000"/>
                  </a:solidFill>
                </a:defRPr>
              </a:pPr>
              <a:r>
                <a:rPr lang="en-US" altLang="zh-CN" sz="3735" dirty="0">
                  <a:solidFill>
                    <a:schemeClr val="bg1"/>
                  </a:solidFill>
                  <a:latin typeface="微软雅黑" panose="020B0503020204020204" charset="-122"/>
                  <a:ea typeface="微软雅黑" panose="020B0503020204020204" charset="-122"/>
                  <a:cs typeface="+mn-ea"/>
                  <a:sym typeface="+mn-lt"/>
                </a:rPr>
                <a:t>3</a:t>
              </a:r>
              <a:endParaRPr lang="en-US" altLang="zh-CN" sz="3735" dirty="0">
                <a:solidFill>
                  <a:schemeClr val="bg1"/>
                </a:solidFill>
                <a:latin typeface="微软雅黑" panose="020B0503020204020204" charset="-122"/>
                <a:ea typeface="微软雅黑" panose="020B0503020204020204" charset="-122"/>
                <a:cs typeface="+mn-ea"/>
                <a:sym typeface="+mn-lt"/>
              </a:endParaRPr>
            </a:p>
          </p:txBody>
        </p:sp>
      </p:grpSp>
      <p:grpSp>
        <p:nvGrpSpPr>
          <p:cNvPr id="39" name="组合 38"/>
          <p:cNvGrpSpPr/>
          <p:nvPr/>
        </p:nvGrpSpPr>
        <p:grpSpPr>
          <a:xfrm>
            <a:off x="7335183" y="3215164"/>
            <a:ext cx="2417963" cy="2805081"/>
            <a:chOff x="5366276" y="1641676"/>
            <a:chExt cx="1813472" cy="2103811"/>
          </a:xfrm>
          <a:solidFill>
            <a:srgbClr val="0070C0"/>
          </a:solidFill>
        </p:grpSpPr>
        <p:grpSp>
          <p:nvGrpSpPr>
            <p:cNvPr id="40" name="Group 4"/>
            <p:cNvGrpSpPr/>
            <p:nvPr/>
          </p:nvGrpSpPr>
          <p:grpSpPr>
            <a:xfrm>
              <a:off x="5366276" y="1641676"/>
              <a:ext cx="1813472" cy="1571031"/>
              <a:chOff x="1542455" y="2741414"/>
              <a:chExt cx="2417962" cy="2094707"/>
            </a:xfrm>
            <a:grpFill/>
          </p:grpSpPr>
          <p:sp>
            <p:nvSpPr>
              <p:cNvPr id="46" name="Freeform: Shape 29"/>
              <p:cNvSpPr/>
              <p:nvPr/>
            </p:nvSpPr>
            <p:spPr>
              <a:xfrm>
                <a:off x="1542455" y="2741414"/>
                <a:ext cx="2417962" cy="2094707"/>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lnTo>
                      <a:pt x="10796" y="14"/>
                    </a:lnTo>
                    <a:lnTo>
                      <a:pt x="0" y="21600"/>
                    </a:lnTo>
                    <a:lnTo>
                      <a:pt x="10796" y="21600"/>
                    </a:lnTo>
                    <a:lnTo>
                      <a:pt x="10803" y="21600"/>
                    </a:lnTo>
                    <a:lnTo>
                      <a:pt x="21600" y="21600"/>
                    </a:lnTo>
                    <a:lnTo>
                      <a:pt x="10803" y="14"/>
                    </a:lnTo>
                    <a:lnTo>
                      <a:pt x="10803" y="0"/>
                    </a:lnTo>
                    <a:lnTo>
                      <a:pt x="10799" y="6"/>
                    </a:lnTo>
                    <a:lnTo>
                      <a:pt x="10796" y="0"/>
                    </a:lnTo>
                    <a:close/>
                  </a:path>
                </a:pathLst>
              </a:custGeom>
              <a:grpFill/>
              <a:ln w="38100">
                <a:solidFill>
                  <a:schemeClr val="bg1"/>
                </a:solidFill>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sp>
            <p:nvSpPr>
              <p:cNvPr id="47" name="Freeform: Shape 30"/>
              <p:cNvSpPr/>
              <p:nvPr/>
            </p:nvSpPr>
            <p:spPr>
              <a:xfrm>
                <a:off x="2663755" y="3205638"/>
                <a:ext cx="175361" cy="253298"/>
              </a:xfrm>
              <a:custGeom>
                <a:avLst/>
                <a:gdLst/>
                <a:ahLst/>
                <a:cxnLst>
                  <a:cxn ang="0">
                    <a:pos x="wd2" y="hd2"/>
                  </a:cxn>
                  <a:cxn ang="5400000">
                    <a:pos x="wd2" y="hd2"/>
                  </a:cxn>
                  <a:cxn ang="10800000">
                    <a:pos x="wd2" y="hd2"/>
                  </a:cxn>
                  <a:cxn ang="16200000">
                    <a:pos x="wd2" y="hd2"/>
                  </a:cxn>
                </a:cxnLst>
                <a:rect l="0" t="0" r="r" b="b"/>
                <a:pathLst>
                  <a:path w="21600" h="21600" extrusionOk="0">
                    <a:moveTo>
                      <a:pt x="9000" y="9554"/>
                    </a:moveTo>
                    <a:cubicBezTo>
                      <a:pt x="9000" y="9675"/>
                      <a:pt x="8944" y="9774"/>
                      <a:pt x="8831" y="9853"/>
                    </a:cubicBezTo>
                    <a:cubicBezTo>
                      <a:pt x="8719" y="9931"/>
                      <a:pt x="8575" y="9970"/>
                      <a:pt x="8400" y="9970"/>
                    </a:cubicBezTo>
                    <a:cubicBezTo>
                      <a:pt x="8226" y="9970"/>
                      <a:pt x="8082" y="9931"/>
                      <a:pt x="7968" y="9853"/>
                    </a:cubicBezTo>
                    <a:cubicBezTo>
                      <a:pt x="7856" y="9775"/>
                      <a:pt x="7800" y="9675"/>
                      <a:pt x="7800" y="9554"/>
                    </a:cubicBezTo>
                    <a:lnTo>
                      <a:pt x="7800" y="3739"/>
                    </a:lnTo>
                    <a:cubicBezTo>
                      <a:pt x="7800" y="3618"/>
                      <a:pt x="7856" y="3518"/>
                      <a:pt x="7968" y="3440"/>
                    </a:cubicBezTo>
                    <a:cubicBezTo>
                      <a:pt x="8082" y="3362"/>
                      <a:pt x="8226" y="3323"/>
                      <a:pt x="8400" y="3323"/>
                    </a:cubicBezTo>
                    <a:cubicBezTo>
                      <a:pt x="8575" y="3323"/>
                      <a:pt x="8719" y="3362"/>
                      <a:pt x="8831" y="3440"/>
                    </a:cubicBezTo>
                    <a:cubicBezTo>
                      <a:pt x="8944" y="3518"/>
                      <a:pt x="9000" y="3618"/>
                      <a:pt x="9000" y="3739"/>
                    </a:cubicBezTo>
                    <a:cubicBezTo>
                      <a:pt x="9000" y="3739"/>
                      <a:pt x="9000" y="9554"/>
                      <a:pt x="9000" y="9554"/>
                    </a:cubicBezTo>
                    <a:close/>
                    <a:moveTo>
                      <a:pt x="20128" y="11248"/>
                    </a:moveTo>
                    <a:cubicBezTo>
                      <a:pt x="19147" y="10396"/>
                      <a:pt x="18038" y="9970"/>
                      <a:pt x="16800" y="9970"/>
                    </a:cubicBezTo>
                    <a:lnTo>
                      <a:pt x="16800" y="3323"/>
                    </a:lnTo>
                    <a:cubicBezTo>
                      <a:pt x="17450" y="3323"/>
                      <a:pt x="18012" y="3159"/>
                      <a:pt x="18487" y="2830"/>
                    </a:cubicBezTo>
                    <a:cubicBezTo>
                      <a:pt x="18963" y="2501"/>
                      <a:pt x="19200" y="2111"/>
                      <a:pt x="19200" y="1662"/>
                    </a:cubicBezTo>
                    <a:cubicBezTo>
                      <a:pt x="19200" y="1211"/>
                      <a:pt x="18963" y="822"/>
                      <a:pt x="18487" y="493"/>
                    </a:cubicBezTo>
                    <a:cubicBezTo>
                      <a:pt x="18012" y="164"/>
                      <a:pt x="17450" y="0"/>
                      <a:pt x="16800" y="0"/>
                    </a:cubicBezTo>
                    <a:lnTo>
                      <a:pt x="4800" y="0"/>
                    </a:lnTo>
                    <a:cubicBezTo>
                      <a:pt x="4150" y="0"/>
                      <a:pt x="3587" y="164"/>
                      <a:pt x="3113" y="493"/>
                    </a:cubicBezTo>
                    <a:cubicBezTo>
                      <a:pt x="2637" y="822"/>
                      <a:pt x="2400" y="1211"/>
                      <a:pt x="2400" y="1662"/>
                    </a:cubicBezTo>
                    <a:cubicBezTo>
                      <a:pt x="2400" y="2111"/>
                      <a:pt x="2637" y="2501"/>
                      <a:pt x="3113" y="2830"/>
                    </a:cubicBezTo>
                    <a:cubicBezTo>
                      <a:pt x="3587" y="3159"/>
                      <a:pt x="4150" y="3323"/>
                      <a:pt x="4800" y="3323"/>
                    </a:cubicBezTo>
                    <a:lnTo>
                      <a:pt x="4800" y="9970"/>
                    </a:lnTo>
                    <a:cubicBezTo>
                      <a:pt x="3562" y="9970"/>
                      <a:pt x="2453" y="10396"/>
                      <a:pt x="1472" y="11248"/>
                    </a:cubicBezTo>
                    <a:cubicBezTo>
                      <a:pt x="491" y="12100"/>
                      <a:pt x="0" y="13059"/>
                      <a:pt x="0" y="14123"/>
                    </a:cubicBezTo>
                    <a:cubicBezTo>
                      <a:pt x="0" y="14348"/>
                      <a:pt x="119" y="14543"/>
                      <a:pt x="356" y="14707"/>
                    </a:cubicBezTo>
                    <a:cubicBezTo>
                      <a:pt x="594" y="14871"/>
                      <a:pt x="875" y="14954"/>
                      <a:pt x="1200" y="14954"/>
                    </a:cubicBezTo>
                    <a:lnTo>
                      <a:pt x="8775" y="14954"/>
                    </a:lnTo>
                    <a:lnTo>
                      <a:pt x="10200" y="21250"/>
                    </a:lnTo>
                    <a:cubicBezTo>
                      <a:pt x="10263" y="21483"/>
                      <a:pt x="10463" y="21600"/>
                      <a:pt x="10800" y="21600"/>
                    </a:cubicBezTo>
                    <a:lnTo>
                      <a:pt x="10819" y="21600"/>
                    </a:lnTo>
                    <a:cubicBezTo>
                      <a:pt x="10969" y="21600"/>
                      <a:pt x="11097" y="21564"/>
                      <a:pt x="11203" y="21491"/>
                    </a:cubicBezTo>
                    <a:cubicBezTo>
                      <a:pt x="11309" y="21417"/>
                      <a:pt x="11375" y="21328"/>
                      <a:pt x="11400" y="21224"/>
                    </a:cubicBezTo>
                    <a:lnTo>
                      <a:pt x="12356" y="14954"/>
                    </a:lnTo>
                    <a:lnTo>
                      <a:pt x="20400" y="14954"/>
                    </a:lnTo>
                    <a:cubicBezTo>
                      <a:pt x="20725" y="14954"/>
                      <a:pt x="21007" y="14871"/>
                      <a:pt x="21244" y="14707"/>
                    </a:cubicBezTo>
                    <a:cubicBezTo>
                      <a:pt x="21481" y="14543"/>
                      <a:pt x="21600" y="14348"/>
                      <a:pt x="21600" y="14123"/>
                    </a:cubicBezTo>
                    <a:cubicBezTo>
                      <a:pt x="21600" y="13059"/>
                      <a:pt x="21109" y="12100"/>
                      <a:pt x="20128" y="11248"/>
                    </a:cubicBezTo>
                    <a:cubicBezTo>
                      <a:pt x="20128" y="11248"/>
                      <a:pt x="20128" y="11248"/>
                      <a:pt x="20128" y="11248"/>
                    </a:cubicBezTo>
                    <a:close/>
                  </a:path>
                </a:pathLst>
              </a:cu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grpSp>
        <p:grpSp>
          <p:nvGrpSpPr>
            <p:cNvPr id="41" name="Group 7"/>
            <p:cNvGrpSpPr/>
            <p:nvPr/>
          </p:nvGrpSpPr>
          <p:grpSpPr>
            <a:xfrm>
              <a:off x="6442093" y="3090030"/>
              <a:ext cx="476251" cy="655457"/>
              <a:chOff x="2976877" y="4672552"/>
              <a:chExt cx="635001" cy="873942"/>
            </a:xfrm>
            <a:grpFill/>
          </p:grpSpPr>
          <p:sp>
            <p:nvSpPr>
              <p:cNvPr id="43" name="Rectangle: Rounded Corners 21"/>
              <p:cNvSpPr/>
              <p:nvPr/>
            </p:nvSpPr>
            <p:spPr>
              <a:xfrm>
                <a:off x="2976877" y="4768835"/>
                <a:ext cx="635001" cy="777659"/>
              </a:xfrm>
              <a:prstGeom prst="roundRect">
                <a:avLst>
                  <a:gd name="adj" fmla="val 5286"/>
                </a:avLst>
              </a:pr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sp>
            <p:nvSpPr>
              <p:cNvPr id="44" name="Freeform: Shape 22"/>
              <p:cNvSpPr/>
              <p:nvPr/>
            </p:nvSpPr>
            <p:spPr>
              <a:xfrm>
                <a:off x="3143329" y="4672552"/>
                <a:ext cx="296982" cy="31027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grpSp>
        <p:sp>
          <p:nvSpPr>
            <p:cNvPr id="42" name="Rectangle 13"/>
            <p:cNvSpPr/>
            <p:nvPr/>
          </p:nvSpPr>
          <p:spPr>
            <a:xfrm>
              <a:off x="6465503" y="3425338"/>
              <a:ext cx="419531" cy="310840"/>
            </a:xfrm>
            <a:prstGeom prst="rect">
              <a:avLst/>
            </a:prstGeom>
            <a:grpFill/>
            <a:ln w="12700">
              <a:miter lim="400000"/>
            </a:ln>
          </p:spPr>
          <p:txBody>
            <a:bodyPr wrap="none" lIns="0" tIns="0" rIns="0" bIns="0" anchor="ctr">
              <a:normAutofit fontScale="85000" lnSpcReduction="20000"/>
            </a:bodyPr>
            <a:lstStyle/>
            <a:p>
              <a:pPr lvl="0" algn="ctr">
                <a:defRPr sz="1800">
                  <a:solidFill>
                    <a:srgbClr val="000000"/>
                  </a:solidFill>
                </a:defRPr>
              </a:pPr>
              <a:r>
                <a:rPr lang="en-US" altLang="zh-CN" sz="3735" dirty="0">
                  <a:solidFill>
                    <a:schemeClr val="bg1"/>
                  </a:solidFill>
                  <a:latin typeface="微软雅黑" panose="020B0503020204020204" charset="-122"/>
                  <a:ea typeface="微软雅黑" panose="020B0503020204020204" charset="-122"/>
                  <a:cs typeface="+mn-ea"/>
                  <a:sym typeface="+mn-lt"/>
                </a:rPr>
                <a:t>2</a:t>
              </a:r>
              <a:endParaRPr lang="en-US" altLang="zh-CN" sz="3735" dirty="0">
                <a:solidFill>
                  <a:schemeClr val="bg1"/>
                </a:solidFill>
                <a:latin typeface="微软雅黑" panose="020B0503020204020204" charset="-122"/>
                <a:ea typeface="微软雅黑" panose="020B0503020204020204" charset="-122"/>
                <a:cs typeface="+mn-ea"/>
                <a:sym typeface="+mn-lt"/>
              </a:endParaRPr>
            </a:p>
          </p:txBody>
        </p:sp>
      </p:grpSp>
      <p:grpSp>
        <p:nvGrpSpPr>
          <p:cNvPr id="48" name="组合 47"/>
          <p:cNvGrpSpPr/>
          <p:nvPr/>
        </p:nvGrpSpPr>
        <p:grpSpPr>
          <a:xfrm>
            <a:off x="6957715" y="3731548"/>
            <a:ext cx="1818085" cy="2291517"/>
            <a:chOff x="5058053" y="2028182"/>
            <a:chExt cx="1363564" cy="1718638"/>
          </a:xfrm>
          <a:solidFill>
            <a:srgbClr val="0070C0"/>
          </a:solidFill>
        </p:grpSpPr>
        <p:grpSp>
          <p:nvGrpSpPr>
            <p:cNvPr id="49" name="Group 5"/>
            <p:cNvGrpSpPr/>
            <p:nvPr/>
          </p:nvGrpSpPr>
          <p:grpSpPr>
            <a:xfrm>
              <a:off x="5058053" y="2028182"/>
              <a:ext cx="1363564" cy="1184524"/>
              <a:chOff x="1131491" y="3256756"/>
              <a:chExt cx="1818085" cy="1579365"/>
            </a:xfrm>
            <a:grpFill/>
          </p:grpSpPr>
          <p:sp>
            <p:nvSpPr>
              <p:cNvPr id="55" name="Freeform: Shape 27"/>
              <p:cNvSpPr/>
              <p:nvPr/>
            </p:nvSpPr>
            <p:spPr>
              <a:xfrm>
                <a:off x="1131491" y="3256756"/>
                <a:ext cx="1818085" cy="1579365"/>
              </a:xfrm>
              <a:custGeom>
                <a:avLst/>
                <a:gdLst/>
                <a:ahLst/>
                <a:cxnLst>
                  <a:cxn ang="0">
                    <a:pos x="wd2" y="hd2"/>
                  </a:cxn>
                  <a:cxn ang="5400000">
                    <a:pos x="wd2" y="hd2"/>
                  </a:cxn>
                  <a:cxn ang="10800000">
                    <a:pos x="wd2" y="hd2"/>
                  </a:cxn>
                  <a:cxn ang="16200000">
                    <a:pos x="wd2" y="hd2"/>
                  </a:cxn>
                </a:cxnLst>
                <a:rect l="0" t="0" r="r" b="b"/>
                <a:pathLst>
                  <a:path w="21600" h="21600" extrusionOk="0">
                    <a:moveTo>
                      <a:pt x="10767" y="0"/>
                    </a:moveTo>
                    <a:lnTo>
                      <a:pt x="10767" y="128"/>
                    </a:lnTo>
                    <a:lnTo>
                      <a:pt x="0" y="21600"/>
                    </a:lnTo>
                    <a:lnTo>
                      <a:pt x="10767" y="21600"/>
                    </a:lnTo>
                    <a:lnTo>
                      <a:pt x="10831" y="21600"/>
                    </a:lnTo>
                    <a:lnTo>
                      <a:pt x="21600" y="21600"/>
                    </a:lnTo>
                    <a:lnTo>
                      <a:pt x="10831" y="128"/>
                    </a:lnTo>
                    <a:lnTo>
                      <a:pt x="10831" y="0"/>
                    </a:lnTo>
                    <a:lnTo>
                      <a:pt x="10800" y="62"/>
                    </a:lnTo>
                    <a:lnTo>
                      <a:pt x="10767" y="0"/>
                    </a:lnTo>
                    <a:close/>
                  </a:path>
                </a:pathLst>
              </a:custGeom>
              <a:grpFill/>
              <a:ln w="38100">
                <a:solidFill>
                  <a:schemeClr val="bg1"/>
                </a:solidFill>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sp>
            <p:nvSpPr>
              <p:cNvPr id="56" name="Freeform: Shape 28"/>
              <p:cNvSpPr/>
              <p:nvPr/>
            </p:nvSpPr>
            <p:spPr>
              <a:xfrm>
                <a:off x="1940686" y="3635528"/>
                <a:ext cx="199695" cy="214514"/>
              </a:xfrm>
              <a:custGeom>
                <a:avLst/>
                <a:gdLst/>
                <a:ahLst/>
                <a:cxnLst>
                  <a:cxn ang="0">
                    <a:pos x="wd2" y="hd2"/>
                  </a:cxn>
                  <a:cxn ang="5400000">
                    <a:pos x="wd2" y="hd2"/>
                  </a:cxn>
                  <a:cxn ang="10800000">
                    <a:pos x="wd2" y="hd2"/>
                  </a:cxn>
                  <a:cxn ang="16200000">
                    <a:pos x="wd2" y="hd2"/>
                  </a:cxn>
                </a:cxnLst>
                <a:rect l="0" t="0" r="r" b="b"/>
                <a:pathLst>
                  <a:path w="21600" h="21600" extrusionOk="0">
                    <a:moveTo>
                      <a:pt x="10853" y="0"/>
                    </a:moveTo>
                    <a:cubicBezTo>
                      <a:pt x="10365" y="0"/>
                      <a:pt x="9947" y="159"/>
                      <a:pt x="9591" y="489"/>
                    </a:cubicBezTo>
                    <a:cubicBezTo>
                      <a:pt x="9235" y="821"/>
                      <a:pt x="9066" y="1210"/>
                      <a:pt x="9066" y="1663"/>
                    </a:cubicBezTo>
                    <a:lnTo>
                      <a:pt x="9066" y="10029"/>
                    </a:lnTo>
                    <a:cubicBezTo>
                      <a:pt x="9066" y="10483"/>
                      <a:pt x="9235" y="10897"/>
                      <a:pt x="9591" y="11228"/>
                    </a:cubicBezTo>
                    <a:cubicBezTo>
                      <a:pt x="9947" y="11559"/>
                      <a:pt x="10365" y="11717"/>
                      <a:pt x="10853" y="11717"/>
                    </a:cubicBezTo>
                    <a:cubicBezTo>
                      <a:pt x="11339" y="11717"/>
                      <a:pt x="11759" y="11559"/>
                      <a:pt x="12114" y="11228"/>
                    </a:cubicBezTo>
                    <a:cubicBezTo>
                      <a:pt x="12470" y="10897"/>
                      <a:pt x="12666" y="10483"/>
                      <a:pt x="12666" y="10029"/>
                    </a:cubicBezTo>
                    <a:lnTo>
                      <a:pt x="12666" y="1663"/>
                    </a:lnTo>
                    <a:cubicBezTo>
                      <a:pt x="12666" y="1210"/>
                      <a:pt x="12470" y="821"/>
                      <a:pt x="12114" y="489"/>
                    </a:cubicBezTo>
                    <a:cubicBezTo>
                      <a:pt x="11759" y="158"/>
                      <a:pt x="11339" y="0"/>
                      <a:pt x="10853" y="0"/>
                    </a:cubicBezTo>
                    <a:close/>
                    <a:moveTo>
                      <a:pt x="5676" y="3229"/>
                    </a:moveTo>
                    <a:cubicBezTo>
                      <a:pt x="5184" y="3168"/>
                      <a:pt x="4738" y="3268"/>
                      <a:pt x="4336" y="3547"/>
                    </a:cubicBezTo>
                    <a:cubicBezTo>
                      <a:pt x="2967" y="4498"/>
                      <a:pt x="1884" y="5666"/>
                      <a:pt x="1130" y="7070"/>
                    </a:cubicBezTo>
                    <a:cubicBezTo>
                      <a:pt x="376" y="8473"/>
                      <a:pt x="0" y="9984"/>
                      <a:pt x="0" y="11571"/>
                    </a:cubicBezTo>
                    <a:cubicBezTo>
                      <a:pt x="0" y="12931"/>
                      <a:pt x="295" y="14221"/>
                      <a:pt x="867" y="15460"/>
                    </a:cubicBezTo>
                    <a:cubicBezTo>
                      <a:pt x="1439" y="16698"/>
                      <a:pt x="2215" y="17766"/>
                      <a:pt x="3180" y="18665"/>
                    </a:cubicBezTo>
                    <a:cubicBezTo>
                      <a:pt x="4145" y="19562"/>
                      <a:pt x="5292" y="20286"/>
                      <a:pt x="6622" y="20817"/>
                    </a:cubicBezTo>
                    <a:cubicBezTo>
                      <a:pt x="7952" y="21349"/>
                      <a:pt x="9338" y="21600"/>
                      <a:pt x="10800" y="21600"/>
                    </a:cubicBezTo>
                    <a:cubicBezTo>
                      <a:pt x="12261" y="21600"/>
                      <a:pt x="13648" y="21349"/>
                      <a:pt x="14978" y="20817"/>
                    </a:cubicBezTo>
                    <a:cubicBezTo>
                      <a:pt x="16309" y="20286"/>
                      <a:pt x="17455" y="19562"/>
                      <a:pt x="18420" y="18665"/>
                    </a:cubicBezTo>
                    <a:cubicBezTo>
                      <a:pt x="19385" y="17766"/>
                      <a:pt x="20162" y="16698"/>
                      <a:pt x="20733" y="15460"/>
                    </a:cubicBezTo>
                    <a:cubicBezTo>
                      <a:pt x="21305" y="14221"/>
                      <a:pt x="21600" y="12931"/>
                      <a:pt x="21600" y="11571"/>
                    </a:cubicBezTo>
                    <a:cubicBezTo>
                      <a:pt x="21600" y="9984"/>
                      <a:pt x="21225" y="8474"/>
                      <a:pt x="20470" y="7070"/>
                    </a:cubicBezTo>
                    <a:cubicBezTo>
                      <a:pt x="19716" y="5666"/>
                      <a:pt x="18658" y="4498"/>
                      <a:pt x="17291" y="3547"/>
                    </a:cubicBezTo>
                    <a:cubicBezTo>
                      <a:pt x="16897" y="3268"/>
                      <a:pt x="16447" y="3168"/>
                      <a:pt x="15950" y="3229"/>
                    </a:cubicBezTo>
                    <a:cubicBezTo>
                      <a:pt x="15454" y="3290"/>
                      <a:pt x="15058" y="3490"/>
                      <a:pt x="14768" y="3865"/>
                    </a:cubicBezTo>
                    <a:cubicBezTo>
                      <a:pt x="14468" y="4231"/>
                      <a:pt x="14356" y="4655"/>
                      <a:pt x="14426" y="5113"/>
                    </a:cubicBezTo>
                    <a:cubicBezTo>
                      <a:pt x="14496" y="5570"/>
                      <a:pt x="14715" y="5934"/>
                      <a:pt x="15109" y="6213"/>
                    </a:cubicBezTo>
                    <a:cubicBezTo>
                      <a:pt x="16026" y="6858"/>
                      <a:pt x="16738" y="7653"/>
                      <a:pt x="17238" y="8586"/>
                    </a:cubicBezTo>
                    <a:cubicBezTo>
                      <a:pt x="17739" y="9519"/>
                      <a:pt x="18000" y="10516"/>
                      <a:pt x="18000" y="11571"/>
                    </a:cubicBezTo>
                    <a:cubicBezTo>
                      <a:pt x="18000" y="12478"/>
                      <a:pt x="17801" y="13339"/>
                      <a:pt x="17422" y="14164"/>
                    </a:cubicBezTo>
                    <a:cubicBezTo>
                      <a:pt x="17043" y="14988"/>
                      <a:pt x="16545" y="15690"/>
                      <a:pt x="15898" y="16292"/>
                    </a:cubicBezTo>
                    <a:cubicBezTo>
                      <a:pt x="15251" y="16893"/>
                      <a:pt x="14470" y="17381"/>
                      <a:pt x="13585" y="17735"/>
                    </a:cubicBezTo>
                    <a:cubicBezTo>
                      <a:pt x="12700" y="18088"/>
                      <a:pt x="11774" y="18273"/>
                      <a:pt x="10800" y="18273"/>
                    </a:cubicBezTo>
                    <a:cubicBezTo>
                      <a:pt x="9826" y="18273"/>
                      <a:pt x="8900" y="18088"/>
                      <a:pt x="8015" y="17735"/>
                    </a:cubicBezTo>
                    <a:cubicBezTo>
                      <a:pt x="7129" y="17381"/>
                      <a:pt x="6348" y="16893"/>
                      <a:pt x="5702" y="16292"/>
                    </a:cubicBezTo>
                    <a:cubicBezTo>
                      <a:pt x="5055" y="15690"/>
                      <a:pt x="4557" y="14988"/>
                      <a:pt x="4178" y="14164"/>
                    </a:cubicBezTo>
                    <a:cubicBezTo>
                      <a:pt x="3798" y="13339"/>
                      <a:pt x="3600" y="12478"/>
                      <a:pt x="3600" y="11571"/>
                    </a:cubicBezTo>
                    <a:cubicBezTo>
                      <a:pt x="3600" y="10516"/>
                      <a:pt x="3861" y="9520"/>
                      <a:pt x="4362" y="8586"/>
                    </a:cubicBezTo>
                    <a:cubicBezTo>
                      <a:pt x="4864" y="7653"/>
                      <a:pt x="5573" y="6858"/>
                      <a:pt x="6491" y="6213"/>
                    </a:cubicBezTo>
                    <a:cubicBezTo>
                      <a:pt x="6884" y="5934"/>
                      <a:pt x="7104" y="5570"/>
                      <a:pt x="7174" y="5113"/>
                    </a:cubicBezTo>
                    <a:cubicBezTo>
                      <a:pt x="7244" y="4655"/>
                      <a:pt x="7132" y="4231"/>
                      <a:pt x="6832" y="3865"/>
                    </a:cubicBezTo>
                    <a:cubicBezTo>
                      <a:pt x="6542" y="3490"/>
                      <a:pt x="6168" y="3290"/>
                      <a:pt x="5676" y="3229"/>
                    </a:cubicBezTo>
                    <a:close/>
                  </a:path>
                </a:pathLst>
              </a:cu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grpSp>
        <p:grpSp>
          <p:nvGrpSpPr>
            <p:cNvPr id="50" name="Group 6"/>
            <p:cNvGrpSpPr/>
            <p:nvPr/>
          </p:nvGrpSpPr>
          <p:grpSpPr>
            <a:xfrm>
              <a:off x="5721440" y="3090030"/>
              <a:ext cx="476251" cy="655457"/>
              <a:chOff x="2016007" y="4672552"/>
              <a:chExt cx="635001" cy="873943"/>
            </a:xfrm>
            <a:grpFill/>
          </p:grpSpPr>
          <p:sp>
            <p:nvSpPr>
              <p:cNvPr id="52" name="Rectangle: Rounded Corners 24"/>
              <p:cNvSpPr/>
              <p:nvPr/>
            </p:nvSpPr>
            <p:spPr>
              <a:xfrm>
                <a:off x="2016007" y="4750871"/>
                <a:ext cx="635001" cy="795624"/>
              </a:xfrm>
              <a:prstGeom prst="roundRect">
                <a:avLst>
                  <a:gd name="adj" fmla="val 5286"/>
                </a:avLst>
              </a:pr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sp>
            <p:nvSpPr>
              <p:cNvPr id="53" name="Freeform: Shape 25"/>
              <p:cNvSpPr/>
              <p:nvPr/>
            </p:nvSpPr>
            <p:spPr>
              <a:xfrm>
                <a:off x="2185016" y="4672552"/>
                <a:ext cx="296982" cy="31027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grpFill/>
              <a:ln w="12700">
                <a:miter lim="400000"/>
              </a:ln>
            </p:spPr>
            <p:txBody>
              <a:bodyPr anchor="ctr"/>
              <a:lstStyle/>
              <a:p>
                <a:pPr algn="ctr"/>
                <a:endParaRPr sz="2400">
                  <a:latin typeface="微软雅黑" panose="020B0503020204020204" charset="-122"/>
                  <a:ea typeface="微软雅黑" panose="020B0503020204020204" charset="-122"/>
                  <a:cs typeface="+mn-ea"/>
                  <a:sym typeface="+mn-lt"/>
                </a:endParaRPr>
              </a:p>
            </p:txBody>
          </p:sp>
        </p:grpSp>
        <p:sp>
          <p:nvSpPr>
            <p:cNvPr id="51" name="Rectangle 14"/>
            <p:cNvSpPr/>
            <p:nvPr/>
          </p:nvSpPr>
          <p:spPr>
            <a:xfrm>
              <a:off x="5759478" y="3450322"/>
              <a:ext cx="400175" cy="296498"/>
            </a:xfrm>
            <a:prstGeom prst="rect">
              <a:avLst/>
            </a:prstGeom>
            <a:grpFill/>
            <a:ln w="12700">
              <a:miter lim="400000"/>
            </a:ln>
          </p:spPr>
          <p:txBody>
            <a:bodyPr wrap="none" lIns="0" tIns="0" rIns="0" bIns="0" anchor="ctr">
              <a:normAutofit fontScale="85000" lnSpcReduction="20000"/>
            </a:bodyPr>
            <a:lstStyle/>
            <a:p>
              <a:pPr lvl="0" algn="ctr">
                <a:defRPr sz="1800">
                  <a:solidFill>
                    <a:srgbClr val="000000"/>
                  </a:solidFill>
                </a:defRPr>
              </a:pPr>
              <a:r>
                <a:rPr lang="en-US" altLang="zh-CN" sz="3735" dirty="0">
                  <a:solidFill>
                    <a:schemeClr val="bg1"/>
                  </a:solidFill>
                  <a:latin typeface="微软雅黑" panose="020B0503020204020204" charset="-122"/>
                  <a:ea typeface="微软雅黑" panose="020B0503020204020204" charset="-122"/>
                  <a:cs typeface="+mn-ea"/>
                  <a:sym typeface="+mn-lt"/>
                </a:rPr>
                <a:t>1</a:t>
              </a:r>
              <a:endParaRPr lang="en-US" altLang="zh-CN" sz="3735" dirty="0">
                <a:solidFill>
                  <a:schemeClr val="bg1"/>
                </a:solidFill>
                <a:latin typeface="微软雅黑" panose="020B0503020204020204" charset="-122"/>
                <a:ea typeface="微软雅黑" panose="020B0503020204020204" charset="-122"/>
                <a:cs typeface="+mn-ea"/>
                <a:sym typeface="+mn-lt"/>
              </a:endParaRPr>
            </a:p>
          </p:txBody>
        </p:sp>
      </p:grpSp>
      <p:sp>
        <p:nvSpPr>
          <p:cNvPr id="57" name="十二角星 56"/>
          <p:cNvSpPr/>
          <p:nvPr/>
        </p:nvSpPr>
        <p:spPr>
          <a:xfrm>
            <a:off x="8621189" y="524147"/>
            <a:ext cx="2201424" cy="1756568"/>
          </a:xfrm>
          <a:prstGeom prst="star1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charset="-122"/>
                <a:ea typeface="微软雅黑" panose="020B0503020204020204" charset="-122"/>
              </a:rPr>
              <a:t>61</a:t>
            </a:r>
            <a:r>
              <a:rPr lang="zh-CN" altLang="en-US" b="1" dirty="0">
                <a:solidFill>
                  <a:schemeClr val="bg1"/>
                </a:solidFill>
                <a:latin typeface="微软雅黑" panose="020B0503020204020204" charset="-122"/>
                <a:ea typeface="微软雅黑" panose="020B0503020204020204" charset="-122"/>
              </a:rPr>
              <a:t>个</a:t>
            </a:r>
            <a:endParaRPr lang="en-US" altLang="zh-CN" b="1" dirty="0">
              <a:solidFill>
                <a:schemeClr val="bg1"/>
              </a:solidFill>
              <a:latin typeface="微软雅黑" panose="020B0503020204020204" charset="-122"/>
              <a:ea typeface="微软雅黑" panose="020B0503020204020204" charset="-122"/>
            </a:endParaRPr>
          </a:p>
          <a:p>
            <a:pPr algn="ctr"/>
            <a:r>
              <a:rPr lang="zh-CN" altLang="en-US" b="1" dirty="0">
                <a:solidFill>
                  <a:schemeClr val="bg1"/>
                </a:solidFill>
                <a:latin typeface="微软雅黑" panose="020B0503020204020204" charset="-122"/>
                <a:ea typeface="微软雅黑" panose="020B0503020204020204" charset="-122"/>
              </a:rPr>
              <a:t>系统</a:t>
            </a:r>
            <a:r>
              <a:rPr lang="en-US" altLang="zh-CN" b="1" dirty="0">
                <a:solidFill>
                  <a:schemeClr val="bg1"/>
                </a:solidFill>
                <a:latin typeface="微软雅黑" panose="020B0503020204020204" charset="-122"/>
                <a:ea typeface="微软雅黑" panose="020B0503020204020204" charset="-122"/>
              </a:rPr>
              <a:t>,</a:t>
            </a:r>
            <a:endParaRPr lang="en-US" altLang="zh-CN" b="1" dirty="0">
              <a:solidFill>
                <a:schemeClr val="bg1"/>
              </a:solidFill>
              <a:latin typeface="微软雅黑" panose="020B0503020204020204" charset="-122"/>
              <a:ea typeface="微软雅黑" panose="020B0503020204020204" charset="-122"/>
            </a:endParaRPr>
          </a:p>
          <a:p>
            <a:pPr algn="ctr"/>
            <a:r>
              <a:rPr lang="en-US" altLang="zh-CN" b="1" dirty="0">
                <a:solidFill>
                  <a:schemeClr val="bg1"/>
                </a:solidFill>
                <a:latin typeface="微软雅黑" panose="020B0503020204020204" charset="-122"/>
                <a:ea typeface="微软雅黑" panose="020B0503020204020204" charset="-122"/>
              </a:rPr>
              <a:t>670+</a:t>
            </a:r>
            <a:endParaRPr lang="en-US" altLang="zh-CN" b="1" dirty="0">
              <a:solidFill>
                <a:schemeClr val="bg1"/>
              </a:solidFill>
              <a:latin typeface="微软雅黑" panose="020B0503020204020204" charset="-122"/>
              <a:ea typeface="微软雅黑" panose="020B0503020204020204" charset="-122"/>
            </a:endParaRPr>
          </a:p>
          <a:p>
            <a:pPr algn="ctr"/>
            <a:r>
              <a:rPr lang="zh-CN" altLang="en-US" b="1" dirty="0">
                <a:solidFill>
                  <a:schemeClr val="bg1"/>
                </a:solidFill>
                <a:latin typeface="微软雅黑" panose="020B0503020204020204" charset="-122"/>
                <a:ea typeface="微软雅黑" panose="020B0503020204020204" charset="-122"/>
              </a:rPr>
              <a:t>接口</a:t>
            </a:r>
            <a:endParaRPr lang="zh-CN" altLang="en-US"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3806"/>
            <a:ext cx="10515600" cy="637505"/>
          </a:xfrm>
        </p:spPr>
        <p:txBody>
          <a:bodyPr/>
          <a:lstStyle/>
          <a:p>
            <a:r>
              <a:rPr kumimoji="1" lang="zh-CN" altLang="en-US" dirty="0"/>
              <a:t>企业集成平台建设的驱动力</a:t>
            </a:r>
            <a:endParaRPr kumimoji="1" lang="zh-CN" altLang="en-US" dirty="0"/>
          </a:p>
        </p:txBody>
      </p:sp>
      <p:graphicFrame>
        <p:nvGraphicFramePr>
          <p:cNvPr id="3" name="图示 2"/>
          <p:cNvGraphicFramePr/>
          <p:nvPr/>
        </p:nvGraphicFramePr>
        <p:xfrm>
          <a:off x="2163665" y="1597972"/>
          <a:ext cx="7344816" cy="457391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3" name="线形标注 2(带强调线) 307"/>
          <p:cNvSpPr/>
          <p:nvPr/>
        </p:nvSpPr>
        <p:spPr bwMode="auto">
          <a:xfrm>
            <a:off x="204126" y="1480622"/>
            <a:ext cx="2795103" cy="1662473"/>
          </a:xfrm>
          <a:prstGeom prst="accentCallout2">
            <a:avLst>
              <a:gd name="adj1" fmla="val 42083"/>
              <a:gd name="adj2" fmla="val 107093"/>
              <a:gd name="adj3" fmla="val 14184"/>
              <a:gd name="adj4" fmla="val 133116"/>
              <a:gd name="adj5" fmla="val 16056"/>
              <a:gd name="adj6" fmla="val 152203"/>
            </a:avLst>
          </a:prstGeom>
          <a:noFill/>
          <a:ln>
            <a:solidFill>
              <a:schemeClr val="accent1"/>
            </a:solidFill>
          </a:ln>
        </p:spPr>
        <p:style>
          <a:lnRef idx="3">
            <a:schemeClr val="lt1"/>
          </a:lnRef>
          <a:fillRef idx="1">
            <a:schemeClr val="accent1"/>
          </a:fillRef>
          <a:effectRef idx="1">
            <a:schemeClr val="accent1"/>
          </a:effectRef>
          <a:fontRef idx="minor">
            <a:schemeClr val="lt1"/>
          </a:fontRef>
        </p:style>
        <p:txBody>
          <a:bodyPr anchor="ctr"/>
          <a:lstStyle/>
          <a:p>
            <a:pPr>
              <a:spcBef>
                <a:spcPct val="20000"/>
              </a:spcBef>
            </a:pPr>
            <a:r>
              <a:rPr lang="zh-CN" altLang="en-US" sz="1600" b="1" dirty="0">
                <a:solidFill>
                  <a:srgbClr val="FFDA00"/>
                </a:solidFill>
                <a:latin typeface="微软雅黑" panose="020B0503020204020204" charset="-122"/>
                <a:ea typeface="微软雅黑" panose="020B0503020204020204" charset="-122"/>
              </a:rPr>
              <a:t>互联互通</a:t>
            </a:r>
            <a:endParaRPr lang="en-US" altLang="zh-CN" sz="1600" b="1" dirty="0">
              <a:solidFill>
                <a:srgbClr val="FFDA00"/>
              </a:solidFill>
              <a:latin typeface="微软雅黑" panose="020B0503020204020204" charset="-122"/>
              <a:ea typeface="微软雅黑" panose="020B0503020204020204" charset="-122"/>
            </a:endParaRPr>
          </a:p>
          <a:p>
            <a:pPr>
              <a:spcBef>
                <a:spcPct val="20000"/>
              </a:spcBef>
            </a:pPr>
            <a:r>
              <a:rPr lang="zh-CN" altLang="en-US" sz="1600" dirty="0">
                <a:latin typeface="微软雅黑" panose="020B0503020204020204" charset="-122"/>
                <a:ea typeface="微软雅黑" panose="020B0503020204020204" charset="-122"/>
              </a:rPr>
              <a:t>企业需要新一代数字化架构改变内部系统复杂的网状交互关系；适应新形势下的微服务与混合架构，对内实现服务治理、对外实现能力开放。</a:t>
            </a:r>
            <a:endParaRPr lang="en-US" altLang="zh-CN" sz="1600" dirty="0">
              <a:latin typeface="微软雅黑" panose="020B0503020204020204" charset="-122"/>
              <a:ea typeface="微软雅黑" panose="020B0503020204020204" charset="-122"/>
            </a:endParaRPr>
          </a:p>
        </p:txBody>
      </p:sp>
      <p:sp>
        <p:nvSpPr>
          <p:cNvPr id="14" name="TextBox 4"/>
          <p:cNvSpPr txBox="1"/>
          <p:nvPr/>
        </p:nvSpPr>
        <p:spPr>
          <a:xfrm>
            <a:off x="4403020" y="1525964"/>
            <a:ext cx="955759" cy="414682"/>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架构</a:t>
            </a:r>
            <a:endParaRPr lang="zh-CN" altLang="en-US" sz="2000" b="1" dirty="0">
              <a:solidFill>
                <a:schemeClr val="bg1"/>
              </a:solidFill>
              <a:latin typeface="微软雅黑" panose="020B0503020204020204" charset="-122"/>
              <a:ea typeface="微软雅黑" panose="020B0503020204020204" charset="-122"/>
            </a:endParaRPr>
          </a:p>
        </p:txBody>
      </p:sp>
      <p:sp>
        <p:nvSpPr>
          <p:cNvPr id="15" name="TextBox 5"/>
          <p:cNvSpPr txBox="1"/>
          <p:nvPr/>
        </p:nvSpPr>
        <p:spPr>
          <a:xfrm>
            <a:off x="6714298" y="1525964"/>
            <a:ext cx="955759" cy="414682"/>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开发</a:t>
            </a:r>
            <a:endParaRPr lang="zh-CN" altLang="en-US" sz="2000" b="1" dirty="0">
              <a:solidFill>
                <a:schemeClr val="bg1"/>
              </a:solidFill>
              <a:latin typeface="微软雅黑" panose="020B0503020204020204" charset="-122"/>
              <a:ea typeface="微软雅黑" panose="020B0503020204020204" charset="-122"/>
            </a:endParaRPr>
          </a:p>
        </p:txBody>
      </p:sp>
      <p:sp>
        <p:nvSpPr>
          <p:cNvPr id="16" name="TextBox 6"/>
          <p:cNvSpPr txBox="1"/>
          <p:nvPr/>
        </p:nvSpPr>
        <p:spPr>
          <a:xfrm>
            <a:off x="6563260" y="5863810"/>
            <a:ext cx="955759" cy="414682"/>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运维</a:t>
            </a:r>
            <a:endParaRPr lang="zh-CN" altLang="en-US" sz="2000" b="1" dirty="0">
              <a:solidFill>
                <a:schemeClr val="bg1"/>
              </a:solidFill>
              <a:latin typeface="微软雅黑" panose="020B0503020204020204" charset="-122"/>
              <a:ea typeface="微软雅黑" panose="020B0503020204020204" charset="-122"/>
            </a:endParaRPr>
          </a:p>
        </p:txBody>
      </p:sp>
      <p:sp>
        <p:nvSpPr>
          <p:cNvPr id="17" name="TextBox 7"/>
          <p:cNvSpPr txBox="1"/>
          <p:nvPr/>
        </p:nvSpPr>
        <p:spPr>
          <a:xfrm>
            <a:off x="4403019" y="5858014"/>
            <a:ext cx="955759" cy="414682"/>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管理</a:t>
            </a:r>
            <a:endParaRPr lang="zh-CN" altLang="en-US" sz="2000" b="1" dirty="0">
              <a:solidFill>
                <a:schemeClr val="bg1"/>
              </a:solidFill>
              <a:latin typeface="微软雅黑" panose="020B0503020204020204" charset="-122"/>
              <a:ea typeface="微软雅黑" panose="020B0503020204020204" charset="-122"/>
            </a:endParaRPr>
          </a:p>
        </p:txBody>
      </p:sp>
      <p:sp>
        <p:nvSpPr>
          <p:cNvPr id="18" name="线形标注 2(带强调线) 307"/>
          <p:cNvSpPr/>
          <p:nvPr/>
        </p:nvSpPr>
        <p:spPr bwMode="auto">
          <a:xfrm>
            <a:off x="296723" y="4554657"/>
            <a:ext cx="2702506" cy="1075763"/>
          </a:xfrm>
          <a:prstGeom prst="accentCallout2">
            <a:avLst>
              <a:gd name="adj1" fmla="val 42083"/>
              <a:gd name="adj2" fmla="val 107093"/>
              <a:gd name="adj3" fmla="val 133877"/>
              <a:gd name="adj4" fmla="val 130679"/>
              <a:gd name="adj5" fmla="val 137120"/>
              <a:gd name="adj6" fmla="val 159375"/>
            </a:avLst>
          </a:prstGeom>
          <a:noFill/>
          <a:ln>
            <a:solidFill>
              <a:schemeClr val="accent1"/>
            </a:solidFill>
          </a:ln>
        </p:spPr>
        <p:style>
          <a:lnRef idx="3">
            <a:schemeClr val="lt1"/>
          </a:lnRef>
          <a:fillRef idx="1">
            <a:schemeClr val="accent5"/>
          </a:fillRef>
          <a:effectRef idx="1">
            <a:schemeClr val="accent5"/>
          </a:effectRef>
          <a:fontRef idx="minor">
            <a:schemeClr val="lt1"/>
          </a:fontRef>
        </p:style>
        <p:txBody>
          <a:bodyPr anchor="ctr"/>
          <a:lstStyle/>
          <a:p>
            <a:pPr>
              <a:spcBef>
                <a:spcPct val="20000"/>
              </a:spcBef>
            </a:pPr>
            <a:r>
              <a:rPr lang="zh-CN" altLang="en-US" sz="1600" b="1" dirty="0">
                <a:solidFill>
                  <a:srgbClr val="FFDA00"/>
                </a:solidFill>
                <a:latin typeface="微软雅黑" panose="020B0503020204020204" charset="-122"/>
                <a:ea typeface="微软雅黑" panose="020B0503020204020204" charset="-122"/>
              </a:rPr>
              <a:t>透明化服务管控</a:t>
            </a:r>
            <a:endParaRPr lang="en-US" altLang="zh-CN" sz="1600" b="1" dirty="0">
              <a:solidFill>
                <a:srgbClr val="FFDA00"/>
              </a:solidFill>
              <a:latin typeface="微软雅黑" panose="020B0503020204020204" charset="-122"/>
              <a:ea typeface="微软雅黑" panose="020B0503020204020204" charset="-122"/>
            </a:endParaRPr>
          </a:p>
          <a:p>
            <a:pPr>
              <a:spcBef>
                <a:spcPct val="20000"/>
              </a:spcBef>
            </a:pPr>
            <a:r>
              <a:rPr lang="zh-CN" altLang="en-US" sz="1600" dirty="0">
                <a:latin typeface="微软雅黑" panose="020B0503020204020204" charset="-122"/>
                <a:ea typeface="微软雅黑" panose="020B0503020204020204" charset="-122"/>
              </a:rPr>
              <a:t>系统间需要透明化管理，避免黑盒系统，系统间交互实现细粒度的可视、可管、可控</a:t>
            </a:r>
            <a:endParaRPr lang="en-US" altLang="zh-CN" sz="1600" dirty="0">
              <a:latin typeface="微软雅黑" panose="020B0503020204020204" charset="-122"/>
              <a:ea typeface="微软雅黑" panose="020B0503020204020204" charset="-122"/>
            </a:endParaRPr>
          </a:p>
        </p:txBody>
      </p:sp>
      <p:sp>
        <p:nvSpPr>
          <p:cNvPr id="19" name="线形标注 2(带强调线) 307"/>
          <p:cNvSpPr/>
          <p:nvPr/>
        </p:nvSpPr>
        <p:spPr bwMode="auto">
          <a:xfrm>
            <a:off x="8619816" y="1480622"/>
            <a:ext cx="3120913" cy="1269478"/>
          </a:xfrm>
          <a:prstGeom prst="accentCallout2">
            <a:avLst>
              <a:gd name="adj1" fmla="val 49238"/>
              <a:gd name="adj2" fmla="val -4038"/>
              <a:gd name="adj3" fmla="val 18851"/>
              <a:gd name="adj4" fmla="val -22643"/>
              <a:gd name="adj5" fmla="val 20329"/>
              <a:gd name="adj6" fmla="val -37317"/>
            </a:avLst>
          </a:prstGeom>
          <a:noFill/>
          <a:ln>
            <a:solidFill>
              <a:schemeClr val="accent1"/>
            </a:solidFill>
          </a:ln>
        </p:spPr>
        <p:style>
          <a:lnRef idx="3">
            <a:schemeClr val="lt1"/>
          </a:lnRef>
          <a:fillRef idx="1">
            <a:schemeClr val="accent3"/>
          </a:fillRef>
          <a:effectRef idx="1">
            <a:schemeClr val="accent3"/>
          </a:effectRef>
          <a:fontRef idx="minor">
            <a:schemeClr val="lt1"/>
          </a:fontRef>
        </p:style>
        <p:txBody>
          <a:bodyPr anchor="ctr"/>
          <a:lstStyle/>
          <a:p>
            <a:pPr>
              <a:spcBef>
                <a:spcPct val="20000"/>
              </a:spcBef>
            </a:pPr>
            <a:r>
              <a:rPr lang="zh-CN" altLang="en-US" sz="1600" b="1" dirty="0">
                <a:solidFill>
                  <a:srgbClr val="FFDA00"/>
                </a:solidFill>
                <a:latin typeface="微软雅黑" panose="020B0503020204020204" charset="-122"/>
                <a:ea typeface="微软雅黑" panose="020B0503020204020204" charset="-122"/>
              </a:rPr>
              <a:t>敏捷开发</a:t>
            </a:r>
            <a:endParaRPr lang="en-US" altLang="zh-CN" sz="1600" b="1" dirty="0">
              <a:solidFill>
                <a:srgbClr val="FFDA00"/>
              </a:solidFill>
              <a:latin typeface="微软雅黑" panose="020B0503020204020204" charset="-122"/>
              <a:ea typeface="微软雅黑" panose="020B0503020204020204" charset="-122"/>
            </a:endParaRPr>
          </a:p>
          <a:p>
            <a:pPr>
              <a:spcBef>
                <a:spcPct val="20000"/>
              </a:spcBef>
            </a:pPr>
            <a:r>
              <a:rPr lang="zh-CN" altLang="en-US" sz="1600" dirty="0">
                <a:latin typeface="微软雅黑" panose="020B0503020204020204" charset="-122"/>
                <a:ea typeface="微软雅黑" panose="020B0503020204020204" charset="-122"/>
              </a:rPr>
              <a:t>规范开发方法，，降低开发难度；系统间交互松耦合，让所有接口交互不受制于开发语言、系统平台、协议、数据格式，提高资产复用率，降低成本浪费。</a:t>
            </a:r>
            <a:endParaRPr lang="en-US" altLang="zh-CN" sz="1600" dirty="0">
              <a:latin typeface="微软雅黑" panose="020B0503020204020204" charset="-122"/>
              <a:ea typeface="微软雅黑" panose="020B0503020204020204" charset="-122"/>
            </a:endParaRPr>
          </a:p>
        </p:txBody>
      </p:sp>
      <p:sp>
        <p:nvSpPr>
          <p:cNvPr id="20" name="线形标注 2(带强调线) 307"/>
          <p:cNvSpPr/>
          <p:nvPr/>
        </p:nvSpPr>
        <p:spPr bwMode="auto">
          <a:xfrm>
            <a:off x="8723500" y="4694316"/>
            <a:ext cx="2873213" cy="1224136"/>
          </a:xfrm>
          <a:prstGeom prst="accentCallout2">
            <a:avLst>
              <a:gd name="adj1" fmla="val 49238"/>
              <a:gd name="adj2" fmla="val -4038"/>
              <a:gd name="adj3" fmla="val 102687"/>
              <a:gd name="adj4" fmla="val -20058"/>
              <a:gd name="adj5" fmla="val 113593"/>
              <a:gd name="adj6" fmla="val -52450"/>
            </a:avLst>
          </a:prstGeom>
          <a:noFill/>
          <a:ln>
            <a:solidFill>
              <a:schemeClr val="accent1"/>
            </a:solidFill>
          </a:ln>
        </p:spPr>
        <p:style>
          <a:lnRef idx="3">
            <a:schemeClr val="lt1"/>
          </a:lnRef>
          <a:fillRef idx="1">
            <a:schemeClr val="accent4"/>
          </a:fillRef>
          <a:effectRef idx="1">
            <a:schemeClr val="accent4"/>
          </a:effectRef>
          <a:fontRef idx="minor">
            <a:schemeClr val="lt1"/>
          </a:fontRef>
        </p:style>
        <p:txBody>
          <a:bodyPr anchor="ctr"/>
          <a:lstStyle/>
          <a:p>
            <a:pPr>
              <a:spcBef>
                <a:spcPct val="20000"/>
              </a:spcBef>
            </a:pPr>
            <a:r>
              <a:rPr lang="zh-CN" altLang="en-US" sz="1600" b="1" dirty="0">
                <a:solidFill>
                  <a:srgbClr val="FFDA00"/>
                </a:solidFill>
                <a:latin typeface="微软雅黑" panose="020B0503020204020204" charset="-122"/>
                <a:ea typeface="微软雅黑" panose="020B0503020204020204" charset="-122"/>
              </a:rPr>
              <a:t>服务快速接入与运维</a:t>
            </a:r>
            <a:endParaRPr lang="en-US" altLang="zh-CN" sz="1600" b="1" dirty="0">
              <a:solidFill>
                <a:srgbClr val="FFDA00"/>
              </a:solidFill>
              <a:latin typeface="微软雅黑" panose="020B0503020204020204" charset="-122"/>
              <a:ea typeface="微软雅黑" panose="020B0503020204020204" charset="-122"/>
            </a:endParaRPr>
          </a:p>
          <a:p>
            <a:pPr>
              <a:spcBef>
                <a:spcPct val="20000"/>
              </a:spcBef>
            </a:pPr>
            <a:r>
              <a:rPr lang="zh-CN" altLang="en-US" sz="1600" dirty="0">
                <a:latin typeface="微软雅黑" panose="020B0503020204020204" charset="-122"/>
                <a:ea typeface="微软雅黑" panose="020B0503020204020204" charset="-122"/>
              </a:rPr>
              <a:t>快速的添加新服务，改变其中服务对系统的影响小；加强运行期管控，自动化、推送式运维保障，降低运维成本。</a:t>
            </a:r>
            <a:endParaRPr lang="en-US" altLang="zh-CN" sz="1600" dirty="0">
              <a:latin typeface="微软雅黑" panose="020B0503020204020204" charset="-122"/>
              <a:ea typeface="微软雅黑" panose="020B050302020402020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p:nvPr/>
        </p:nvSpPr>
        <p:spPr>
          <a:xfrm>
            <a:off x="3804294" y="2980545"/>
            <a:ext cx="3979703" cy="707886"/>
          </a:xfrm>
          <a:prstGeom prst="rect">
            <a:avLst/>
          </a:prstGeom>
          <a:noFill/>
        </p:spPr>
        <p:txBody>
          <a:bodyPr wrap="square" rtlCol="0">
            <a:spAutoFit/>
          </a:bodyPr>
          <a:lstStyle>
            <a:defPPr>
              <a:defRPr lang="zh-CN"/>
            </a:defPPr>
            <a:lvl1pPr algn="ctr">
              <a:defRPr sz="5400">
                <a:solidFill>
                  <a:schemeClr val="bg1"/>
                </a:solidFill>
                <a:latin typeface="华文细黑" panose="02010600040101010101" pitchFamily="2" charset="-122"/>
                <a:ea typeface="华文细黑" panose="02010600040101010101" pitchFamily="2" charset="-122"/>
              </a:defRPr>
            </a:lvl1pPr>
          </a:lstStyle>
          <a:p>
            <a:pPr defTabSz="914400"/>
            <a:r>
              <a:rPr lang="zh-CN" altLang="en-US" sz="4000" b="1" dirty="0">
                <a:solidFill>
                  <a:prstClr val="white"/>
                </a:solidFill>
                <a:latin typeface="微软雅黑" panose="020B0503020204020204" charset="-122"/>
                <a:ea typeface="微软雅黑" panose="020B0503020204020204" charset="-122"/>
              </a:rPr>
              <a:t>某制造型企业</a:t>
            </a:r>
            <a:endParaRPr lang="zh-CN" altLang="en-US" sz="4000" b="1" dirty="0">
              <a:solidFill>
                <a:prstClr val="white"/>
              </a:solidFill>
              <a:latin typeface="微软雅黑" panose="020B0503020204020204" charset="-122"/>
              <a:ea typeface="微软雅黑" panose="020B050302020402020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4669" y="120073"/>
            <a:ext cx="11726534" cy="637505"/>
          </a:xfrm>
        </p:spPr>
        <p:txBody>
          <a:bodyPr>
            <a:noAutofit/>
          </a:bodyPr>
          <a:lstStyle/>
          <a:p>
            <a:r>
              <a:rPr lang="zh-CN" altLang="en-US" sz="2800" dirty="0"/>
              <a:t>现有</a:t>
            </a:r>
            <a:r>
              <a:rPr lang="en-US" altLang="zh-CN" sz="2800" dirty="0"/>
              <a:t>IT</a:t>
            </a:r>
            <a:r>
              <a:rPr lang="zh-CN" altLang="en-US" sz="2800" dirty="0"/>
              <a:t>系统</a:t>
            </a:r>
            <a:r>
              <a:rPr kumimoji="1" lang="zh-CN" altLang="en-US" sz="2800" dirty="0">
                <a:latin typeface="微软雅黑" panose="020B0503020204020204" charset="-122"/>
                <a:ea typeface="微软雅黑" panose="020B0503020204020204" charset="-122"/>
                <a:cs typeface="微软雅黑" panose="020B0503020204020204" charset="-122"/>
              </a:rPr>
              <a:t>虽能支撑业务，但交互复杂，影响日益明显，</a:t>
            </a:r>
            <a:r>
              <a:rPr kumimoji="1" lang="en-US" altLang="zh-CN" sz="2800" dirty="0">
                <a:latin typeface="微软雅黑" panose="020B0503020204020204" charset="-122"/>
                <a:ea typeface="微软雅黑" panose="020B0503020204020204" charset="-122"/>
                <a:cs typeface="微软雅黑" panose="020B0503020204020204" charset="-122"/>
              </a:rPr>
              <a:t>IT</a:t>
            </a:r>
            <a:r>
              <a:rPr kumimoji="1" lang="zh-CN" altLang="en-US" sz="2800" dirty="0">
                <a:latin typeface="微软雅黑" panose="020B0503020204020204" charset="-122"/>
                <a:ea typeface="微软雅黑" panose="020B0503020204020204" charset="-122"/>
                <a:cs typeface="微软雅黑" panose="020B0503020204020204" charset="-122"/>
              </a:rPr>
              <a:t>部门压力巨大</a:t>
            </a:r>
            <a:endParaRPr lang="zh-CN" altLang="en-US" sz="2800" dirty="0"/>
          </a:p>
        </p:txBody>
      </p:sp>
      <p:sp>
        <p:nvSpPr>
          <p:cNvPr id="4" name="TextBox 13"/>
          <p:cNvSpPr txBox="1">
            <a:spLocks noChangeArrowheads="1"/>
          </p:cNvSpPr>
          <p:nvPr/>
        </p:nvSpPr>
        <p:spPr bwMode="auto">
          <a:xfrm>
            <a:off x="1006139" y="3069490"/>
            <a:ext cx="1267367" cy="400110"/>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rPr>
              <a:t>如何行动？</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矩形 15"/>
          <p:cNvSpPr>
            <a:spLocks noChangeArrowheads="1"/>
          </p:cNvSpPr>
          <p:nvPr/>
        </p:nvSpPr>
        <p:spPr bwMode="auto">
          <a:xfrm>
            <a:off x="2537914" y="3508889"/>
            <a:ext cx="9006490" cy="369332"/>
          </a:xfrm>
          <a:prstGeom prst="rect">
            <a:avLst/>
          </a:prstGeom>
          <a:noFill/>
          <a:ln>
            <a:noFill/>
          </a:ln>
        </p:spPr>
        <p:txBody>
          <a:bodyPr wrap="square">
            <a:spAutoFit/>
          </a:bodyPr>
          <a:lstStyle/>
          <a:p>
            <a:r>
              <a:rPr lang="zh-CN" altLang="en-US" b="1" dirty="0">
                <a:solidFill>
                  <a:schemeClr val="bg1"/>
                </a:solidFill>
                <a:latin typeface="微软雅黑" panose="020B0503020204020204" charset="-122"/>
                <a:ea typeface="微软雅黑" panose="020B0503020204020204" charset="-122"/>
                <a:cs typeface="微软雅黑" panose="020B0503020204020204" charset="-122"/>
              </a:rPr>
              <a:t>服务：</a:t>
            </a: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信息系统间接口网状结构，缺乏服务编排、接口异常处理、权限、日志等统一管理能力</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2" name="矩形 25"/>
          <p:cNvSpPr>
            <a:spLocks noChangeArrowheads="1"/>
          </p:cNvSpPr>
          <p:nvPr/>
        </p:nvSpPr>
        <p:spPr bwMode="auto">
          <a:xfrm>
            <a:off x="2510327" y="4204715"/>
            <a:ext cx="8830093" cy="369332"/>
          </a:xfrm>
          <a:prstGeom prst="rect">
            <a:avLst/>
          </a:prstGeom>
          <a:noFill/>
          <a:ln>
            <a:noFill/>
          </a:ln>
        </p:spPr>
        <p:txBody>
          <a:bodyPr wrap="square">
            <a:spAutoFit/>
          </a:bodyPr>
          <a:lstStyle/>
          <a:p>
            <a:r>
              <a:rPr lang="zh-CN" altLang="en-US" b="1" dirty="0">
                <a:solidFill>
                  <a:schemeClr val="bg1"/>
                </a:solidFill>
                <a:latin typeface="微软雅黑" panose="020B0503020204020204" charset="-122"/>
                <a:ea typeface="微软雅黑" panose="020B0503020204020204" charset="-122"/>
                <a:cs typeface="微软雅黑" panose="020B0503020204020204" charset="-122"/>
              </a:rPr>
              <a:t>业务处理：</a:t>
            </a: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任务分散在各业务系统，导致重复登录；审批界面不统一，业务人员体验差</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7" name="矩形 30"/>
          <p:cNvSpPr>
            <a:spLocks noChangeArrowheads="1"/>
          </p:cNvSpPr>
          <p:nvPr/>
        </p:nvSpPr>
        <p:spPr bwMode="auto">
          <a:xfrm>
            <a:off x="2510327" y="4919306"/>
            <a:ext cx="9065572" cy="369332"/>
          </a:xfrm>
          <a:prstGeom prst="rect">
            <a:avLst/>
          </a:prstGeom>
          <a:noFill/>
          <a:ln>
            <a:noFill/>
          </a:ln>
        </p:spPr>
        <p:txBody>
          <a:bodyPr wrap="square">
            <a:spAutoFit/>
          </a:bodyPr>
          <a:lstStyle/>
          <a:p>
            <a:r>
              <a:rPr lang="zh-CN" altLang="en-US" b="1" dirty="0">
                <a:solidFill>
                  <a:schemeClr val="bg1"/>
                </a:solidFill>
                <a:latin typeface="微软雅黑" panose="020B0503020204020204" charset="-122"/>
                <a:ea typeface="微软雅黑" panose="020B0503020204020204" charset="-122"/>
                <a:cs typeface="微软雅黑" panose="020B0503020204020204" charset="-122"/>
              </a:rPr>
              <a:t>规范：</a:t>
            </a: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系统多由第三方开发，缺乏统一的设计规范、开发规范、接口管理规范，后期运维成本高</a:t>
            </a:r>
            <a:endParaRPr 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8" name="罐形 23"/>
          <p:cNvSpPr/>
          <p:nvPr/>
        </p:nvSpPr>
        <p:spPr>
          <a:xfrm>
            <a:off x="805420" y="1286815"/>
            <a:ext cx="10808490" cy="1489845"/>
          </a:xfrm>
          <a:prstGeom prst="can">
            <a:avLst>
              <a:gd name="adj" fmla="val 26320"/>
            </a:avLst>
          </a:prstGeom>
          <a:solidFill>
            <a:schemeClr val="bg1">
              <a:alpha val="7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20" name="椭圆 19"/>
          <p:cNvSpPr/>
          <p:nvPr/>
        </p:nvSpPr>
        <p:spPr>
          <a:xfrm>
            <a:off x="1165460" y="1771902"/>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ERP</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1" name="椭圆 20"/>
          <p:cNvSpPr/>
          <p:nvPr/>
        </p:nvSpPr>
        <p:spPr>
          <a:xfrm>
            <a:off x="1500229" y="2180213"/>
            <a:ext cx="961375"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MES</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2" name="椭圆 21"/>
          <p:cNvSpPr/>
          <p:nvPr/>
        </p:nvSpPr>
        <p:spPr>
          <a:xfrm>
            <a:off x="2234671" y="1771902"/>
            <a:ext cx="780140"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PLM</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3" name="椭圆 22"/>
          <p:cNvSpPr/>
          <p:nvPr/>
        </p:nvSpPr>
        <p:spPr>
          <a:xfrm>
            <a:off x="2647208" y="2180213"/>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B2B</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4" name="椭圆 23"/>
          <p:cNvSpPr/>
          <p:nvPr/>
        </p:nvSpPr>
        <p:spPr>
          <a:xfrm>
            <a:off x="3349580" y="1771902"/>
            <a:ext cx="812210"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SRM</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5" name="椭圆 24"/>
          <p:cNvSpPr/>
          <p:nvPr/>
        </p:nvSpPr>
        <p:spPr>
          <a:xfrm>
            <a:off x="3613733" y="2180213"/>
            <a:ext cx="992666"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WMS</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6" name="椭圆 25"/>
          <p:cNvSpPr/>
          <p:nvPr/>
        </p:nvSpPr>
        <p:spPr>
          <a:xfrm>
            <a:off x="4606398" y="1771902"/>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呼叫</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7" name="椭圆 26"/>
          <p:cNvSpPr/>
          <p:nvPr/>
        </p:nvSpPr>
        <p:spPr>
          <a:xfrm>
            <a:off x="4941167" y="2180213"/>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会议</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8" name="椭圆 27"/>
          <p:cNvSpPr/>
          <p:nvPr/>
        </p:nvSpPr>
        <p:spPr>
          <a:xfrm>
            <a:off x="5753377" y="1771902"/>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zh-CN" sz="1200" dirty="0">
                <a:solidFill>
                  <a:schemeClr val="bg1"/>
                </a:solidFill>
                <a:latin typeface="微软雅黑" panose="020B0503020204020204" charset="-122"/>
                <a:ea typeface="微软雅黑" panose="020B0503020204020204" charset="-122"/>
                <a:cs typeface="微软雅黑" panose="020B0503020204020204" charset="-122"/>
              </a:rPr>
              <a:t>B</a:t>
            </a: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I</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9" name="椭圆 28"/>
          <p:cNvSpPr/>
          <p:nvPr/>
        </p:nvSpPr>
        <p:spPr>
          <a:xfrm>
            <a:off x="6088146" y="2180213"/>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zh-CN" sz="1200" dirty="0">
                <a:solidFill>
                  <a:schemeClr val="bg1"/>
                </a:solidFill>
                <a:latin typeface="微软雅黑" panose="020B0503020204020204" charset="-122"/>
                <a:ea typeface="微软雅黑" panose="020B0503020204020204" charset="-122"/>
                <a:cs typeface="微软雅黑" panose="020B0503020204020204" charset="-122"/>
              </a:rPr>
              <a:t>H</a:t>
            </a: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R</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0" name="椭圆 29"/>
          <p:cNvSpPr/>
          <p:nvPr/>
        </p:nvSpPr>
        <p:spPr>
          <a:xfrm>
            <a:off x="6900356" y="1771902"/>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bg1"/>
                </a:solidFill>
                <a:latin typeface="微软雅黑" panose="020B0503020204020204" charset="-122"/>
                <a:ea typeface="微软雅黑" panose="020B0503020204020204" charset="-122"/>
                <a:cs typeface="微软雅黑" panose="020B0503020204020204" charset="-122"/>
              </a:rPr>
              <a:t>OA</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1" name="椭圆 30"/>
          <p:cNvSpPr/>
          <p:nvPr/>
        </p:nvSpPr>
        <p:spPr>
          <a:xfrm>
            <a:off x="7235125" y="2180213"/>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邮件</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2" name="椭圆 31"/>
          <p:cNvSpPr/>
          <p:nvPr/>
        </p:nvSpPr>
        <p:spPr>
          <a:xfrm>
            <a:off x="8047335" y="1771902"/>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加密</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3" name="椭圆 32"/>
          <p:cNvSpPr/>
          <p:nvPr/>
        </p:nvSpPr>
        <p:spPr>
          <a:xfrm>
            <a:off x="8382104" y="2180213"/>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网站</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4" name="椭圆 33"/>
          <p:cNvSpPr/>
          <p:nvPr/>
        </p:nvSpPr>
        <p:spPr>
          <a:xfrm>
            <a:off x="9194315" y="1771902"/>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网管</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5" name="椭圆 34"/>
          <p:cNvSpPr/>
          <p:nvPr/>
        </p:nvSpPr>
        <p:spPr>
          <a:xfrm>
            <a:off x="9529084" y="2180213"/>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归档</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6" name="椭圆 35"/>
          <p:cNvSpPr/>
          <p:nvPr/>
        </p:nvSpPr>
        <p:spPr>
          <a:xfrm>
            <a:off x="10341292" y="1771902"/>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rPr>
              <a:t>知识</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7" name="椭圆 36"/>
          <p:cNvSpPr/>
          <p:nvPr/>
        </p:nvSpPr>
        <p:spPr>
          <a:xfrm>
            <a:off x="10676061" y="2180213"/>
            <a:ext cx="702371" cy="360040"/>
          </a:xfrm>
          <a:prstGeom prst="ellipse">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sz="1200" dirty="0">
                <a:solidFill>
                  <a:schemeClr val="bg1"/>
                </a:solidFill>
                <a:latin typeface="微软雅黑" panose="020B0503020204020204" charset="-122"/>
                <a:ea typeface="微软雅黑" panose="020B0503020204020204" charset="-122"/>
                <a:cs typeface="微软雅黑" panose="020B0503020204020204" charset="-122"/>
              </a:rPr>
              <a:t>…...</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2050" name="Picture 2" descr="https://gimg2.baidu.com/image_search/src=http%3A%2F%2Fhbimg.b0.upaiyun.com%2F31bbf6032002c70869a454557dd873b66e6db3737e332-WFMy0H_fw658&amp;refer=http%3A%2F%2Fhbimg.b0.upaiyun.com&amp;app=2002&amp;size=f9999,10000&amp;q=a80&amp;n=0&amp;g=0n&amp;fmt=jpeg?sec=1645867809&amp;t=02529656ba88fb12ad77b7d88c82d59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446" y="3545224"/>
            <a:ext cx="1396050" cy="18055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0073"/>
            <a:ext cx="11476512" cy="637505"/>
          </a:xfrm>
        </p:spPr>
        <p:txBody>
          <a:bodyPr>
            <a:normAutofit fontScale="90000"/>
          </a:bodyPr>
          <a:lstStyle/>
          <a:p>
            <a:r>
              <a:rPr lang="zh-CN" altLang="en-US" dirty="0"/>
              <a:t>通过服务集成平台实现接口服务的集中管控，系统间信息贯通</a:t>
            </a:r>
            <a:endParaRPr lang="zh-CN" altLang="en-US" dirty="0"/>
          </a:p>
        </p:txBody>
      </p:sp>
      <p:pic>
        <p:nvPicPr>
          <p:cNvPr id="3" name="图片 2"/>
          <p:cNvPicPr>
            <a:picLocks noChangeAspect="1"/>
          </p:cNvPicPr>
          <p:nvPr/>
        </p:nvPicPr>
        <p:blipFill>
          <a:blip r:embed="rId1" cstate="print"/>
          <a:stretch>
            <a:fillRect/>
          </a:stretch>
        </p:blipFill>
        <p:spPr>
          <a:xfrm>
            <a:off x="838200" y="1326763"/>
            <a:ext cx="10312400" cy="48768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基于信创架构提供</a:t>
            </a:r>
            <a:r>
              <a:rPr lang="en-US" altLang="en-US" dirty="0"/>
              <a:t>综合的</a:t>
            </a:r>
            <a:r>
              <a:rPr lang="zh-CN" altLang="en-US" dirty="0"/>
              <a:t>业务整合能力</a:t>
            </a:r>
            <a:endParaRPr lang="zh-CN" altLang="en-US" dirty="0"/>
          </a:p>
        </p:txBody>
      </p:sp>
      <p:sp>
        <p:nvSpPr>
          <p:cNvPr id="4" name="圆柱形 72"/>
          <p:cNvSpPr/>
          <p:nvPr/>
        </p:nvSpPr>
        <p:spPr>
          <a:xfrm rot="16200000">
            <a:off x="6027157" y="-670751"/>
            <a:ext cx="464347" cy="10981957"/>
          </a:xfrm>
          <a:prstGeom prst="can">
            <a:avLst/>
          </a:prstGeom>
          <a:solidFill>
            <a:srgbClr val="0070C0"/>
          </a:solidFill>
          <a:ln w="9525" cap="flat" cmpd="sng" algn="ctr">
            <a:noFill/>
            <a:prstDash val="solid"/>
          </a:ln>
          <a:effectLst>
            <a:outerShdw blurRad="40000" dist="20000" dir="5400000" rotWithShape="0">
              <a:srgbClr val="000000">
                <a:alpha val="38000"/>
              </a:srgbClr>
            </a:outerShdw>
          </a:effectLst>
        </p:spPr>
        <p:txBody>
          <a:bodyPr vert="eaVert" rtlCol="0" anchor="ctr"/>
          <a:lstStyle/>
          <a:p>
            <a:pPr algn="ctr">
              <a:defRPr/>
            </a:pPr>
            <a:r>
              <a:rPr lang="zh-CN" altLang="en-US" kern="0" dirty="0">
                <a:solidFill>
                  <a:srgbClr val="000000"/>
                </a:solidFill>
                <a:latin typeface="微软雅黑" panose="020B0503020204020204" charset="-122"/>
                <a:ea typeface="微软雅黑" panose="020B0503020204020204" charset="-122"/>
              </a:rPr>
              <a:t>企业服务总线</a:t>
            </a:r>
            <a:r>
              <a:rPr lang="en-US" altLang="zh-CN" kern="0" dirty="0">
                <a:solidFill>
                  <a:srgbClr val="000000"/>
                </a:solidFill>
                <a:latin typeface="微软雅黑" panose="020B0503020204020204" charset="-122"/>
                <a:ea typeface="微软雅黑" panose="020B0503020204020204" charset="-122"/>
              </a:rPr>
              <a:t>ESB</a:t>
            </a:r>
            <a:endParaRPr lang="zh-CN" altLang="en-US" kern="0" dirty="0">
              <a:solidFill>
                <a:srgbClr val="000000"/>
              </a:solidFill>
              <a:latin typeface="微软雅黑" panose="020B0503020204020204" charset="-122"/>
              <a:ea typeface="微软雅黑" panose="020B0503020204020204" charset="-122"/>
            </a:endParaRPr>
          </a:p>
        </p:txBody>
      </p:sp>
      <p:sp>
        <p:nvSpPr>
          <p:cNvPr id="5" name="圆角矩形 4"/>
          <p:cNvSpPr/>
          <p:nvPr/>
        </p:nvSpPr>
        <p:spPr>
          <a:xfrm>
            <a:off x="719543" y="2766290"/>
            <a:ext cx="11030764" cy="1357322"/>
          </a:xfrm>
          <a:prstGeom prst="roundRect">
            <a:avLst>
              <a:gd name="adj" fmla="val 8834"/>
            </a:avLst>
          </a:prstGeom>
          <a:noFill/>
          <a:ln w="9525" cap="flat" cmpd="sng" algn="ctr">
            <a:solidFill>
              <a:srgbClr val="FFDA00"/>
            </a:solidFill>
            <a:prstDash val="dash"/>
          </a:ln>
          <a:effectLst>
            <a:outerShdw blurRad="40000" dist="20000" dir="5400000" rotWithShape="0">
              <a:srgbClr val="000000">
                <a:alpha val="38000"/>
              </a:srgbClr>
            </a:outerShdw>
          </a:effectLst>
        </p:spPr>
        <p:txBody>
          <a:bodyPr rtlCol="0" anchor="t"/>
          <a:lstStyle/>
          <a:p>
            <a:pPr>
              <a:defRPr/>
            </a:pPr>
            <a:r>
              <a:rPr lang="en-US" altLang="zh-CN" sz="1400" b="1" kern="0" dirty="0">
                <a:solidFill>
                  <a:schemeClr val="bg1"/>
                </a:solidFill>
                <a:latin typeface="微软雅黑" panose="020B0503020204020204" charset="-122"/>
                <a:ea typeface="微软雅黑" panose="020B0503020204020204" charset="-122"/>
              </a:rPr>
              <a:t>  BPM</a:t>
            </a:r>
            <a:r>
              <a:rPr lang="zh-CN" altLang="en-US" sz="1400" b="1" kern="0" dirty="0">
                <a:solidFill>
                  <a:schemeClr val="bg1"/>
                </a:solidFill>
                <a:latin typeface="微软雅黑" panose="020B0503020204020204" charset="-122"/>
                <a:ea typeface="微软雅黑" panose="020B0503020204020204" charset="-122"/>
              </a:rPr>
              <a:t>流程平台</a:t>
            </a:r>
            <a:endParaRPr lang="zh-CN" altLang="en-US" sz="1400" b="1" kern="0" dirty="0">
              <a:solidFill>
                <a:schemeClr val="bg1"/>
              </a:solidFill>
              <a:latin typeface="微软雅黑" panose="020B0503020204020204" charset="-122"/>
              <a:ea typeface="微软雅黑" panose="020B0503020204020204" charset="-122"/>
            </a:endParaRPr>
          </a:p>
        </p:txBody>
      </p:sp>
      <p:sp>
        <p:nvSpPr>
          <p:cNvPr id="6" name="圆角矩形 5"/>
          <p:cNvSpPr/>
          <p:nvPr/>
        </p:nvSpPr>
        <p:spPr>
          <a:xfrm>
            <a:off x="1207630" y="5623810"/>
            <a:ext cx="2928521" cy="781258"/>
          </a:xfrm>
          <a:prstGeom prst="roundRect">
            <a:avLst/>
          </a:prstGeom>
          <a:noFill/>
          <a:ln w="9525" cap="flat" cmpd="sng" algn="ctr">
            <a:solidFill>
              <a:schemeClr val="bg1"/>
            </a:solidFill>
            <a:prstDash val="solid"/>
          </a:ln>
          <a:effectLst>
            <a:outerShdw blurRad="40000" dist="20000" dir="5400000" rotWithShape="0">
              <a:srgbClr val="000000">
                <a:alpha val="38000"/>
              </a:srgbClr>
            </a:outerShdw>
          </a:effectLst>
        </p:spPr>
        <p:txBody>
          <a:bodyPr rtlCol="0" anchor="t"/>
          <a:lstStyle/>
          <a:p>
            <a:pPr>
              <a:defRPr/>
            </a:pPr>
            <a:r>
              <a:rPr lang="en-US" altLang="zh-CN" sz="1400" b="1" kern="0" dirty="0">
                <a:solidFill>
                  <a:schemeClr val="bg1"/>
                </a:solidFill>
                <a:latin typeface="微软雅黑" panose="020B0503020204020204" charset="-122"/>
                <a:ea typeface="微软雅黑" panose="020B0503020204020204" charset="-122"/>
              </a:rPr>
              <a:t>SAP</a:t>
            </a:r>
            <a:r>
              <a:rPr lang="zh-CN" altLang="en-US" sz="1400" b="1" kern="0" dirty="0">
                <a:solidFill>
                  <a:schemeClr val="bg1"/>
                </a:solidFill>
                <a:latin typeface="微软雅黑" panose="020B0503020204020204" charset="-122"/>
                <a:ea typeface="微软雅黑" panose="020B0503020204020204" charset="-122"/>
              </a:rPr>
              <a:t>系统</a:t>
            </a:r>
            <a:endParaRPr lang="zh-CN" altLang="en-US" sz="1400" b="1" kern="0" dirty="0">
              <a:solidFill>
                <a:schemeClr val="bg1"/>
              </a:solidFill>
              <a:latin typeface="微软雅黑" panose="020B0503020204020204" charset="-122"/>
              <a:ea typeface="微软雅黑" panose="020B0503020204020204" charset="-122"/>
            </a:endParaRPr>
          </a:p>
        </p:txBody>
      </p:sp>
      <p:sp>
        <p:nvSpPr>
          <p:cNvPr id="7" name="圆角矩形 6"/>
          <p:cNvSpPr/>
          <p:nvPr/>
        </p:nvSpPr>
        <p:spPr>
          <a:xfrm>
            <a:off x="4738853" y="5623810"/>
            <a:ext cx="3026139" cy="781258"/>
          </a:xfrm>
          <a:prstGeom prst="roundRect">
            <a:avLst/>
          </a:prstGeom>
          <a:noFill/>
          <a:ln w="9525" cap="flat" cmpd="sng" algn="ctr">
            <a:solidFill>
              <a:schemeClr val="bg1"/>
            </a:solidFill>
            <a:prstDash val="solid"/>
          </a:ln>
          <a:effectLst>
            <a:outerShdw blurRad="40000" dist="20000" dir="5400000" rotWithShape="0">
              <a:srgbClr val="000000">
                <a:alpha val="38000"/>
              </a:srgbClr>
            </a:outerShdw>
          </a:effectLst>
        </p:spPr>
        <p:txBody>
          <a:bodyPr rtlCol="0" anchor="t"/>
          <a:lstStyle/>
          <a:p>
            <a:r>
              <a:rPr lang="en-US" altLang="zh-CN" sz="1400" b="1" kern="0" dirty="0">
                <a:solidFill>
                  <a:schemeClr val="bg1"/>
                </a:solidFill>
                <a:latin typeface="微软雅黑" panose="020B0503020204020204" charset="-122"/>
                <a:ea typeface="微软雅黑" panose="020B0503020204020204" charset="-122"/>
              </a:rPr>
              <a:t>MES</a:t>
            </a:r>
            <a:r>
              <a:rPr lang="zh-CN" altLang="en-US" sz="1400" b="1" kern="0" dirty="0">
                <a:solidFill>
                  <a:schemeClr val="bg1"/>
                </a:solidFill>
                <a:latin typeface="微软雅黑" panose="020B0503020204020204" charset="-122"/>
                <a:ea typeface="微软雅黑" panose="020B0503020204020204" charset="-122"/>
              </a:rPr>
              <a:t>系统</a:t>
            </a:r>
            <a:endParaRPr lang="zh-CN" altLang="en-US" sz="1400" b="1" kern="0" dirty="0">
              <a:solidFill>
                <a:schemeClr val="bg1"/>
              </a:solidFill>
              <a:latin typeface="微软雅黑" panose="020B0503020204020204" charset="-122"/>
              <a:ea typeface="微软雅黑" panose="020B0503020204020204" charset="-122"/>
            </a:endParaRPr>
          </a:p>
        </p:txBody>
      </p:sp>
      <p:sp>
        <p:nvSpPr>
          <p:cNvPr id="8" name="圆角矩形 7"/>
          <p:cNvSpPr/>
          <p:nvPr/>
        </p:nvSpPr>
        <p:spPr>
          <a:xfrm>
            <a:off x="8399890" y="5623810"/>
            <a:ext cx="3221374" cy="781258"/>
          </a:xfrm>
          <a:prstGeom prst="roundRect">
            <a:avLst/>
          </a:prstGeom>
          <a:noFill/>
          <a:ln w="9525" cap="flat" cmpd="sng" algn="ctr">
            <a:solidFill>
              <a:schemeClr val="bg1"/>
            </a:solidFill>
            <a:prstDash val="solid"/>
          </a:ln>
          <a:effectLst>
            <a:outerShdw blurRad="40000" dist="20000" dir="5400000" rotWithShape="0">
              <a:srgbClr val="000000">
                <a:alpha val="38000"/>
              </a:srgbClr>
            </a:outerShdw>
          </a:effectLst>
        </p:spPr>
        <p:txBody>
          <a:bodyPr rtlCol="0" anchor="t"/>
          <a:lstStyle/>
          <a:p>
            <a:r>
              <a:rPr lang="en-US" altLang="zh-CN" sz="1400" b="1" kern="0" dirty="0">
                <a:solidFill>
                  <a:schemeClr val="bg1"/>
                </a:solidFill>
                <a:latin typeface="微软雅黑" panose="020B0503020204020204" charset="-122"/>
                <a:ea typeface="微软雅黑" panose="020B0503020204020204" charset="-122"/>
              </a:rPr>
              <a:t>PLM</a:t>
            </a:r>
            <a:r>
              <a:rPr lang="zh-CN" altLang="en-US" sz="1400" b="1" kern="0" dirty="0">
                <a:solidFill>
                  <a:schemeClr val="bg1"/>
                </a:solidFill>
                <a:latin typeface="微软雅黑" panose="020B0503020204020204" charset="-122"/>
                <a:ea typeface="微软雅黑" panose="020B0503020204020204" charset="-122"/>
              </a:rPr>
              <a:t>系统</a:t>
            </a:r>
            <a:endParaRPr lang="zh-CN" altLang="en-US" sz="1400" b="1" kern="0" dirty="0">
              <a:solidFill>
                <a:schemeClr val="bg1"/>
              </a:solidFill>
              <a:latin typeface="微软雅黑" panose="020B0503020204020204" charset="-122"/>
              <a:ea typeface="微软雅黑" panose="020B0503020204020204" charset="-122"/>
            </a:endParaRPr>
          </a:p>
        </p:txBody>
      </p:sp>
      <p:cxnSp>
        <p:nvCxnSpPr>
          <p:cNvPr id="9" name="曲线连接符 8"/>
          <p:cNvCxnSpPr>
            <a:stCxn id="48" idx="0"/>
          </p:cNvCxnSpPr>
          <p:nvPr/>
        </p:nvCxnSpPr>
        <p:spPr>
          <a:xfrm rot="5400000" flipH="1" flipV="1">
            <a:off x="2250216" y="5154970"/>
            <a:ext cx="364828" cy="159506"/>
          </a:xfrm>
          <a:prstGeom prst="curvedConnector3">
            <a:avLst>
              <a:gd name="adj1" fmla="val 50000"/>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cxnSp>
        <p:nvCxnSpPr>
          <p:cNvPr id="10" name="曲线连接符 9"/>
          <p:cNvCxnSpPr>
            <a:endCxn id="24" idx="0"/>
          </p:cNvCxnSpPr>
          <p:nvPr/>
        </p:nvCxnSpPr>
        <p:spPr>
          <a:xfrm rot="16200000" flipH="1">
            <a:off x="6817593" y="5170054"/>
            <a:ext cx="364735" cy="129429"/>
          </a:xfrm>
          <a:prstGeom prst="curvedConnector3">
            <a:avLst>
              <a:gd name="adj1" fmla="val 50000"/>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cxnSp>
        <p:nvCxnSpPr>
          <p:cNvPr id="11" name="曲线连接符 10"/>
          <p:cNvCxnSpPr>
            <a:stCxn id="25" idx="0"/>
          </p:cNvCxnSpPr>
          <p:nvPr/>
        </p:nvCxnSpPr>
        <p:spPr>
          <a:xfrm rot="5400000" flipH="1" flipV="1">
            <a:off x="10689385" y="5137152"/>
            <a:ext cx="364735" cy="195235"/>
          </a:xfrm>
          <a:prstGeom prst="curvedConnector3">
            <a:avLst>
              <a:gd name="adj1" fmla="val 50000"/>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cxnSp>
        <p:nvCxnSpPr>
          <p:cNvPr id="12" name="曲线连接符 11"/>
          <p:cNvCxnSpPr>
            <a:endCxn id="25" idx="0"/>
          </p:cNvCxnSpPr>
          <p:nvPr/>
        </p:nvCxnSpPr>
        <p:spPr>
          <a:xfrm rot="16200000" flipH="1">
            <a:off x="10445296" y="5088297"/>
            <a:ext cx="364827" cy="292851"/>
          </a:xfrm>
          <a:prstGeom prst="curvedConnector3">
            <a:avLst>
              <a:gd name="adj1" fmla="val 50000"/>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sp>
        <p:nvSpPr>
          <p:cNvPr id="13" name="矩形 12"/>
          <p:cNvSpPr/>
          <p:nvPr/>
        </p:nvSpPr>
        <p:spPr>
          <a:xfrm>
            <a:off x="1402865" y="5973020"/>
            <a:ext cx="1269026" cy="285752"/>
          </a:xfrm>
          <a:prstGeom prst="rect">
            <a:avLst/>
          </a:prstGeom>
          <a:gradFill rotWithShape="1">
            <a:gsLst>
              <a:gs pos="0">
                <a:srgbClr val="BBE0E3">
                  <a:tint val="50000"/>
                  <a:satMod val="300000"/>
                </a:srgbClr>
              </a:gs>
              <a:gs pos="35000">
                <a:srgbClr val="BBE0E3">
                  <a:tint val="37000"/>
                  <a:satMod val="300000"/>
                </a:srgbClr>
              </a:gs>
              <a:gs pos="100000">
                <a:srgbClr val="BBE0E3">
                  <a:tint val="15000"/>
                  <a:satMod val="350000"/>
                </a:srgbClr>
              </a:gs>
            </a:gsLst>
            <a:lin ang="16200000" scaled="1"/>
          </a:gradFill>
          <a:ln w="9525" cap="flat" cmpd="sng" algn="ctr">
            <a:solidFill>
              <a:srgbClr val="BBE0E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zh-CN" sz="1400" kern="0" dirty="0">
                <a:solidFill>
                  <a:srgbClr val="000000"/>
                </a:solidFill>
                <a:latin typeface="微软雅黑" panose="020B0503020204020204" charset="-122"/>
                <a:ea typeface="微软雅黑" panose="020B0503020204020204" charset="-122"/>
              </a:rPr>
              <a:t>…</a:t>
            </a:r>
            <a:endParaRPr lang="zh-CN" altLang="en-US" sz="1400" kern="0" dirty="0">
              <a:solidFill>
                <a:srgbClr val="000000"/>
              </a:solidFill>
              <a:latin typeface="微软雅黑" panose="020B0503020204020204" charset="-122"/>
              <a:ea typeface="微软雅黑" panose="020B0503020204020204" charset="-122"/>
            </a:endParaRPr>
          </a:p>
        </p:txBody>
      </p:sp>
      <p:sp>
        <p:nvSpPr>
          <p:cNvPr id="14" name="矩形 13"/>
          <p:cNvSpPr/>
          <p:nvPr/>
        </p:nvSpPr>
        <p:spPr>
          <a:xfrm>
            <a:off x="2769508" y="5973020"/>
            <a:ext cx="1269026" cy="285752"/>
          </a:xfrm>
          <a:prstGeom prst="rect">
            <a:avLst/>
          </a:prstGeom>
          <a:gradFill rotWithShape="1">
            <a:gsLst>
              <a:gs pos="0">
                <a:srgbClr val="BBE0E3">
                  <a:tint val="50000"/>
                  <a:satMod val="300000"/>
                </a:srgbClr>
              </a:gs>
              <a:gs pos="35000">
                <a:srgbClr val="BBE0E3">
                  <a:tint val="37000"/>
                  <a:satMod val="300000"/>
                </a:srgbClr>
              </a:gs>
              <a:gs pos="100000">
                <a:srgbClr val="BBE0E3">
                  <a:tint val="15000"/>
                  <a:satMod val="350000"/>
                </a:srgbClr>
              </a:gs>
            </a:gsLst>
            <a:lin ang="16200000" scaled="1"/>
          </a:gradFill>
          <a:ln w="9525" cap="flat" cmpd="sng" algn="ctr">
            <a:solidFill>
              <a:srgbClr val="BBE0E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zh-CN" sz="1400" kern="0" dirty="0">
                <a:solidFill>
                  <a:srgbClr val="000000"/>
                </a:solidFill>
                <a:latin typeface="微软雅黑" panose="020B0503020204020204" charset="-122"/>
                <a:ea typeface="微软雅黑" panose="020B0503020204020204" charset="-122"/>
              </a:rPr>
              <a:t>…</a:t>
            </a:r>
            <a:endParaRPr lang="zh-CN" altLang="en-US" sz="1400" kern="0" dirty="0">
              <a:solidFill>
                <a:srgbClr val="000000"/>
              </a:solidFill>
              <a:latin typeface="微软雅黑" panose="020B0503020204020204" charset="-122"/>
              <a:ea typeface="微软雅黑" panose="020B0503020204020204" charset="-122"/>
            </a:endParaRPr>
          </a:p>
        </p:txBody>
      </p:sp>
      <p:sp>
        <p:nvSpPr>
          <p:cNvPr id="15" name="矩形 14"/>
          <p:cNvSpPr/>
          <p:nvPr/>
        </p:nvSpPr>
        <p:spPr>
          <a:xfrm>
            <a:off x="4934088" y="5973020"/>
            <a:ext cx="1269026" cy="285752"/>
          </a:xfrm>
          <a:prstGeom prst="rect">
            <a:avLst/>
          </a:prstGeom>
          <a:gradFill rotWithShape="1">
            <a:gsLst>
              <a:gs pos="0">
                <a:srgbClr val="BBE0E3">
                  <a:tint val="50000"/>
                  <a:satMod val="300000"/>
                </a:srgbClr>
              </a:gs>
              <a:gs pos="35000">
                <a:srgbClr val="BBE0E3">
                  <a:tint val="37000"/>
                  <a:satMod val="300000"/>
                </a:srgbClr>
              </a:gs>
              <a:gs pos="100000">
                <a:srgbClr val="BBE0E3">
                  <a:tint val="15000"/>
                  <a:satMod val="350000"/>
                </a:srgbClr>
              </a:gs>
            </a:gsLst>
            <a:lin ang="16200000" scaled="1"/>
          </a:gradFill>
          <a:ln w="9525" cap="flat" cmpd="sng" algn="ctr">
            <a:solidFill>
              <a:srgbClr val="BBE0E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zh-CN" sz="1400" kern="0" dirty="0">
                <a:solidFill>
                  <a:srgbClr val="000000"/>
                </a:solidFill>
                <a:latin typeface="微软雅黑" panose="020B0503020204020204" charset="-122"/>
                <a:ea typeface="微软雅黑" panose="020B0503020204020204" charset="-122"/>
              </a:rPr>
              <a:t>…</a:t>
            </a:r>
            <a:endParaRPr lang="zh-CN" altLang="en-US" sz="1400" kern="0" dirty="0">
              <a:solidFill>
                <a:srgbClr val="000000"/>
              </a:solidFill>
              <a:latin typeface="微软雅黑" panose="020B0503020204020204" charset="-122"/>
              <a:ea typeface="微软雅黑" panose="020B0503020204020204" charset="-122"/>
            </a:endParaRPr>
          </a:p>
        </p:txBody>
      </p:sp>
      <p:sp>
        <p:nvSpPr>
          <p:cNvPr id="16" name="矩形 15"/>
          <p:cNvSpPr/>
          <p:nvPr/>
        </p:nvSpPr>
        <p:spPr>
          <a:xfrm>
            <a:off x="6300731" y="5973020"/>
            <a:ext cx="1269026" cy="285752"/>
          </a:xfrm>
          <a:prstGeom prst="rect">
            <a:avLst/>
          </a:prstGeom>
          <a:gradFill rotWithShape="1">
            <a:gsLst>
              <a:gs pos="0">
                <a:srgbClr val="BBE0E3">
                  <a:tint val="50000"/>
                  <a:satMod val="300000"/>
                </a:srgbClr>
              </a:gs>
              <a:gs pos="35000">
                <a:srgbClr val="BBE0E3">
                  <a:tint val="37000"/>
                  <a:satMod val="300000"/>
                </a:srgbClr>
              </a:gs>
              <a:gs pos="100000">
                <a:srgbClr val="BBE0E3">
                  <a:tint val="15000"/>
                  <a:satMod val="350000"/>
                </a:srgbClr>
              </a:gs>
            </a:gsLst>
            <a:lin ang="16200000" scaled="1"/>
          </a:gradFill>
          <a:ln w="9525" cap="flat" cmpd="sng" algn="ctr">
            <a:solidFill>
              <a:srgbClr val="BBE0E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zh-CN" sz="1400" kern="0" dirty="0">
                <a:solidFill>
                  <a:srgbClr val="000000"/>
                </a:solidFill>
                <a:latin typeface="微软雅黑" panose="020B0503020204020204" charset="-122"/>
                <a:ea typeface="微软雅黑" panose="020B0503020204020204" charset="-122"/>
              </a:rPr>
              <a:t>…</a:t>
            </a:r>
            <a:endParaRPr lang="zh-CN" altLang="en-US" sz="1400" kern="0" dirty="0">
              <a:solidFill>
                <a:srgbClr val="000000"/>
              </a:solidFill>
              <a:latin typeface="微软雅黑" panose="020B0503020204020204" charset="-122"/>
              <a:ea typeface="微软雅黑" panose="020B0503020204020204" charset="-122"/>
            </a:endParaRPr>
          </a:p>
        </p:txBody>
      </p:sp>
      <p:sp>
        <p:nvSpPr>
          <p:cNvPr id="17" name="矩形 16"/>
          <p:cNvSpPr/>
          <p:nvPr/>
        </p:nvSpPr>
        <p:spPr>
          <a:xfrm>
            <a:off x="8692742" y="5973020"/>
            <a:ext cx="1269026" cy="285752"/>
          </a:xfrm>
          <a:prstGeom prst="rect">
            <a:avLst/>
          </a:prstGeom>
          <a:gradFill rotWithShape="1">
            <a:gsLst>
              <a:gs pos="0">
                <a:srgbClr val="BBE0E3">
                  <a:tint val="50000"/>
                  <a:satMod val="300000"/>
                </a:srgbClr>
              </a:gs>
              <a:gs pos="35000">
                <a:srgbClr val="BBE0E3">
                  <a:tint val="37000"/>
                  <a:satMod val="300000"/>
                </a:srgbClr>
              </a:gs>
              <a:gs pos="100000">
                <a:srgbClr val="BBE0E3">
                  <a:tint val="15000"/>
                  <a:satMod val="350000"/>
                </a:srgbClr>
              </a:gs>
            </a:gsLst>
            <a:lin ang="16200000" scaled="1"/>
          </a:gradFill>
          <a:ln w="9525" cap="flat" cmpd="sng" algn="ctr">
            <a:solidFill>
              <a:srgbClr val="BBE0E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zh-CN" sz="1400" kern="0" dirty="0">
                <a:solidFill>
                  <a:srgbClr val="000000"/>
                </a:solidFill>
                <a:latin typeface="微软雅黑" panose="020B0503020204020204" charset="-122"/>
                <a:ea typeface="微软雅黑" panose="020B0503020204020204" charset="-122"/>
              </a:rPr>
              <a:t>…</a:t>
            </a:r>
            <a:endParaRPr lang="zh-CN" altLang="en-US" sz="1400" kern="0" dirty="0">
              <a:solidFill>
                <a:srgbClr val="000000"/>
              </a:solidFill>
              <a:latin typeface="微软雅黑" panose="020B0503020204020204" charset="-122"/>
              <a:ea typeface="微软雅黑" panose="020B0503020204020204" charset="-122"/>
            </a:endParaRPr>
          </a:p>
        </p:txBody>
      </p:sp>
      <p:sp>
        <p:nvSpPr>
          <p:cNvPr id="18" name="矩形 17"/>
          <p:cNvSpPr/>
          <p:nvPr/>
        </p:nvSpPr>
        <p:spPr>
          <a:xfrm>
            <a:off x="10059386" y="5973020"/>
            <a:ext cx="1269026" cy="285752"/>
          </a:xfrm>
          <a:prstGeom prst="rect">
            <a:avLst/>
          </a:prstGeom>
          <a:gradFill rotWithShape="1">
            <a:gsLst>
              <a:gs pos="0">
                <a:srgbClr val="BBE0E3">
                  <a:tint val="50000"/>
                  <a:satMod val="300000"/>
                </a:srgbClr>
              </a:gs>
              <a:gs pos="35000">
                <a:srgbClr val="BBE0E3">
                  <a:tint val="37000"/>
                  <a:satMod val="300000"/>
                </a:srgbClr>
              </a:gs>
              <a:gs pos="100000">
                <a:srgbClr val="BBE0E3">
                  <a:tint val="15000"/>
                  <a:satMod val="350000"/>
                </a:srgbClr>
              </a:gs>
            </a:gsLst>
            <a:lin ang="16200000" scaled="1"/>
          </a:gradFill>
          <a:ln w="9525" cap="flat" cmpd="sng" algn="ctr">
            <a:solidFill>
              <a:srgbClr val="BBE0E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zh-CN" sz="1400" kern="0" dirty="0">
                <a:solidFill>
                  <a:srgbClr val="000000"/>
                </a:solidFill>
                <a:latin typeface="微软雅黑" panose="020B0503020204020204" charset="-122"/>
                <a:ea typeface="微软雅黑" panose="020B0503020204020204" charset="-122"/>
              </a:rPr>
              <a:t>…</a:t>
            </a:r>
            <a:endParaRPr lang="zh-CN" altLang="en-US" sz="1400" kern="0" dirty="0">
              <a:solidFill>
                <a:srgbClr val="000000"/>
              </a:solidFill>
              <a:latin typeface="微软雅黑" panose="020B0503020204020204" charset="-122"/>
              <a:ea typeface="微软雅黑" panose="020B0503020204020204" charset="-122"/>
            </a:endParaRPr>
          </a:p>
        </p:txBody>
      </p:sp>
      <p:cxnSp>
        <p:nvCxnSpPr>
          <p:cNvPr id="19" name="曲线连接符 18"/>
          <p:cNvCxnSpPr/>
          <p:nvPr/>
        </p:nvCxnSpPr>
        <p:spPr>
          <a:xfrm rot="16200000" flipH="1">
            <a:off x="685749" y="5387681"/>
            <a:ext cx="857251" cy="186509"/>
          </a:xfrm>
          <a:prstGeom prst="curvedConnector3">
            <a:avLst>
              <a:gd name="adj1" fmla="val 50000"/>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sp>
        <p:nvSpPr>
          <p:cNvPr id="20" name="圆角矩形 19"/>
          <p:cNvSpPr/>
          <p:nvPr/>
        </p:nvSpPr>
        <p:spPr>
          <a:xfrm>
            <a:off x="914778" y="3123480"/>
            <a:ext cx="1854730" cy="785818"/>
          </a:xfrm>
          <a:prstGeom prst="roundRect">
            <a:avLst/>
          </a:prstGeom>
          <a:solidFill>
            <a:schemeClr val="accent1"/>
          </a:solidFill>
          <a:ln w="9525" cap="flat" cmpd="sng" algn="ctr">
            <a:solidFill>
              <a:srgbClr val="BBE0E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zh-CN" altLang="en-US" sz="1600" kern="0" dirty="0">
                <a:solidFill>
                  <a:srgbClr val="000000"/>
                </a:solidFill>
                <a:latin typeface="微软雅黑" panose="020B0503020204020204" charset="-122"/>
                <a:ea typeface="微软雅黑" panose="020B0503020204020204" charset="-122"/>
              </a:rPr>
              <a:t>流程定义</a:t>
            </a:r>
            <a:endParaRPr lang="zh-CN" altLang="en-US" sz="1600" kern="0" dirty="0">
              <a:solidFill>
                <a:srgbClr val="000000"/>
              </a:solidFill>
              <a:latin typeface="微软雅黑" panose="020B0503020204020204" charset="-122"/>
              <a:ea typeface="微软雅黑" panose="020B0503020204020204" charset="-122"/>
            </a:endParaRPr>
          </a:p>
        </p:txBody>
      </p:sp>
      <p:sp>
        <p:nvSpPr>
          <p:cNvPr id="21" name="圆角矩形 20"/>
          <p:cNvSpPr/>
          <p:nvPr/>
        </p:nvSpPr>
        <p:spPr>
          <a:xfrm>
            <a:off x="3550447" y="3123480"/>
            <a:ext cx="8004625" cy="785818"/>
          </a:xfrm>
          <a:prstGeom prst="roundRect">
            <a:avLst/>
          </a:prstGeom>
          <a:solidFill>
            <a:schemeClr val="accent1"/>
          </a:solidFill>
          <a:ln w="9525" cap="flat" cmpd="sng" algn="ctr">
            <a:solidFill>
              <a:srgbClr val="BBE0E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zh-CN" altLang="en-US" kern="0">
              <a:solidFill>
                <a:srgbClr val="000000"/>
              </a:solidFill>
              <a:latin typeface="微软雅黑" panose="020B0503020204020204" charset="-122"/>
              <a:ea typeface="微软雅黑" panose="020B0503020204020204" charset="-122"/>
            </a:endParaRPr>
          </a:p>
        </p:txBody>
      </p:sp>
      <p:sp>
        <p:nvSpPr>
          <p:cNvPr id="22" name="矩形 21"/>
          <p:cNvSpPr/>
          <p:nvPr/>
        </p:nvSpPr>
        <p:spPr>
          <a:xfrm>
            <a:off x="2981226" y="5417324"/>
            <a:ext cx="976174" cy="285564"/>
          </a:xfrm>
          <a:prstGeom prst="rect">
            <a:avLst/>
          </a:prstGeom>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ln w="9525" cap="flat" cmpd="sng" algn="ctr">
            <a:solidFill>
              <a:srgbClr val="2D2D8A">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algn="ctr">
              <a:defRPr/>
            </a:pPr>
            <a:r>
              <a:rPr lang="en-US" altLang="zh-CN" sz="1000" b="1" kern="0" dirty="0">
                <a:solidFill>
                  <a:srgbClr val="000000"/>
                </a:solidFill>
                <a:latin typeface="微软雅黑" panose="020B0503020204020204" charset="-122"/>
                <a:ea typeface="微软雅黑" panose="020B0503020204020204" charset="-122"/>
              </a:rPr>
              <a:t>WEB</a:t>
            </a:r>
            <a:r>
              <a:rPr lang="zh-CN" altLang="en-US" sz="1000" b="1" kern="0" dirty="0">
                <a:solidFill>
                  <a:srgbClr val="000000"/>
                </a:solidFill>
                <a:latin typeface="微软雅黑" panose="020B0503020204020204" charset="-122"/>
                <a:ea typeface="微软雅黑" panose="020B0503020204020204" charset="-122"/>
              </a:rPr>
              <a:t>服务</a:t>
            </a:r>
            <a:endParaRPr lang="zh-CN" altLang="en-US" sz="1000" b="1" kern="0" dirty="0">
              <a:solidFill>
                <a:srgbClr val="000000"/>
              </a:solidFill>
              <a:latin typeface="微软雅黑" panose="020B0503020204020204" charset="-122"/>
              <a:ea typeface="微软雅黑" panose="020B0503020204020204" charset="-122"/>
            </a:endParaRPr>
          </a:p>
        </p:txBody>
      </p:sp>
      <p:sp>
        <p:nvSpPr>
          <p:cNvPr id="23" name="矩形 22"/>
          <p:cNvSpPr/>
          <p:nvPr/>
        </p:nvSpPr>
        <p:spPr>
          <a:xfrm>
            <a:off x="6576586" y="5417136"/>
            <a:ext cx="976174" cy="285564"/>
          </a:xfrm>
          <a:prstGeom prst="rect">
            <a:avLst/>
          </a:prstGeom>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ln w="9525" cap="flat" cmpd="sng" algn="ctr">
            <a:solidFill>
              <a:srgbClr val="2D2D8A">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algn="ctr">
              <a:defRPr/>
            </a:pPr>
            <a:r>
              <a:rPr lang="en-US" altLang="zh-CN" sz="1000" b="1" kern="0" dirty="0">
                <a:solidFill>
                  <a:srgbClr val="000000"/>
                </a:solidFill>
                <a:latin typeface="微软雅黑" panose="020B0503020204020204" charset="-122"/>
                <a:ea typeface="微软雅黑" panose="020B0503020204020204" charset="-122"/>
              </a:rPr>
              <a:t>WEB</a:t>
            </a:r>
            <a:r>
              <a:rPr lang="zh-CN" altLang="en-US" sz="1000" b="1" kern="0" dirty="0">
                <a:solidFill>
                  <a:srgbClr val="000000"/>
                </a:solidFill>
                <a:latin typeface="微软雅黑" panose="020B0503020204020204" charset="-122"/>
                <a:ea typeface="微软雅黑" panose="020B0503020204020204" charset="-122"/>
              </a:rPr>
              <a:t>服务</a:t>
            </a:r>
            <a:endParaRPr lang="zh-CN" altLang="en-US" sz="1000" b="1" kern="0" dirty="0">
              <a:solidFill>
                <a:srgbClr val="000000"/>
              </a:solidFill>
              <a:latin typeface="微软雅黑" panose="020B0503020204020204" charset="-122"/>
              <a:ea typeface="微软雅黑" panose="020B0503020204020204" charset="-122"/>
            </a:endParaRPr>
          </a:p>
        </p:txBody>
      </p:sp>
      <p:sp>
        <p:nvSpPr>
          <p:cNvPr id="24" name="矩形 23"/>
          <p:cNvSpPr/>
          <p:nvPr/>
        </p:nvSpPr>
        <p:spPr>
          <a:xfrm>
            <a:off x="10286047" y="5417136"/>
            <a:ext cx="976174" cy="285564"/>
          </a:xfrm>
          <a:prstGeom prst="rect">
            <a:avLst/>
          </a:prstGeom>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ln w="9525" cap="flat" cmpd="sng" algn="ctr">
            <a:solidFill>
              <a:srgbClr val="2D2D8A">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algn="ctr">
              <a:defRPr/>
            </a:pPr>
            <a:r>
              <a:rPr lang="en-US" altLang="zh-CN" sz="1000" b="1" kern="0" dirty="0">
                <a:solidFill>
                  <a:srgbClr val="000000"/>
                </a:solidFill>
                <a:latin typeface="微软雅黑" panose="020B0503020204020204" charset="-122"/>
                <a:ea typeface="微软雅黑" panose="020B0503020204020204" charset="-122"/>
              </a:rPr>
              <a:t>WEB</a:t>
            </a:r>
            <a:r>
              <a:rPr lang="zh-CN" altLang="en-US" sz="1000" b="1" kern="0" dirty="0">
                <a:solidFill>
                  <a:srgbClr val="000000"/>
                </a:solidFill>
                <a:latin typeface="微软雅黑" panose="020B0503020204020204" charset="-122"/>
                <a:ea typeface="微软雅黑" panose="020B0503020204020204" charset="-122"/>
              </a:rPr>
              <a:t>服务</a:t>
            </a:r>
            <a:endParaRPr lang="zh-CN" altLang="en-US" sz="1000" b="1" kern="0" dirty="0">
              <a:solidFill>
                <a:srgbClr val="000000"/>
              </a:solidFill>
              <a:latin typeface="微软雅黑" panose="020B0503020204020204" charset="-122"/>
              <a:ea typeface="微软雅黑" panose="020B0503020204020204" charset="-122"/>
            </a:endParaRPr>
          </a:p>
        </p:txBody>
      </p:sp>
      <p:sp>
        <p:nvSpPr>
          <p:cNvPr id="25" name="矩形 24"/>
          <p:cNvSpPr/>
          <p:nvPr/>
        </p:nvSpPr>
        <p:spPr>
          <a:xfrm>
            <a:off x="3550447" y="3980736"/>
            <a:ext cx="1244622" cy="285752"/>
          </a:xfrm>
          <a:prstGeom prst="rect">
            <a:avLst/>
          </a:prstGeom>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ln w="9525" cap="flat" cmpd="sng" algn="ctr">
            <a:solidFill>
              <a:srgbClr val="2D2D8A">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algn="ctr">
              <a:defRPr/>
            </a:pPr>
            <a:r>
              <a:rPr lang="en-US" altLang="zh-CN" sz="1000" b="1" kern="0" dirty="0">
                <a:solidFill>
                  <a:srgbClr val="000000"/>
                </a:solidFill>
                <a:latin typeface="微软雅黑" panose="020B0503020204020204" charset="-122"/>
                <a:ea typeface="微软雅黑" panose="020B0503020204020204" charset="-122"/>
              </a:rPr>
              <a:t>WEB</a:t>
            </a:r>
            <a:r>
              <a:rPr lang="zh-CN" altLang="en-US" sz="1000" b="1" kern="0" dirty="0">
                <a:solidFill>
                  <a:srgbClr val="000000"/>
                </a:solidFill>
                <a:latin typeface="微软雅黑" panose="020B0503020204020204" charset="-122"/>
                <a:ea typeface="微软雅黑" panose="020B0503020204020204" charset="-122"/>
              </a:rPr>
              <a:t>启动服务</a:t>
            </a:r>
            <a:endParaRPr lang="zh-CN" altLang="en-US" sz="1000" b="1" kern="0" dirty="0">
              <a:solidFill>
                <a:srgbClr val="000000"/>
              </a:solidFill>
              <a:latin typeface="微软雅黑" panose="020B0503020204020204" charset="-122"/>
              <a:ea typeface="微软雅黑" panose="020B0503020204020204" charset="-122"/>
            </a:endParaRPr>
          </a:p>
        </p:txBody>
      </p:sp>
      <p:sp>
        <p:nvSpPr>
          <p:cNvPr id="26" name="矩形 25"/>
          <p:cNvSpPr/>
          <p:nvPr/>
        </p:nvSpPr>
        <p:spPr>
          <a:xfrm>
            <a:off x="9196030" y="3980736"/>
            <a:ext cx="1285253" cy="285752"/>
          </a:xfrm>
          <a:prstGeom prst="rect">
            <a:avLst/>
          </a:prstGeom>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ln w="9525" cap="flat" cmpd="sng" algn="ctr">
            <a:solidFill>
              <a:srgbClr val="2D2D8A">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algn="ctr">
              <a:defRPr/>
            </a:pPr>
            <a:r>
              <a:rPr lang="en-US" altLang="zh-CN" sz="1000" b="1" kern="0" dirty="0">
                <a:solidFill>
                  <a:srgbClr val="000000"/>
                </a:solidFill>
                <a:latin typeface="微软雅黑" panose="020B0503020204020204" charset="-122"/>
                <a:ea typeface="微软雅黑" panose="020B0503020204020204" charset="-122"/>
              </a:rPr>
              <a:t>WEB</a:t>
            </a:r>
            <a:r>
              <a:rPr lang="zh-CN" altLang="en-US" sz="1000" b="1" kern="0" dirty="0">
                <a:solidFill>
                  <a:srgbClr val="000000"/>
                </a:solidFill>
                <a:latin typeface="微软雅黑" panose="020B0503020204020204" charset="-122"/>
                <a:ea typeface="微软雅黑" panose="020B0503020204020204" charset="-122"/>
              </a:rPr>
              <a:t>发送服务</a:t>
            </a:r>
            <a:endParaRPr lang="zh-CN" altLang="en-US" sz="1000" b="1" kern="0" dirty="0">
              <a:solidFill>
                <a:srgbClr val="000000"/>
              </a:solidFill>
              <a:latin typeface="微软雅黑" panose="020B0503020204020204" charset="-122"/>
              <a:ea typeface="微软雅黑" panose="020B0503020204020204" charset="-122"/>
            </a:endParaRPr>
          </a:p>
        </p:txBody>
      </p:sp>
      <p:cxnSp>
        <p:nvCxnSpPr>
          <p:cNvPr id="27" name="直接箭头连接符 103"/>
          <p:cNvCxnSpPr>
            <a:stCxn id="21" idx="3"/>
            <a:endCxn id="22" idx="1"/>
          </p:cNvCxnSpPr>
          <p:nvPr/>
        </p:nvCxnSpPr>
        <p:spPr>
          <a:xfrm>
            <a:off x="2769508" y="3516389"/>
            <a:ext cx="780939" cy="1588"/>
          </a:xfrm>
          <a:prstGeom prst="straightConnector1">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cxnSp>
        <p:nvCxnSpPr>
          <p:cNvPr id="28" name="形状 66"/>
          <p:cNvCxnSpPr>
            <a:stCxn id="26" idx="0"/>
            <a:endCxn id="31" idx="2"/>
          </p:cNvCxnSpPr>
          <p:nvPr/>
        </p:nvCxnSpPr>
        <p:spPr>
          <a:xfrm rot="5400000" flipH="1" flipV="1">
            <a:off x="4605604" y="3083546"/>
            <a:ext cx="464347" cy="1330037"/>
          </a:xfrm>
          <a:prstGeom prst="curvedConnector2">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cxnSp>
        <p:nvCxnSpPr>
          <p:cNvPr id="29" name="曲线连接符 28"/>
          <p:cNvCxnSpPr>
            <a:endCxn id="26" idx="1"/>
          </p:cNvCxnSpPr>
          <p:nvPr/>
        </p:nvCxnSpPr>
        <p:spPr>
          <a:xfrm rot="5400000" flipH="1" flipV="1">
            <a:off x="3015804" y="4089037"/>
            <a:ext cx="500066" cy="569217"/>
          </a:xfrm>
          <a:prstGeom prst="curvedConnector2">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sp>
        <p:nvSpPr>
          <p:cNvPr id="30" name="流程图: 联系 106"/>
          <p:cNvSpPr/>
          <p:nvPr/>
        </p:nvSpPr>
        <p:spPr>
          <a:xfrm>
            <a:off x="5502795" y="3337794"/>
            <a:ext cx="488087" cy="357190"/>
          </a:xfrm>
          <a:prstGeom prst="flowChartConnector">
            <a:avLst/>
          </a:prstGeom>
          <a:solidFill>
            <a:srgbClr val="0070C0"/>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en-US" altLang="zh-CN" sz="1200" kern="0" dirty="0">
                <a:solidFill>
                  <a:srgbClr val="000000"/>
                </a:solidFill>
                <a:latin typeface="微软雅黑" panose="020B0503020204020204" charset="-122"/>
                <a:ea typeface="微软雅黑" panose="020B0503020204020204" charset="-122"/>
              </a:rPr>
              <a:t>S</a:t>
            </a:r>
            <a:endParaRPr lang="zh-CN" altLang="en-US" sz="1200" kern="0" dirty="0">
              <a:solidFill>
                <a:srgbClr val="000000"/>
              </a:solidFill>
              <a:latin typeface="微软雅黑" panose="020B0503020204020204" charset="-122"/>
              <a:ea typeface="微软雅黑" panose="020B0503020204020204" charset="-122"/>
            </a:endParaRPr>
          </a:p>
        </p:txBody>
      </p:sp>
      <p:sp>
        <p:nvSpPr>
          <p:cNvPr id="31" name="十角星 30"/>
          <p:cNvSpPr/>
          <p:nvPr/>
        </p:nvSpPr>
        <p:spPr>
          <a:xfrm>
            <a:off x="3648064" y="3194918"/>
            <a:ext cx="1561878" cy="642942"/>
          </a:xfrm>
          <a:prstGeom prst="star10">
            <a:avLst/>
          </a:prstGeom>
          <a:solidFill>
            <a:srgbClr val="FFFFFF">
              <a:alpha val="67000"/>
            </a:srgbClr>
          </a:solidFill>
          <a:ln w="25400" cap="flat" cmpd="sng" algn="ctr">
            <a:solidFill>
              <a:srgbClr val="FFFFFF">
                <a:lumMod val="50000"/>
              </a:srgbClr>
            </a:solidFill>
            <a:prstDash val="solid"/>
          </a:ln>
          <a:effectLst/>
        </p:spPr>
        <p:txBody>
          <a:bodyPr rtlCol="0" anchor="ctr"/>
          <a:lstStyle/>
          <a:p>
            <a:pPr algn="ctr">
              <a:defRPr/>
            </a:pPr>
            <a:r>
              <a:rPr lang="zh-CN" altLang="en-US" sz="1200" b="1" kern="0" dirty="0">
                <a:solidFill>
                  <a:srgbClr val="FF0000"/>
                </a:solidFill>
                <a:latin typeface="微软雅黑" panose="020B0503020204020204" charset="-122"/>
                <a:ea typeface="微软雅黑" panose="020B0503020204020204" charset="-122"/>
              </a:rPr>
              <a:t>响应外部调用启动流程</a:t>
            </a:r>
            <a:endParaRPr lang="zh-CN" altLang="en-US" sz="1200" b="1" kern="0" dirty="0">
              <a:solidFill>
                <a:srgbClr val="FF0000"/>
              </a:solidFill>
              <a:latin typeface="微软雅黑" panose="020B0503020204020204" charset="-122"/>
              <a:ea typeface="微软雅黑" panose="020B0503020204020204" charset="-122"/>
            </a:endParaRPr>
          </a:p>
        </p:txBody>
      </p:sp>
      <p:sp>
        <p:nvSpPr>
          <p:cNvPr id="32" name="圆角矩形 31"/>
          <p:cNvSpPr/>
          <p:nvPr/>
        </p:nvSpPr>
        <p:spPr>
          <a:xfrm>
            <a:off x="6283734" y="3302169"/>
            <a:ext cx="1269026" cy="428628"/>
          </a:xfrm>
          <a:prstGeom prst="roundRect">
            <a:avLst/>
          </a:prstGeom>
          <a:solidFill>
            <a:srgbClr val="0070C0"/>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r>
              <a:rPr lang="zh-CN" altLang="en-US" sz="1200" kern="0" dirty="0">
                <a:solidFill>
                  <a:srgbClr val="000000"/>
                </a:solidFill>
                <a:latin typeface="微软雅黑" panose="020B0503020204020204" charset="-122"/>
                <a:ea typeface="微软雅黑" panose="020B0503020204020204" charset="-122"/>
              </a:rPr>
              <a:t>营销管理</a:t>
            </a:r>
            <a:endParaRPr lang="zh-CN" altLang="en-US" sz="1200" kern="0" dirty="0">
              <a:solidFill>
                <a:srgbClr val="000000"/>
              </a:solidFill>
              <a:latin typeface="微软雅黑" panose="020B0503020204020204" charset="-122"/>
              <a:ea typeface="微软雅黑" panose="020B0503020204020204" charset="-122"/>
            </a:endParaRPr>
          </a:p>
        </p:txBody>
      </p:sp>
      <p:cxnSp>
        <p:nvCxnSpPr>
          <p:cNvPr id="33" name="直接箭头连接符 109"/>
          <p:cNvCxnSpPr>
            <a:stCxn id="31" idx="6"/>
            <a:endCxn id="33" idx="1"/>
          </p:cNvCxnSpPr>
          <p:nvPr/>
        </p:nvCxnSpPr>
        <p:spPr>
          <a:xfrm>
            <a:off x="5990882" y="3516389"/>
            <a:ext cx="292852" cy="94"/>
          </a:xfrm>
          <a:prstGeom prst="straightConnector1">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sp>
        <p:nvSpPr>
          <p:cNvPr id="34" name="圆角矩形 33"/>
          <p:cNvSpPr/>
          <p:nvPr/>
        </p:nvSpPr>
        <p:spPr>
          <a:xfrm>
            <a:off x="7927003" y="3302169"/>
            <a:ext cx="1269026" cy="428628"/>
          </a:xfrm>
          <a:prstGeom prst="roundRect">
            <a:avLst/>
          </a:prstGeom>
          <a:solidFill>
            <a:srgbClr val="0070C0"/>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r>
              <a:rPr lang="zh-CN" altLang="en-US" sz="1200" kern="0" dirty="0">
                <a:solidFill>
                  <a:srgbClr val="000000"/>
                </a:solidFill>
                <a:latin typeface="微软雅黑" panose="020B0503020204020204" charset="-122"/>
                <a:ea typeface="微软雅黑" panose="020B0503020204020204" charset="-122"/>
              </a:rPr>
              <a:t>人工节点</a:t>
            </a:r>
            <a:endParaRPr lang="zh-CN" altLang="en-US" sz="1200" kern="0" dirty="0">
              <a:solidFill>
                <a:srgbClr val="000000"/>
              </a:solidFill>
              <a:latin typeface="微软雅黑" panose="020B0503020204020204" charset="-122"/>
              <a:ea typeface="微软雅黑" panose="020B0503020204020204" charset="-122"/>
            </a:endParaRPr>
          </a:p>
        </p:txBody>
      </p:sp>
      <p:sp>
        <p:nvSpPr>
          <p:cNvPr id="35" name="流程图: 联系 111"/>
          <p:cNvSpPr/>
          <p:nvPr/>
        </p:nvSpPr>
        <p:spPr>
          <a:xfrm>
            <a:off x="10969368" y="3337794"/>
            <a:ext cx="488087" cy="357190"/>
          </a:xfrm>
          <a:prstGeom prst="flowChartConnector">
            <a:avLst/>
          </a:prstGeom>
          <a:solidFill>
            <a:srgbClr val="0070C0"/>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r>
              <a:rPr lang="en-US" altLang="zh-CN" sz="1200" kern="0" dirty="0">
                <a:solidFill>
                  <a:srgbClr val="000000"/>
                </a:solidFill>
                <a:latin typeface="微软雅黑" panose="020B0503020204020204" charset="-122"/>
                <a:ea typeface="微软雅黑" panose="020B0503020204020204" charset="-122"/>
              </a:rPr>
              <a:t>E</a:t>
            </a:r>
            <a:endParaRPr lang="zh-CN" altLang="en-US" sz="1200" kern="0" dirty="0">
              <a:solidFill>
                <a:srgbClr val="000000"/>
              </a:solidFill>
              <a:latin typeface="微软雅黑" panose="020B0503020204020204" charset="-122"/>
              <a:ea typeface="微软雅黑" panose="020B0503020204020204" charset="-122"/>
            </a:endParaRPr>
          </a:p>
        </p:txBody>
      </p:sp>
      <p:cxnSp>
        <p:nvCxnSpPr>
          <p:cNvPr id="36" name="直接箭头连接符 112"/>
          <p:cNvCxnSpPr>
            <a:stCxn id="33" idx="3"/>
            <a:endCxn id="35" idx="1"/>
          </p:cNvCxnSpPr>
          <p:nvPr/>
        </p:nvCxnSpPr>
        <p:spPr>
          <a:xfrm>
            <a:off x="7552761" y="3516483"/>
            <a:ext cx="374243" cy="1588"/>
          </a:xfrm>
          <a:prstGeom prst="straightConnector1">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cxnSp>
        <p:nvCxnSpPr>
          <p:cNvPr id="37" name="直接箭头连接符 113"/>
          <p:cNvCxnSpPr>
            <a:stCxn id="35" idx="3"/>
            <a:endCxn id="39" idx="1"/>
          </p:cNvCxnSpPr>
          <p:nvPr/>
        </p:nvCxnSpPr>
        <p:spPr>
          <a:xfrm flipV="1">
            <a:off x="9196029" y="3516295"/>
            <a:ext cx="358016" cy="188"/>
          </a:xfrm>
          <a:prstGeom prst="straightConnector1">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sp>
        <p:nvSpPr>
          <p:cNvPr id="38" name="圆角矩形 37"/>
          <p:cNvSpPr/>
          <p:nvPr/>
        </p:nvSpPr>
        <p:spPr>
          <a:xfrm>
            <a:off x="9554046" y="3301981"/>
            <a:ext cx="1024854" cy="428628"/>
          </a:xfrm>
          <a:prstGeom prst="roundRect">
            <a:avLst/>
          </a:prstGeom>
          <a:solidFill>
            <a:srgbClr val="0070C0"/>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r>
              <a:rPr lang="en-US" altLang="zh-CN" sz="1200" kern="0" dirty="0">
                <a:solidFill>
                  <a:srgbClr val="000000"/>
                </a:solidFill>
                <a:latin typeface="微软雅黑" panose="020B0503020204020204" charset="-122"/>
                <a:ea typeface="微软雅黑" panose="020B0503020204020204" charset="-122"/>
              </a:rPr>
              <a:t>ERP</a:t>
            </a:r>
            <a:endParaRPr lang="zh-CN" altLang="en-US" sz="1200" kern="0" dirty="0">
              <a:solidFill>
                <a:srgbClr val="000000"/>
              </a:solidFill>
              <a:latin typeface="微软雅黑" panose="020B0503020204020204" charset="-122"/>
              <a:ea typeface="微软雅黑" panose="020B0503020204020204" charset="-122"/>
            </a:endParaRPr>
          </a:p>
        </p:txBody>
      </p:sp>
      <p:cxnSp>
        <p:nvCxnSpPr>
          <p:cNvPr id="39" name="直接箭头连接符 115"/>
          <p:cNvCxnSpPr>
            <a:stCxn id="39" idx="3"/>
            <a:endCxn id="36" idx="2"/>
          </p:cNvCxnSpPr>
          <p:nvPr/>
        </p:nvCxnSpPr>
        <p:spPr>
          <a:xfrm>
            <a:off x="10578899" y="3516295"/>
            <a:ext cx="390470" cy="94"/>
          </a:xfrm>
          <a:prstGeom prst="straightConnector1">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cxnSp>
        <p:nvCxnSpPr>
          <p:cNvPr id="40" name="曲线连接符 39"/>
          <p:cNvCxnSpPr>
            <a:endCxn id="27" idx="3"/>
          </p:cNvCxnSpPr>
          <p:nvPr/>
        </p:nvCxnSpPr>
        <p:spPr>
          <a:xfrm rot="16200000" flipV="1">
            <a:off x="10475293" y="4129601"/>
            <a:ext cx="500066" cy="488088"/>
          </a:xfrm>
          <a:prstGeom prst="curvedConnector2">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cxnSp>
        <p:nvCxnSpPr>
          <p:cNvPr id="41" name="曲线连接符 40"/>
          <p:cNvCxnSpPr/>
          <p:nvPr/>
        </p:nvCxnSpPr>
        <p:spPr>
          <a:xfrm rot="5400000">
            <a:off x="5922995" y="4093883"/>
            <a:ext cx="428629" cy="488087"/>
          </a:xfrm>
          <a:prstGeom prst="curvedConnector3">
            <a:avLst>
              <a:gd name="adj1" fmla="val 50000"/>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cxnSp>
        <p:nvCxnSpPr>
          <p:cNvPr id="42" name="曲线连接符 41"/>
          <p:cNvCxnSpPr/>
          <p:nvPr/>
        </p:nvCxnSpPr>
        <p:spPr>
          <a:xfrm rot="5400000">
            <a:off x="7880317" y="4170300"/>
            <a:ext cx="500066" cy="406694"/>
          </a:xfrm>
          <a:prstGeom prst="curvedConnector3">
            <a:avLst>
              <a:gd name="adj1" fmla="val 50000"/>
            </a:avLst>
          </a:prstGeom>
          <a:noFill/>
          <a:ln w="25400" cap="flat" cmpd="sng" algn="ctr">
            <a:solidFill>
              <a:schemeClr val="bg1"/>
            </a:solidFill>
            <a:prstDash val="solid"/>
            <a:tailEnd type="arrow"/>
          </a:ln>
          <a:effectLst>
            <a:outerShdw blurRad="40000" dist="20000" dir="5400000" rotWithShape="0">
              <a:srgbClr val="000000">
                <a:alpha val="38000"/>
              </a:srgbClr>
            </a:outerShdw>
          </a:effectLst>
        </p:spPr>
      </p:cxnSp>
      <p:cxnSp>
        <p:nvCxnSpPr>
          <p:cNvPr id="43" name="曲线连接符 42"/>
          <p:cNvCxnSpPr>
            <a:stCxn id="7" idx="0"/>
            <a:endCxn id="26" idx="2"/>
          </p:cNvCxnSpPr>
          <p:nvPr/>
        </p:nvCxnSpPr>
        <p:spPr>
          <a:xfrm rot="5400000" flipH="1" flipV="1">
            <a:off x="2743662" y="4194717"/>
            <a:ext cx="1357322" cy="1500867"/>
          </a:xfrm>
          <a:prstGeom prst="curvedConnector3">
            <a:avLst>
              <a:gd name="adj1" fmla="val 50000"/>
            </a:avLst>
          </a:prstGeom>
          <a:noFill/>
          <a:ln w="25400" cap="flat" cmpd="sng" algn="ctr">
            <a:solidFill>
              <a:srgbClr val="C00000"/>
            </a:solidFill>
            <a:prstDash val="solid"/>
            <a:tailEnd type="arrow"/>
          </a:ln>
          <a:effectLst>
            <a:outerShdw blurRad="40000" dist="20000" dir="5400000" rotWithShape="0">
              <a:srgbClr val="000000">
                <a:alpha val="38000"/>
              </a:srgbClr>
            </a:outerShdw>
          </a:effectLst>
        </p:spPr>
      </p:cxnSp>
      <p:cxnSp>
        <p:nvCxnSpPr>
          <p:cNvPr id="44" name="曲线连接符 43"/>
          <p:cNvCxnSpPr>
            <a:stCxn id="46" idx="0"/>
          </p:cNvCxnSpPr>
          <p:nvPr/>
        </p:nvCxnSpPr>
        <p:spPr>
          <a:xfrm rot="5400000" flipH="1" flipV="1">
            <a:off x="5957174" y="4155303"/>
            <a:ext cx="1293712" cy="1230330"/>
          </a:xfrm>
          <a:prstGeom prst="curvedConnector3">
            <a:avLst>
              <a:gd name="adj1" fmla="val 50000"/>
            </a:avLst>
          </a:prstGeom>
          <a:noFill/>
          <a:ln w="25400" cap="flat" cmpd="sng" algn="ctr">
            <a:solidFill>
              <a:srgbClr val="C00000"/>
            </a:solidFill>
            <a:prstDash val="solid"/>
            <a:tailEnd type="arrow"/>
          </a:ln>
          <a:effectLst>
            <a:outerShdw blurRad="40000" dist="20000" dir="5400000" rotWithShape="0">
              <a:srgbClr val="000000">
                <a:alpha val="38000"/>
              </a:srgbClr>
            </a:outerShdw>
          </a:effectLst>
        </p:spPr>
      </p:cxnSp>
      <p:sp>
        <p:nvSpPr>
          <p:cNvPr id="45" name="矩形 44"/>
          <p:cNvSpPr/>
          <p:nvPr/>
        </p:nvSpPr>
        <p:spPr>
          <a:xfrm>
            <a:off x="5500778" y="5417324"/>
            <a:ext cx="976174" cy="285564"/>
          </a:xfrm>
          <a:prstGeom prst="rect">
            <a:avLst/>
          </a:prstGeom>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ln w="9525" cap="flat" cmpd="sng" algn="ctr">
            <a:solidFill>
              <a:srgbClr val="2D2D8A">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algn="ctr">
              <a:defRPr/>
            </a:pPr>
            <a:r>
              <a:rPr lang="en-US" altLang="zh-CN" sz="1000" b="1" kern="0" dirty="0">
                <a:solidFill>
                  <a:srgbClr val="000000"/>
                </a:solidFill>
                <a:latin typeface="微软雅黑" panose="020B0503020204020204" charset="-122"/>
                <a:ea typeface="微软雅黑" panose="020B0503020204020204" charset="-122"/>
              </a:rPr>
              <a:t>UI</a:t>
            </a:r>
            <a:r>
              <a:rPr lang="zh-CN" altLang="en-US" sz="1000" b="1" kern="0" dirty="0">
                <a:solidFill>
                  <a:srgbClr val="000000"/>
                </a:solidFill>
                <a:latin typeface="微软雅黑" panose="020B0503020204020204" charset="-122"/>
                <a:ea typeface="微软雅黑" panose="020B0503020204020204" charset="-122"/>
              </a:rPr>
              <a:t>页面</a:t>
            </a:r>
            <a:endParaRPr lang="zh-CN" altLang="en-US" sz="1000" b="1" kern="0" dirty="0">
              <a:solidFill>
                <a:srgbClr val="000000"/>
              </a:solidFill>
              <a:latin typeface="微软雅黑" panose="020B0503020204020204" charset="-122"/>
              <a:ea typeface="微软雅黑" panose="020B0503020204020204" charset="-122"/>
            </a:endParaRPr>
          </a:p>
        </p:txBody>
      </p:sp>
      <p:sp>
        <p:nvSpPr>
          <p:cNvPr id="46" name="矩形 45"/>
          <p:cNvSpPr/>
          <p:nvPr/>
        </p:nvSpPr>
        <p:spPr>
          <a:xfrm>
            <a:off x="9206947" y="5417135"/>
            <a:ext cx="976174" cy="285564"/>
          </a:xfrm>
          <a:prstGeom prst="rect">
            <a:avLst/>
          </a:prstGeom>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ln w="9525" cap="flat" cmpd="sng" algn="ctr">
            <a:solidFill>
              <a:srgbClr val="2D2D8A">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algn="ctr">
              <a:defRPr/>
            </a:pPr>
            <a:r>
              <a:rPr lang="en-US" altLang="zh-CN" sz="1000" b="1" kern="0" dirty="0">
                <a:solidFill>
                  <a:srgbClr val="000000"/>
                </a:solidFill>
                <a:latin typeface="微软雅黑" panose="020B0503020204020204" charset="-122"/>
                <a:ea typeface="微软雅黑" panose="020B0503020204020204" charset="-122"/>
              </a:rPr>
              <a:t>UI</a:t>
            </a:r>
            <a:r>
              <a:rPr lang="zh-CN" altLang="en-US" sz="1000" b="1" kern="0" dirty="0">
                <a:solidFill>
                  <a:srgbClr val="000000"/>
                </a:solidFill>
                <a:latin typeface="微软雅黑" panose="020B0503020204020204" charset="-122"/>
                <a:ea typeface="微软雅黑" panose="020B0503020204020204" charset="-122"/>
              </a:rPr>
              <a:t>页面</a:t>
            </a:r>
            <a:endParaRPr lang="zh-CN" altLang="en-US" sz="1000" b="1" kern="0" dirty="0">
              <a:solidFill>
                <a:srgbClr val="000000"/>
              </a:solidFill>
              <a:latin typeface="微软雅黑" panose="020B0503020204020204" charset="-122"/>
              <a:ea typeface="微软雅黑" panose="020B0503020204020204" charset="-122"/>
            </a:endParaRPr>
          </a:p>
        </p:txBody>
      </p:sp>
      <p:sp>
        <p:nvSpPr>
          <p:cNvPr id="47" name="矩形 46"/>
          <p:cNvSpPr/>
          <p:nvPr/>
        </p:nvSpPr>
        <p:spPr>
          <a:xfrm>
            <a:off x="1864791" y="5417135"/>
            <a:ext cx="976174" cy="285564"/>
          </a:xfrm>
          <a:prstGeom prst="rect">
            <a:avLst/>
          </a:prstGeom>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ln w="9525" cap="flat" cmpd="sng" algn="ctr">
            <a:solidFill>
              <a:srgbClr val="2D2D8A">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algn="ctr">
              <a:defRPr/>
            </a:pPr>
            <a:r>
              <a:rPr lang="en-US" altLang="zh-CN" sz="1000" b="1" kern="0" dirty="0">
                <a:solidFill>
                  <a:srgbClr val="000000"/>
                </a:solidFill>
                <a:latin typeface="微软雅黑" panose="020B0503020204020204" charset="-122"/>
                <a:ea typeface="微软雅黑" panose="020B0503020204020204" charset="-122"/>
              </a:rPr>
              <a:t>UI</a:t>
            </a:r>
            <a:r>
              <a:rPr lang="zh-CN" altLang="en-US" sz="1000" b="1" kern="0" dirty="0">
                <a:solidFill>
                  <a:srgbClr val="000000"/>
                </a:solidFill>
                <a:latin typeface="微软雅黑" panose="020B0503020204020204" charset="-122"/>
                <a:ea typeface="微软雅黑" panose="020B0503020204020204" charset="-122"/>
              </a:rPr>
              <a:t>页面</a:t>
            </a:r>
            <a:endParaRPr lang="zh-CN" altLang="en-US" sz="1000" b="1" kern="0" dirty="0">
              <a:solidFill>
                <a:srgbClr val="000000"/>
              </a:solidFill>
              <a:latin typeface="微软雅黑" panose="020B0503020204020204" charset="-122"/>
              <a:ea typeface="微软雅黑" panose="020B0503020204020204" charset="-122"/>
            </a:endParaRPr>
          </a:p>
        </p:txBody>
      </p:sp>
      <p:sp>
        <p:nvSpPr>
          <p:cNvPr id="48" name="圆角矩形 47"/>
          <p:cNvSpPr/>
          <p:nvPr/>
        </p:nvSpPr>
        <p:spPr>
          <a:xfrm>
            <a:off x="719543" y="1944660"/>
            <a:ext cx="11030764" cy="678661"/>
          </a:xfrm>
          <a:prstGeom prst="roundRect">
            <a:avLst>
              <a:gd name="adj" fmla="val 8834"/>
            </a:avLst>
          </a:prstGeom>
          <a:noFill/>
          <a:ln w="9525" cap="flat" cmpd="sng" algn="ctr">
            <a:solidFill>
              <a:srgbClr val="FFDA00"/>
            </a:solidFill>
            <a:prstDash val="dash"/>
          </a:ln>
          <a:effectLst>
            <a:outerShdw blurRad="40000" dist="20000" dir="5400000" rotWithShape="0">
              <a:srgbClr val="000000">
                <a:alpha val="38000"/>
              </a:srgbClr>
            </a:outerShdw>
          </a:effectLst>
        </p:spPr>
        <p:txBody>
          <a:bodyPr rtlCol="0" anchor="t"/>
          <a:lstStyle/>
          <a:p>
            <a:pPr>
              <a:defRPr/>
            </a:pPr>
            <a:r>
              <a:rPr lang="en-US" altLang="zh-CN" sz="1400" b="1" kern="0" dirty="0">
                <a:solidFill>
                  <a:schemeClr val="bg1"/>
                </a:solidFill>
                <a:latin typeface="微软雅黑" panose="020B0503020204020204" charset="-122"/>
                <a:ea typeface="微软雅黑" panose="020B0503020204020204" charset="-122"/>
              </a:rPr>
              <a:t>  </a:t>
            </a:r>
            <a:r>
              <a:rPr lang="zh-CN" altLang="en-US" sz="1400" b="1" kern="0" dirty="0">
                <a:solidFill>
                  <a:schemeClr val="bg1"/>
                </a:solidFill>
                <a:latin typeface="微软雅黑" panose="020B0503020204020204" charset="-122"/>
                <a:ea typeface="微软雅黑" panose="020B0503020204020204" charset="-122"/>
              </a:rPr>
              <a:t>统一门户</a:t>
            </a:r>
            <a:endParaRPr lang="zh-CN" altLang="en-US" sz="1400" b="1" kern="0" dirty="0">
              <a:solidFill>
                <a:schemeClr val="bg1"/>
              </a:solidFill>
              <a:latin typeface="微软雅黑" panose="020B0503020204020204" charset="-122"/>
              <a:ea typeface="微软雅黑" panose="020B0503020204020204" charset="-122"/>
            </a:endParaRPr>
          </a:p>
        </p:txBody>
      </p:sp>
      <p:sp>
        <p:nvSpPr>
          <p:cNvPr id="49" name="折角形 48"/>
          <p:cNvSpPr/>
          <p:nvPr/>
        </p:nvSpPr>
        <p:spPr>
          <a:xfrm>
            <a:off x="3036199" y="2066887"/>
            <a:ext cx="3101108" cy="434204"/>
          </a:xfrm>
          <a:prstGeom prst="foldedCorner">
            <a:avLst>
              <a:gd name="adj" fmla="val 36420"/>
            </a:avLst>
          </a:prstGeom>
          <a:gradFill rotWithShape="0">
            <a:gsLst>
              <a:gs pos="100000">
                <a:srgbClr val="4E9FCF"/>
              </a:gs>
              <a:gs pos="0">
                <a:srgbClr val="0070C0"/>
              </a:gs>
              <a:gs pos="100000">
                <a:srgbClr val="BBE0E3"/>
              </a:gs>
            </a:gsLst>
            <a:path path="shape">
              <a:fillToRect l="50000" t="50000" r="50000" b="50000"/>
            </a:path>
          </a:gradFill>
          <a:ln w="9525" algn="ctr">
            <a:solidFill>
              <a:srgbClr val="000000"/>
            </a:solidFill>
            <a:miter lim="800000"/>
          </a:ln>
          <a:effectLst>
            <a:outerShdw dist="53882" dir="2700000" algn="ctr" rotWithShape="0">
              <a:srgbClr val="001D3A"/>
            </a:outerShdw>
          </a:effectLst>
        </p:spPr>
        <p:txBody>
          <a:bodyPr lIns="0" tIns="0" rIns="0" bIns="0" anchor="ctr" anchorCtr="1"/>
          <a:lstStyle/>
          <a:p>
            <a:pPr>
              <a:defRPr/>
            </a:pPr>
            <a:r>
              <a:rPr lang="zh-CN" altLang="en-US" sz="1600" kern="0" dirty="0">
                <a:solidFill>
                  <a:srgbClr val="000000"/>
                </a:solidFill>
                <a:latin typeface="微软雅黑" panose="020B0503020204020204" charset="-122"/>
                <a:ea typeface="微软雅黑" panose="020B0503020204020204" charset="-122"/>
                <a:cs typeface="Arial" panose="020B0604020202020204" pitchFamily="34" charset="0"/>
              </a:rPr>
              <a:t>流程管理监控相关功能</a:t>
            </a:r>
            <a:endParaRPr lang="zh-CN" altLang="en-US" sz="1600" kern="0" dirty="0">
              <a:solidFill>
                <a:srgbClr val="000000"/>
              </a:solidFill>
              <a:latin typeface="微软雅黑" panose="020B0503020204020204" charset="-122"/>
              <a:ea typeface="微软雅黑" panose="020B0503020204020204" charset="-122"/>
              <a:cs typeface="Arial" panose="020B0604020202020204" pitchFamily="34" charset="0"/>
            </a:endParaRPr>
          </a:p>
        </p:txBody>
      </p:sp>
      <p:sp>
        <p:nvSpPr>
          <p:cNvPr id="50" name="折角形 49"/>
          <p:cNvSpPr/>
          <p:nvPr/>
        </p:nvSpPr>
        <p:spPr>
          <a:xfrm>
            <a:off x="7100728" y="2066887"/>
            <a:ext cx="3101108" cy="434204"/>
          </a:xfrm>
          <a:prstGeom prst="foldedCorner">
            <a:avLst>
              <a:gd name="adj" fmla="val 36420"/>
            </a:avLst>
          </a:prstGeom>
          <a:gradFill rotWithShape="0">
            <a:gsLst>
              <a:gs pos="100000">
                <a:srgbClr val="4E9FCF"/>
              </a:gs>
              <a:gs pos="0">
                <a:srgbClr val="0070C0"/>
              </a:gs>
              <a:gs pos="100000">
                <a:srgbClr val="BBE0E3"/>
              </a:gs>
            </a:gsLst>
            <a:path path="shape">
              <a:fillToRect l="50000" t="50000" r="50000" b="50000"/>
            </a:path>
          </a:gradFill>
          <a:ln w="9525" algn="ctr">
            <a:solidFill>
              <a:srgbClr val="000000"/>
            </a:solidFill>
            <a:miter lim="800000"/>
          </a:ln>
          <a:effectLst>
            <a:outerShdw dist="53882" dir="2700000" algn="ctr" rotWithShape="0">
              <a:srgbClr val="001D3A"/>
            </a:outerShdw>
          </a:effectLst>
        </p:spPr>
        <p:txBody>
          <a:bodyPr lIns="0" tIns="0" rIns="0" bIns="0" anchor="ctr" anchorCtr="1"/>
          <a:lstStyle/>
          <a:p>
            <a:r>
              <a:rPr lang="zh-CN" altLang="en-US" sz="1600" kern="0" dirty="0">
                <a:solidFill>
                  <a:srgbClr val="000000"/>
                </a:solidFill>
                <a:latin typeface="微软雅黑" panose="020B0503020204020204" charset="-122"/>
                <a:ea typeface="微软雅黑" panose="020B0503020204020204" charset="-122"/>
                <a:cs typeface="Arial" panose="020B0604020202020204" pitchFamily="34" charset="0"/>
              </a:rPr>
              <a:t>统一待办界面</a:t>
            </a:r>
            <a:endParaRPr lang="zh-CN" altLang="en-US" sz="1600" kern="0" dirty="0">
              <a:solidFill>
                <a:srgbClr val="000000"/>
              </a:solidFill>
              <a:latin typeface="微软雅黑" panose="020B0503020204020204" charset="-122"/>
              <a:ea typeface="微软雅黑" panose="020B0503020204020204" charset="-122"/>
              <a:cs typeface="Arial" panose="020B0604020202020204" pitchFamily="34" charset="0"/>
            </a:endParaRPr>
          </a:p>
        </p:txBody>
      </p:sp>
      <p:sp>
        <p:nvSpPr>
          <p:cNvPr id="53" name="矩形 52"/>
          <p:cNvSpPr/>
          <p:nvPr/>
        </p:nvSpPr>
        <p:spPr bwMode="blackWhite">
          <a:xfrm>
            <a:off x="556577" y="832863"/>
            <a:ext cx="11007208" cy="793735"/>
          </a:xfrm>
          <a:prstGeom prst="rect">
            <a:avLst/>
          </a:prstGeom>
          <a:noFill/>
          <a:ln w="19050" algn="ctr">
            <a:noFill/>
            <a:prstDash val="solid"/>
            <a:miter lim="800000"/>
          </a:ln>
        </p:spPr>
        <p:txBody>
          <a:bodyPr lIns="0" tIns="0" rIns="0" bIns="0" anchor="ctr"/>
          <a:lstStyle/>
          <a:p>
            <a:pPr>
              <a:lnSpc>
                <a:spcPct val="150000"/>
              </a:lnSpc>
              <a:defRPr/>
            </a:pPr>
            <a:r>
              <a:rPr lang="zh-CN" altLang="en-US" kern="0" dirty="0">
                <a:solidFill>
                  <a:schemeClr val="bg1"/>
                </a:solidFill>
                <a:latin typeface="微软雅黑" panose="020B0503020204020204" charset="-122"/>
                <a:ea typeface="微软雅黑" panose="020B0503020204020204" charset="-122"/>
              </a:rPr>
              <a:t>普元</a:t>
            </a:r>
            <a:r>
              <a:rPr lang="en-US" altLang="zh-CN" kern="0" dirty="0">
                <a:solidFill>
                  <a:schemeClr val="bg1"/>
                </a:solidFill>
                <a:latin typeface="微软雅黑" panose="020B0503020204020204" charset="-122"/>
                <a:ea typeface="微软雅黑" panose="020B0503020204020204" charset="-122"/>
              </a:rPr>
              <a:t>ESB</a:t>
            </a:r>
            <a:r>
              <a:rPr lang="zh-CN" altLang="en-US" kern="0" dirty="0">
                <a:solidFill>
                  <a:schemeClr val="bg1"/>
                </a:solidFill>
                <a:latin typeface="微软雅黑" panose="020B0503020204020204" charset="-122"/>
                <a:ea typeface="微软雅黑" panose="020B0503020204020204" charset="-122"/>
              </a:rPr>
              <a:t>符合信创生态要求，支持</a:t>
            </a:r>
            <a:r>
              <a:rPr lang="zh-CN" altLang="en-US" b="1" kern="0" dirty="0">
                <a:solidFill>
                  <a:srgbClr val="FFDA00"/>
                </a:solidFill>
                <a:latin typeface="微软雅黑" panose="020B0503020204020204" charset="-122"/>
                <a:ea typeface="微软雅黑" panose="020B0503020204020204" charset="-122"/>
              </a:rPr>
              <a:t>跨系统的端到端服务整合</a:t>
            </a:r>
            <a:r>
              <a:rPr lang="zh-CN" altLang="en-US" kern="0" dirty="0">
                <a:solidFill>
                  <a:schemeClr val="bg1"/>
                </a:solidFill>
                <a:latin typeface="微软雅黑" panose="020B0503020204020204" charset="-122"/>
                <a:ea typeface="微软雅黑" panose="020B0503020204020204" charset="-122"/>
              </a:rPr>
              <a:t>，以实现按服务串接各个已有业务应用子流程、服务或页面的能力，并且</a:t>
            </a:r>
            <a:r>
              <a:rPr lang="en-US" altLang="zh-CN" b="1" kern="0" dirty="0">
                <a:solidFill>
                  <a:srgbClr val="FFDA00"/>
                </a:solidFill>
                <a:latin typeface="微软雅黑" panose="020B0503020204020204" charset="-122"/>
                <a:ea typeface="微软雅黑" panose="020B0503020204020204" charset="-122"/>
              </a:rPr>
              <a:t>BPM</a:t>
            </a:r>
            <a:r>
              <a:rPr lang="zh-CN" altLang="en-US" b="1" kern="0" dirty="0">
                <a:solidFill>
                  <a:srgbClr val="FFDA00"/>
                </a:solidFill>
                <a:latin typeface="微软雅黑" panose="020B0503020204020204" charset="-122"/>
                <a:ea typeface="微软雅黑" panose="020B0503020204020204" charset="-122"/>
              </a:rPr>
              <a:t>、</a:t>
            </a:r>
            <a:r>
              <a:rPr lang="en-US" altLang="zh-CN" b="1" kern="0" dirty="0">
                <a:solidFill>
                  <a:srgbClr val="FFDA00"/>
                </a:solidFill>
                <a:latin typeface="微软雅黑" panose="020B0503020204020204" charset="-122"/>
                <a:ea typeface="微软雅黑" panose="020B0503020204020204" charset="-122"/>
              </a:rPr>
              <a:t>Portal</a:t>
            </a:r>
            <a:r>
              <a:rPr lang="zh-CN" altLang="en-US" b="1" kern="0" dirty="0">
                <a:solidFill>
                  <a:srgbClr val="FFDA00"/>
                </a:solidFill>
                <a:latin typeface="微软雅黑" panose="020B0503020204020204" charset="-122"/>
                <a:ea typeface="微软雅黑" panose="020B0503020204020204" charset="-122"/>
              </a:rPr>
              <a:t>等一起提供了综合的“业务集成”能力</a:t>
            </a:r>
            <a:r>
              <a:rPr lang="zh-CN" altLang="en-US" kern="0" dirty="0">
                <a:solidFill>
                  <a:srgbClr val="FFDA00"/>
                </a:solidFill>
                <a:latin typeface="微软雅黑" panose="020B0503020204020204" charset="-122"/>
                <a:ea typeface="微软雅黑" panose="020B0503020204020204" charset="-122"/>
              </a:rPr>
              <a:t>。</a:t>
            </a:r>
            <a:endParaRPr lang="zh-CN" altLang="en-US" kern="0" dirty="0">
              <a:solidFill>
                <a:srgbClr val="FFDA00"/>
              </a:solidFill>
              <a:latin typeface="微软雅黑" panose="020B0503020204020204" charset="-122"/>
              <a:ea typeface="微软雅黑" panose="020B050302020402020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191" y="120073"/>
            <a:ext cx="11571514" cy="637505"/>
          </a:xfrm>
        </p:spPr>
        <p:txBody>
          <a:bodyPr>
            <a:normAutofit fontScale="90000"/>
          </a:bodyPr>
          <a:lstStyle/>
          <a:p>
            <a:r>
              <a:rPr kumimoji="1" lang="zh-CN" altLang="en-US" dirty="0"/>
              <a:t>基于</a:t>
            </a:r>
            <a:r>
              <a:rPr kumimoji="1" lang="en-US" altLang="zh-CN" dirty="0"/>
              <a:t>ESB</a:t>
            </a:r>
            <a:r>
              <a:rPr kumimoji="1" lang="zh-CN" altLang="en-US" dirty="0"/>
              <a:t>适配器快速集成</a:t>
            </a:r>
            <a:r>
              <a:rPr kumimoji="1" lang="en-US" altLang="zh-CN" dirty="0"/>
              <a:t>SAP</a:t>
            </a:r>
            <a:r>
              <a:rPr kumimoji="1" lang="zh-CN" altLang="en-US" dirty="0"/>
              <a:t>服务，最大程度降低对</a:t>
            </a:r>
            <a:r>
              <a:rPr kumimoji="1" lang="en-US" altLang="zh-CN" dirty="0"/>
              <a:t>SAP</a:t>
            </a:r>
            <a:r>
              <a:rPr kumimoji="1" lang="zh-CN" altLang="en-US" dirty="0"/>
              <a:t>的依赖</a:t>
            </a:r>
            <a:endParaRPr lang="zh-CN" altLang="en-US" dirty="0"/>
          </a:p>
        </p:txBody>
      </p:sp>
      <p:sp>
        <p:nvSpPr>
          <p:cNvPr id="3" name="矩形 2"/>
          <p:cNvSpPr/>
          <p:nvPr/>
        </p:nvSpPr>
        <p:spPr>
          <a:xfrm>
            <a:off x="6023992" y="1688274"/>
            <a:ext cx="5760640" cy="4968552"/>
          </a:xfrm>
          <a:prstGeom prst="rect">
            <a:avLst/>
          </a:prstGeom>
          <a:noFill/>
          <a:ln w="12700">
            <a:solidFill>
              <a:srgbClr val="FFDA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dirty="0">
                <a:solidFill>
                  <a:schemeClr val="bg1"/>
                </a:solidFill>
                <a:latin typeface="微软雅黑" panose="020B0503020204020204" charset="-122"/>
                <a:ea typeface="微软雅黑" panose="020B0503020204020204" charset="-122"/>
                <a:cs typeface="微软雅黑" panose="020B0503020204020204" charset="-122"/>
              </a:rPr>
              <a:t>现在系统架构</a:t>
            </a:r>
            <a:endParaRPr kumimoji="1"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7968208" y="2120322"/>
            <a:ext cx="1800200" cy="4032448"/>
          </a:xfrm>
          <a:prstGeom prst="rect">
            <a:avLst/>
          </a:prstGeom>
          <a:noFill/>
          <a:ln w="12700">
            <a:solidFill>
              <a:srgbClr val="FFDA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rPr>
              <a:t>服务总线平台</a:t>
            </a:r>
            <a:endParaRPr kumimoji="1"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623392" y="1688274"/>
            <a:ext cx="3528392" cy="4968552"/>
          </a:xfrm>
          <a:prstGeom prst="rect">
            <a:avLst/>
          </a:prstGeom>
          <a:noFill/>
          <a:ln w="12700">
            <a:solidFill>
              <a:srgbClr val="FFDA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dirty="0">
                <a:solidFill>
                  <a:schemeClr val="bg1"/>
                </a:solidFill>
                <a:latin typeface="微软雅黑" panose="020B0503020204020204" charset="-122"/>
                <a:ea typeface="微软雅黑" panose="020B0503020204020204" charset="-122"/>
                <a:cs typeface="微软雅黑" panose="020B0503020204020204" charset="-122"/>
              </a:rPr>
              <a:t>原系统架构</a:t>
            </a:r>
            <a:endParaRPr kumimoji="1"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911424" y="2336346"/>
            <a:ext cx="1008112" cy="504056"/>
          </a:xfrm>
          <a:prstGeom prst="rect">
            <a:avLst/>
          </a:prstGeom>
          <a:solidFill>
            <a:schemeClr val="bg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微软雅黑" panose="020B0503020204020204" charset="-122"/>
                <a:ea typeface="微软雅黑" panose="020B0503020204020204" charset="-122"/>
                <a:cs typeface="微软雅黑" panose="020B0503020204020204" charset="-122"/>
              </a:rPr>
              <a:t>BPM</a:t>
            </a:r>
            <a:endParaRPr kumimoji="1"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911424" y="3476896"/>
            <a:ext cx="1008112" cy="504056"/>
          </a:xfrm>
          <a:prstGeom prst="rect">
            <a:avLst/>
          </a:prstGeom>
          <a:solidFill>
            <a:schemeClr val="bg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微软雅黑" panose="020B0503020204020204" charset="-122"/>
                <a:ea typeface="微软雅黑" panose="020B0503020204020204" charset="-122"/>
                <a:cs typeface="微软雅黑" panose="020B0503020204020204" charset="-122"/>
              </a:rPr>
              <a:t>MES</a:t>
            </a:r>
            <a:endParaRPr kumimoji="1"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911424" y="4496586"/>
            <a:ext cx="1008112" cy="504056"/>
          </a:xfrm>
          <a:prstGeom prst="rect">
            <a:avLst/>
          </a:prstGeom>
          <a:solidFill>
            <a:schemeClr val="bg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微软雅黑" panose="020B0503020204020204" charset="-122"/>
                <a:ea typeface="微软雅黑" panose="020B0503020204020204" charset="-122"/>
                <a:cs typeface="微软雅黑" panose="020B0503020204020204" charset="-122"/>
              </a:rPr>
              <a:t>WMS</a:t>
            </a:r>
            <a:endParaRPr kumimoji="1"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911424" y="5513372"/>
            <a:ext cx="1008112" cy="504056"/>
          </a:xfrm>
          <a:prstGeom prst="rect">
            <a:avLst/>
          </a:prstGeom>
          <a:solidFill>
            <a:schemeClr val="bg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微软雅黑" panose="020B0503020204020204" charset="-122"/>
                <a:ea typeface="微软雅黑" panose="020B0503020204020204" charset="-122"/>
                <a:cs typeface="微软雅黑" panose="020B0503020204020204" charset="-122"/>
              </a:rPr>
              <a:t>TMS</a:t>
            </a:r>
            <a:endParaRPr kumimoji="1"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2351585" y="2336346"/>
            <a:ext cx="432048" cy="3681082"/>
          </a:xfrm>
          <a:prstGeom prst="rect">
            <a:avLst/>
          </a:prstGeom>
          <a:solidFill>
            <a:srgbClr val="0070C0"/>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latin typeface="微软雅黑" panose="020B0503020204020204" charset="-122"/>
                <a:ea typeface="微软雅黑" panose="020B0503020204020204" charset="-122"/>
                <a:cs typeface="微软雅黑" panose="020B0503020204020204" charset="-122"/>
              </a:rPr>
              <a:t>PI</a:t>
            </a:r>
            <a:endParaRPr kumimoji="1" lang="en-US" altLang="zh-C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3186477" y="2336346"/>
            <a:ext cx="677275" cy="3681082"/>
          </a:xfrm>
          <a:prstGeom prst="rect">
            <a:avLst/>
          </a:prstGeom>
          <a:solidFill>
            <a:srgbClr val="0070C0"/>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微软雅黑" panose="020B0503020204020204" charset="-122"/>
                <a:ea typeface="微软雅黑" panose="020B0503020204020204" charset="-122"/>
                <a:cs typeface="微软雅黑" panose="020B0503020204020204" charset="-122"/>
              </a:rPr>
              <a:t>SAP</a:t>
            </a:r>
            <a:endParaRPr kumimoji="1" lang="en-US" altLang="zh-CN"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12" name="曲线连接符 11"/>
          <p:cNvCxnSpPr>
            <a:stCxn id="6" idx="3"/>
            <a:endCxn id="7" idx="3"/>
          </p:cNvCxnSpPr>
          <p:nvPr/>
        </p:nvCxnSpPr>
        <p:spPr>
          <a:xfrm>
            <a:off x="1919536" y="2588374"/>
            <a:ext cx="12700" cy="1140550"/>
          </a:xfrm>
          <a:prstGeom prst="curvedConnector3">
            <a:avLst>
              <a:gd name="adj1" fmla="val 3600000"/>
            </a:avLst>
          </a:prstGeom>
          <a:ln w="15875">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12"/>
          <p:cNvCxnSpPr>
            <a:endCxn id="11" idx="1"/>
          </p:cNvCxnSpPr>
          <p:nvPr/>
        </p:nvCxnSpPr>
        <p:spPr>
          <a:xfrm rot="5400000" flipH="1" flipV="1">
            <a:off x="2587779" y="4401945"/>
            <a:ext cx="823755" cy="373641"/>
          </a:xfrm>
          <a:prstGeom prst="curvedConnector2">
            <a:avLst/>
          </a:prstGeom>
          <a:ln w="15875">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a:off x="1948740" y="4702629"/>
            <a:ext cx="373642" cy="298013"/>
          </a:xfrm>
          <a:prstGeom prst="curvedConnector3">
            <a:avLst>
              <a:gd name="adj1" fmla="val 50000"/>
            </a:avLst>
          </a:prstGeom>
          <a:ln w="15875">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384032" y="2336346"/>
            <a:ext cx="1008112" cy="504056"/>
          </a:xfrm>
          <a:prstGeom prst="rect">
            <a:avLst/>
          </a:prstGeom>
          <a:solidFill>
            <a:schemeClr val="bg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微软雅黑" panose="020B0503020204020204" charset="-122"/>
                <a:ea typeface="微软雅黑" panose="020B0503020204020204" charset="-122"/>
                <a:cs typeface="微软雅黑" panose="020B0503020204020204" charset="-122"/>
              </a:rPr>
              <a:t>BPM</a:t>
            </a:r>
            <a:endParaRPr kumimoji="1"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6384032" y="3476896"/>
            <a:ext cx="1008112" cy="504056"/>
          </a:xfrm>
          <a:prstGeom prst="rect">
            <a:avLst/>
          </a:prstGeom>
          <a:solidFill>
            <a:schemeClr val="bg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微软雅黑" panose="020B0503020204020204" charset="-122"/>
                <a:ea typeface="微软雅黑" panose="020B0503020204020204" charset="-122"/>
                <a:cs typeface="微软雅黑" panose="020B0503020204020204" charset="-122"/>
              </a:rPr>
              <a:t>MES</a:t>
            </a:r>
            <a:endParaRPr kumimoji="1"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7" name="矩形 16"/>
          <p:cNvSpPr/>
          <p:nvPr/>
        </p:nvSpPr>
        <p:spPr>
          <a:xfrm>
            <a:off x="6384032" y="4496586"/>
            <a:ext cx="1008112" cy="504056"/>
          </a:xfrm>
          <a:prstGeom prst="rect">
            <a:avLst/>
          </a:prstGeom>
          <a:solidFill>
            <a:schemeClr val="bg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微软雅黑" panose="020B0503020204020204" charset="-122"/>
                <a:ea typeface="微软雅黑" panose="020B0503020204020204" charset="-122"/>
                <a:cs typeface="微软雅黑" panose="020B0503020204020204" charset="-122"/>
              </a:rPr>
              <a:t>WMS</a:t>
            </a:r>
            <a:endParaRPr kumimoji="1"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8" name="矩形 17"/>
          <p:cNvSpPr/>
          <p:nvPr/>
        </p:nvSpPr>
        <p:spPr>
          <a:xfrm>
            <a:off x="6384032" y="5513372"/>
            <a:ext cx="1008112" cy="504056"/>
          </a:xfrm>
          <a:prstGeom prst="rect">
            <a:avLst/>
          </a:prstGeom>
          <a:solidFill>
            <a:schemeClr val="bg2">
              <a:lumMod val="75000"/>
            </a:scheme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微软雅黑" panose="020B0503020204020204" charset="-122"/>
                <a:ea typeface="微软雅黑" panose="020B0503020204020204" charset="-122"/>
                <a:cs typeface="微软雅黑" panose="020B0503020204020204" charset="-122"/>
              </a:rPr>
              <a:t>TMS</a:t>
            </a:r>
            <a:endParaRPr kumimoji="1"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9" name="矩形 18"/>
          <p:cNvSpPr/>
          <p:nvPr/>
        </p:nvSpPr>
        <p:spPr>
          <a:xfrm>
            <a:off x="10181053" y="2342529"/>
            <a:ext cx="432048" cy="3681082"/>
          </a:xfrm>
          <a:prstGeom prst="rect">
            <a:avLst/>
          </a:prstGeom>
          <a:solidFill>
            <a:srgbClr val="0070C0"/>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bg1"/>
                </a:solidFill>
                <a:latin typeface="微软雅黑" panose="020B0503020204020204" charset="-122"/>
                <a:ea typeface="微软雅黑" panose="020B0503020204020204" charset="-122"/>
                <a:cs typeface="微软雅黑" panose="020B0503020204020204" charset="-122"/>
              </a:rPr>
              <a:t>PI</a:t>
            </a:r>
            <a:endParaRPr kumimoji="1" lang="en-US" altLang="zh-C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0" name="矩形 19"/>
          <p:cNvSpPr/>
          <p:nvPr/>
        </p:nvSpPr>
        <p:spPr>
          <a:xfrm>
            <a:off x="10891333" y="2336346"/>
            <a:ext cx="677275" cy="3681082"/>
          </a:xfrm>
          <a:prstGeom prst="rect">
            <a:avLst/>
          </a:prstGeom>
          <a:solidFill>
            <a:srgbClr val="0070C0"/>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微软雅黑" panose="020B0503020204020204" charset="-122"/>
                <a:ea typeface="微软雅黑" panose="020B0503020204020204" charset="-122"/>
                <a:cs typeface="微软雅黑" panose="020B0503020204020204" charset="-122"/>
              </a:rPr>
              <a:t>SAP</a:t>
            </a:r>
            <a:endParaRPr kumimoji="1" lang="en-US" altLang="zh-CN"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21" name="曲线连接符 20"/>
          <p:cNvCxnSpPr>
            <a:stCxn id="16" idx="3"/>
            <a:endCxn id="17" idx="3"/>
          </p:cNvCxnSpPr>
          <p:nvPr/>
        </p:nvCxnSpPr>
        <p:spPr>
          <a:xfrm>
            <a:off x="7392144" y="2588374"/>
            <a:ext cx="12700" cy="1140550"/>
          </a:xfrm>
          <a:prstGeom prst="curvedConnector3">
            <a:avLst>
              <a:gd name="adj1" fmla="val 4475677"/>
            </a:avLst>
          </a:prstGeom>
          <a:ln w="15875">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1"/>
          <p:cNvCxnSpPr/>
          <p:nvPr/>
        </p:nvCxnSpPr>
        <p:spPr>
          <a:xfrm flipV="1">
            <a:off x="7421348" y="4496586"/>
            <a:ext cx="618868" cy="206043"/>
          </a:xfrm>
          <a:prstGeom prst="curvedConnector3">
            <a:avLst>
              <a:gd name="adj1" fmla="val 50000"/>
            </a:avLst>
          </a:prstGeom>
          <a:ln w="15875">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205635" y="2475878"/>
            <a:ext cx="677275" cy="3528392"/>
          </a:xfrm>
          <a:prstGeom prst="rect">
            <a:avLst/>
          </a:prstGeom>
          <a:solidFill>
            <a:srgbClr val="92D050"/>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微软雅黑" panose="020B0503020204020204" charset="-122"/>
                <a:ea typeface="微软雅黑" panose="020B0503020204020204" charset="-122"/>
                <a:cs typeface="微软雅黑" panose="020B0503020204020204" charset="-122"/>
              </a:rPr>
              <a:t>ESB</a:t>
            </a:r>
            <a:endParaRPr kumimoji="1" lang="en-US" altLang="zh-CN"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4" name="矩形 23"/>
          <p:cNvSpPr/>
          <p:nvPr/>
        </p:nvSpPr>
        <p:spPr>
          <a:xfrm>
            <a:off x="9048328" y="2480362"/>
            <a:ext cx="432048" cy="3528392"/>
          </a:xfrm>
          <a:prstGeom prst="rect">
            <a:avLst/>
          </a:prstGeom>
          <a:solidFill>
            <a:srgbClr val="92D050"/>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微软雅黑" panose="020B0503020204020204" charset="-122"/>
                <a:ea typeface="微软雅黑" panose="020B0503020204020204" charset="-122"/>
                <a:cs typeface="微软雅黑" panose="020B0503020204020204" charset="-122"/>
              </a:rPr>
              <a:t>SAP</a:t>
            </a:r>
            <a:endParaRPr kumimoji="1"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zh-CN" altLang="en-US" dirty="0">
                <a:solidFill>
                  <a:schemeClr val="bg1"/>
                </a:solidFill>
                <a:latin typeface="微软雅黑" panose="020B0503020204020204" charset="-122"/>
                <a:ea typeface="微软雅黑" panose="020B0503020204020204" charset="-122"/>
                <a:cs typeface="微软雅黑" panose="020B0503020204020204" charset="-122"/>
              </a:rPr>
              <a:t>适配器</a:t>
            </a:r>
            <a:endParaRPr kumimoji="1" lang="en-US" altLang="zh-CN"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25" name="曲线连接符 24"/>
          <p:cNvCxnSpPr>
            <a:stCxn id="9" idx="3"/>
          </p:cNvCxnSpPr>
          <p:nvPr/>
        </p:nvCxnSpPr>
        <p:spPr>
          <a:xfrm flipV="1">
            <a:off x="1919536" y="5342535"/>
            <a:ext cx="504056" cy="422865"/>
          </a:xfrm>
          <a:prstGeom prst="curvedConnector3">
            <a:avLst>
              <a:gd name="adj1" fmla="val 50000"/>
            </a:avLst>
          </a:prstGeom>
          <a:ln w="15875">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18" idx="3"/>
          </p:cNvCxnSpPr>
          <p:nvPr/>
        </p:nvCxnSpPr>
        <p:spPr>
          <a:xfrm flipV="1">
            <a:off x="7392144" y="5342535"/>
            <a:ext cx="576064" cy="422865"/>
          </a:xfrm>
          <a:prstGeom prst="curvedConnector3">
            <a:avLst>
              <a:gd name="adj1" fmla="val 50000"/>
            </a:avLst>
          </a:prstGeom>
          <a:ln w="15875">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flipV="1">
            <a:off x="9723478" y="3728924"/>
            <a:ext cx="439911" cy="103022"/>
          </a:xfrm>
          <a:prstGeom prst="curvedConnector3">
            <a:avLst>
              <a:gd name="adj1" fmla="val 50000"/>
            </a:avLst>
          </a:prstGeom>
          <a:ln w="15875">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endCxn id="20" idx="1"/>
          </p:cNvCxnSpPr>
          <p:nvPr/>
        </p:nvCxnSpPr>
        <p:spPr>
          <a:xfrm rot="16200000" flipH="1">
            <a:off x="10525724" y="3811277"/>
            <a:ext cx="544397" cy="186821"/>
          </a:xfrm>
          <a:prstGeom prst="curvedConnector2">
            <a:avLst/>
          </a:prstGeom>
          <a:ln w="15875">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右箭头 28"/>
          <p:cNvSpPr/>
          <p:nvPr/>
        </p:nvSpPr>
        <p:spPr>
          <a:xfrm>
            <a:off x="4511824" y="3344458"/>
            <a:ext cx="1296144" cy="1080120"/>
          </a:xfrm>
          <a:prstGeom prst="rightArrow">
            <a:avLst/>
          </a:prstGeom>
          <a:solidFill>
            <a:srgbClr val="FFDA00">
              <a:alpha val="70000"/>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latin typeface="微软雅黑" panose="020B0503020204020204" charset="-122"/>
                <a:ea typeface="微软雅黑" panose="020B0503020204020204" charset="-122"/>
                <a:cs typeface="微软雅黑" panose="020B0503020204020204" charset="-122"/>
              </a:rPr>
              <a:t>演进</a:t>
            </a:r>
            <a:endParaRPr kumimoji="1"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0" name="矩形 29"/>
          <p:cNvSpPr/>
          <p:nvPr/>
        </p:nvSpPr>
        <p:spPr>
          <a:xfrm>
            <a:off x="1265721" y="1038197"/>
            <a:ext cx="8821646" cy="369332"/>
          </a:xfrm>
          <a:prstGeom prst="rect">
            <a:avLst/>
          </a:prstGeom>
        </p:spPr>
        <p:txBody>
          <a:bodyPr wrap="none">
            <a:spAutoFit/>
          </a:bodyPr>
          <a:lstStyle/>
          <a:p>
            <a:r>
              <a:rPr lang="zh-CN" altLang="en-US" dirty="0">
                <a:solidFill>
                  <a:schemeClr val="bg1"/>
                </a:solidFill>
                <a:latin typeface="微软雅黑" panose="020B0503020204020204" charset="-122"/>
                <a:ea typeface="微软雅黑" panose="020B0503020204020204" charset="-122"/>
                <a:cs typeface="微软雅黑" panose="020B0503020204020204" charset="-122"/>
              </a:rPr>
              <a:t>通过普元</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ESB</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的</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SAP</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适配器，快速与</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SAP</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系统对接，将</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SAP</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接口转换为标准的接口服务</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0073"/>
            <a:ext cx="11353800" cy="637505"/>
          </a:xfrm>
        </p:spPr>
        <p:txBody>
          <a:bodyPr>
            <a:normAutofit fontScale="90000"/>
          </a:bodyPr>
          <a:lstStyle/>
          <a:p>
            <a:r>
              <a:rPr lang="zh-CN" altLang="en-US" dirty="0">
                <a:latin typeface="微软雅黑" panose="020B0503020204020204" charset="-122"/>
                <a:ea typeface="微软雅黑" panose="020B0503020204020204" charset="-122"/>
                <a:cs typeface="微软雅黑" panose="020B0503020204020204" charset="-122"/>
              </a:rPr>
              <a:t>现阶段实现</a:t>
            </a:r>
            <a:r>
              <a:rPr lang="en-US" altLang="zh-CN" dirty="0">
                <a:latin typeface="微软雅黑" panose="020B0503020204020204" charset="-122"/>
                <a:ea typeface="微软雅黑" panose="020B0503020204020204" charset="-122"/>
                <a:cs typeface="微软雅黑" panose="020B0503020204020204" charset="-122"/>
              </a:rPr>
              <a:t>30+</a:t>
            </a:r>
            <a:r>
              <a:rPr lang="zh-CN" altLang="en-US" dirty="0">
                <a:latin typeface="微软雅黑" panose="020B0503020204020204" charset="-122"/>
                <a:ea typeface="微软雅黑" panose="020B0503020204020204" charset="-122"/>
                <a:cs typeface="微软雅黑" panose="020B0503020204020204" charset="-122"/>
              </a:rPr>
              <a:t>系统接入，全面覆盖企业生产、管理与运营</a:t>
            </a:r>
            <a:endParaRPr lang="zh-CN" altLang="en-US" dirty="0"/>
          </a:p>
        </p:txBody>
      </p:sp>
      <p:pic>
        <p:nvPicPr>
          <p:cNvPr id="4" name="图片 3"/>
          <p:cNvPicPr/>
          <p:nvPr/>
        </p:nvPicPr>
        <p:blipFill>
          <a:blip r:embed="rId1" cstate="print">
            <a:extLst>
              <a:ext uri="{28A0092B-C50C-407E-A947-70E740481C1C}">
                <a14:useLocalDpi xmlns:a14="http://schemas.microsoft.com/office/drawing/2010/main" val="0"/>
              </a:ext>
            </a:extLst>
          </a:blip>
          <a:stretch>
            <a:fillRect/>
          </a:stretch>
        </p:blipFill>
        <p:spPr>
          <a:xfrm>
            <a:off x="965247" y="2378684"/>
            <a:ext cx="9891072" cy="4389583"/>
          </a:xfrm>
          <a:prstGeom prst="rect">
            <a:avLst/>
          </a:prstGeom>
        </p:spPr>
      </p:pic>
      <p:sp>
        <p:nvSpPr>
          <p:cNvPr id="5" name="矩形 4"/>
          <p:cNvSpPr/>
          <p:nvPr/>
        </p:nvSpPr>
        <p:spPr>
          <a:xfrm>
            <a:off x="838200" y="829467"/>
            <a:ext cx="9756546" cy="1477328"/>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charset="-122"/>
                <a:ea typeface="微软雅黑" panose="020B0503020204020204" charset="-122"/>
                <a:cs typeface="微软雅黑" panose="020B0503020204020204" charset="-122"/>
              </a:rPr>
              <a:t>第一阶段已经接入</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BPM</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MES</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APS</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 LDAP</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 CRM</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BL</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SAP</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MTM</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OA</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等</a:t>
            </a:r>
            <a:r>
              <a:rPr lang="en-US" altLang="zh-CN" sz="2000" b="1" dirty="0">
                <a:solidFill>
                  <a:srgbClr val="FFDA00"/>
                </a:solidFill>
                <a:latin typeface="微软雅黑" panose="020B0503020204020204" charset="-122"/>
                <a:ea typeface="微软雅黑" panose="020B0503020204020204" charset="-122"/>
                <a:cs typeface="微软雅黑" panose="020B0503020204020204" charset="-122"/>
              </a:rPr>
              <a:t>30+</a:t>
            </a:r>
            <a:r>
              <a:rPr lang="zh-CN" altLang="en-US" sz="2000" b="1" dirty="0">
                <a:solidFill>
                  <a:srgbClr val="FFDA00"/>
                </a:solidFill>
                <a:latin typeface="微软雅黑" panose="020B0503020204020204" charset="-122"/>
                <a:ea typeface="微软雅黑" panose="020B0503020204020204" charset="-122"/>
                <a:cs typeface="微软雅黑" panose="020B0503020204020204" charset="-122"/>
              </a:rPr>
              <a:t>系统</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服务接入</a:t>
            </a:r>
            <a:r>
              <a:rPr lang="zh-CN" altLang="en-US" dirty="0">
                <a:solidFill>
                  <a:schemeClr val="bg1"/>
                </a:solidFill>
                <a:latin typeface="微软雅黑" panose="020B0503020204020204" charset="-122"/>
                <a:ea typeface="微软雅黑" panose="020B0503020204020204" charset="-122"/>
              </a:rPr>
              <a:t>，共计入</a:t>
            </a:r>
            <a:r>
              <a:rPr lang="zh-CN" altLang="en-US" sz="2000" b="1" dirty="0">
                <a:solidFill>
                  <a:srgbClr val="FFDA00"/>
                </a:solidFill>
                <a:latin typeface="微软雅黑" panose="020B0503020204020204" charset="-122"/>
                <a:ea typeface="微软雅黑" panose="020B0503020204020204" charset="-122"/>
              </a:rPr>
              <a:t>服务数量</a:t>
            </a:r>
            <a:r>
              <a:rPr lang="en-US" altLang="zh-CN" sz="2000" b="1" dirty="0">
                <a:solidFill>
                  <a:srgbClr val="FFDA00"/>
                </a:solidFill>
                <a:latin typeface="微软雅黑" panose="020B0503020204020204" charset="-122"/>
                <a:ea typeface="微软雅黑" panose="020B0503020204020204" charset="-122"/>
              </a:rPr>
              <a:t>150+</a:t>
            </a:r>
            <a:r>
              <a:rPr lang="zh-CN" altLang="en-US" sz="2000" b="1" dirty="0">
                <a:solidFill>
                  <a:srgbClr val="FFDA00"/>
                </a:solidFill>
                <a:latin typeface="微软雅黑" panose="020B0503020204020204" charset="-122"/>
                <a:ea typeface="微软雅黑" panose="020B0503020204020204" charset="-122"/>
              </a:rPr>
              <a:t>，</a:t>
            </a:r>
            <a:r>
              <a:rPr lang="zh-CN" altLang="en-US" dirty="0">
                <a:solidFill>
                  <a:schemeClr val="bg1"/>
                </a:solidFill>
                <a:latin typeface="微软雅黑" panose="020B0503020204020204" charset="-122"/>
                <a:ea typeface="微软雅黑" panose="020B0503020204020204" charset="-122"/>
              </a:rPr>
              <a:t>实现了对海信集团重要系统服务的统一接入与管理，</a:t>
            </a:r>
            <a:r>
              <a:rPr lang="zh-CN" altLang="en-US" kern="100" dirty="0">
                <a:solidFill>
                  <a:srgbClr val="FFFFFF"/>
                </a:solidFill>
                <a:latin typeface="微软雅黑" panose="020B0503020204020204" charset="-122"/>
                <a:ea typeface="微软雅黑" panose="020B0503020204020204" charset="-122"/>
                <a:cs typeface="微软雅黑" panose="020B0503020204020204" charset="-122"/>
              </a:rPr>
              <a:t>让管理人员从</a:t>
            </a:r>
            <a:r>
              <a:rPr lang="zh-CN" altLang="en-US" sz="2000" b="1" kern="100" dirty="0">
                <a:solidFill>
                  <a:srgbClr val="FFDA00"/>
                </a:solidFill>
                <a:latin typeface="微软雅黑" panose="020B0503020204020204" charset="-122"/>
                <a:ea typeface="微软雅黑" panose="020B0503020204020204" charset="-122"/>
                <a:cs typeface="微软雅黑" panose="020B0503020204020204" charset="-122"/>
              </a:rPr>
              <a:t>全局</a:t>
            </a:r>
            <a:r>
              <a:rPr lang="zh-CN" altLang="en-US" kern="100" dirty="0">
                <a:solidFill>
                  <a:srgbClr val="FFFFFF"/>
                </a:solidFill>
                <a:latin typeface="微软雅黑" panose="020B0503020204020204" charset="-122"/>
                <a:ea typeface="微软雅黑" panose="020B0503020204020204" charset="-122"/>
                <a:cs typeface="微软雅黑" panose="020B0503020204020204" charset="-122"/>
              </a:rPr>
              <a:t>角度了解企业服务现状，保障服务</a:t>
            </a:r>
            <a:r>
              <a:rPr lang="zh-CN" altLang="en-US" sz="2000" b="1" kern="100" dirty="0">
                <a:solidFill>
                  <a:srgbClr val="FFDA00"/>
                </a:solidFill>
                <a:latin typeface="微软雅黑" panose="020B0503020204020204" charset="-122"/>
                <a:ea typeface="微软雅黑" panose="020B0503020204020204" charset="-122"/>
                <a:cs typeface="微软雅黑" panose="020B0503020204020204" charset="-122"/>
              </a:rPr>
              <a:t>安全、可靠</a:t>
            </a:r>
            <a:r>
              <a:rPr lang="zh-CN" altLang="en-US" kern="100" dirty="0">
                <a:solidFill>
                  <a:srgbClr val="FFFFFF"/>
                </a:solidFill>
                <a:latin typeface="微软雅黑" panose="020B0503020204020204" charset="-122"/>
                <a:ea typeface="微软雅黑" panose="020B0503020204020204" charset="-122"/>
                <a:cs typeface="微软雅黑" panose="020B0503020204020204" charset="-122"/>
              </a:rPr>
              <a:t>。</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087751" y="967281"/>
            <a:ext cx="1492716" cy="276999"/>
          </a:xfrm>
          <a:prstGeom prst="rect">
            <a:avLst/>
          </a:prstGeom>
        </p:spPr>
        <p:txBody>
          <a:bodyPr wrap="none">
            <a:spAutoFit/>
          </a:bodyPr>
          <a:lstStyle/>
          <a:p>
            <a:pPr algn="ctr"/>
            <a:r>
              <a:rPr lang="zh-CN" altLang="en-US" sz="1200" kern="1200" dirty="0">
                <a:solidFill>
                  <a:schemeClr val="lt1"/>
                </a:solidFill>
                <a:latin typeface="微软雅黑" panose="020B0503020204020204" charset="-122"/>
                <a:ea typeface="微软雅黑" panose="020B0503020204020204" charset="-122"/>
                <a:cs typeface="微软雅黑" panose="020B0503020204020204" charset="-122"/>
              </a:rPr>
              <a:t>股票代码：</a:t>
            </a:r>
            <a:r>
              <a:rPr lang="en-US" altLang="zh-CN" sz="1200" kern="1200" dirty="0">
                <a:solidFill>
                  <a:schemeClr val="lt1"/>
                </a:solidFill>
                <a:latin typeface="微软雅黑" panose="020B0503020204020204" charset="-122"/>
                <a:ea typeface="微软雅黑" panose="020B0503020204020204" charset="-122"/>
                <a:cs typeface="微软雅黑" panose="020B0503020204020204" charset="-122"/>
              </a:rPr>
              <a:t>688118</a:t>
            </a:r>
            <a:endParaRPr lang="zh-CN" altLang="en-US" sz="1200" dirty="0">
              <a:solidFill>
                <a:srgbClr val="FFFFFF"/>
              </a:solidFill>
              <a:latin typeface="微软雅黑" panose="020B0503020204020204" charset="-122"/>
              <a:ea typeface="微软雅黑" panose="020B0503020204020204" charset="-122"/>
              <a:cs typeface="微软雅黑" panose="020B0503020204020204" charset="-122"/>
            </a:endParaRPr>
          </a:p>
        </p:txBody>
      </p:sp>
      <p:cxnSp>
        <p:nvCxnSpPr>
          <p:cNvPr id="14" name="直接连接符 42"/>
          <p:cNvCxnSpPr/>
          <p:nvPr/>
        </p:nvCxnSpPr>
        <p:spPr>
          <a:xfrm>
            <a:off x="1875099" y="3717032"/>
            <a:ext cx="8403220" cy="0"/>
          </a:xfrm>
          <a:prstGeom prst="line">
            <a:avLst/>
          </a:prstGeom>
          <a:ln w="12700">
            <a:solidFill>
              <a:srgbClr val="00B0F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标题 9"/>
          <p:cNvSpPr>
            <a:spLocks noGrp="1"/>
          </p:cNvSpPr>
          <p:nvPr>
            <p:ph type="ctrTitle"/>
          </p:nvPr>
        </p:nvSpPr>
        <p:spPr>
          <a:xfrm>
            <a:off x="1524000" y="866870"/>
            <a:ext cx="9144000" cy="2387600"/>
          </a:xfrm>
          <a:prstGeom prst="rect">
            <a:avLst/>
          </a:prstGeom>
        </p:spPr>
        <p:txBody>
          <a:bodyPr>
            <a:normAutofit/>
          </a:bodyPr>
          <a:lstStyle>
            <a:lvl1pPr algn="ctr">
              <a:defRPr sz="5400" b="1">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使能数字转型 共创数智未来</a:t>
            </a:r>
            <a:endParaRPr kumimoji="1" lang="zh-CN" altLang="en-US" dirty="0"/>
          </a:p>
        </p:txBody>
      </p:sp>
      <p:grpSp>
        <p:nvGrpSpPr>
          <p:cNvPr id="5" name="组 4"/>
          <p:cNvGrpSpPr/>
          <p:nvPr/>
        </p:nvGrpSpPr>
        <p:grpSpPr>
          <a:xfrm>
            <a:off x="2429819" y="3546842"/>
            <a:ext cx="7338589" cy="349623"/>
            <a:chOff x="2353456" y="3775086"/>
            <a:chExt cx="7338589" cy="349623"/>
          </a:xfrm>
        </p:grpSpPr>
        <p:cxnSp>
          <p:nvCxnSpPr>
            <p:cNvPr id="6" name="直线连接符 5"/>
            <p:cNvCxnSpPr/>
            <p:nvPr/>
          </p:nvCxnSpPr>
          <p:spPr>
            <a:xfrm>
              <a:off x="2353456" y="3942411"/>
              <a:ext cx="7338589" cy="0"/>
            </a:xfrm>
            <a:prstGeom prst="line">
              <a:avLst/>
            </a:prstGeom>
            <a:ln>
              <a:gradFill>
                <a:gsLst>
                  <a:gs pos="0">
                    <a:srgbClr val="FFC000">
                      <a:alpha val="0"/>
                    </a:srgbClr>
                  </a:gs>
                  <a:gs pos="53000">
                    <a:srgbClr val="FFDA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847938" y="3775086"/>
              <a:ext cx="349623" cy="349623"/>
            </a:xfrm>
            <a:prstGeom prst="ellipse">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三角形 8"/>
            <p:cNvSpPr/>
            <p:nvPr/>
          </p:nvSpPr>
          <p:spPr>
            <a:xfrm flipV="1">
              <a:off x="5962230" y="3905343"/>
              <a:ext cx="130555" cy="129846"/>
            </a:xfrm>
            <a:prstGeom prst="triangl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 name="组 2"/>
          <p:cNvGrpSpPr/>
          <p:nvPr/>
        </p:nvGrpSpPr>
        <p:grpSpPr>
          <a:xfrm>
            <a:off x="4142943" y="4972500"/>
            <a:ext cx="3830940" cy="277798"/>
            <a:chOff x="170081" y="5244554"/>
            <a:chExt cx="3830940" cy="277798"/>
          </a:xfrm>
        </p:grpSpPr>
        <p:sp>
          <p:nvSpPr>
            <p:cNvPr id="12" name="文本框 11"/>
            <p:cNvSpPr txBox="1"/>
            <p:nvPr/>
          </p:nvSpPr>
          <p:spPr>
            <a:xfrm>
              <a:off x="170081" y="5244554"/>
              <a:ext cx="1942239" cy="261610"/>
            </a:xfrm>
            <a:prstGeom prst="rect">
              <a:avLst/>
            </a:prstGeom>
            <a:noFill/>
          </p:spPr>
          <p:txBody>
            <a:bodyPr wrap="square" rtlCol="0">
              <a:spAutoFit/>
            </a:bodyPr>
            <a:lstStyle/>
            <a:p>
              <a:r>
                <a:rPr kumimoji="1" lang="zh-CN" altLang="en-US" sz="1100" dirty="0">
                  <a:solidFill>
                    <a:srgbClr val="FFDA00"/>
                  </a:solidFill>
                  <a:latin typeface="微软雅黑" panose="020B0503020204020204" charset="-122"/>
                  <a:ea typeface="微软雅黑" panose="020B0503020204020204" charset="-122"/>
                  <a:cs typeface="微软雅黑" panose="020B0503020204020204" charset="-122"/>
                </a:rPr>
                <a:t>客服电话：</a:t>
              </a:r>
              <a:r>
                <a:rPr kumimoji="1" lang="en-US" altLang="zh-CN" sz="1100" dirty="0">
                  <a:solidFill>
                    <a:srgbClr val="FFDA00"/>
                  </a:solidFill>
                  <a:latin typeface="微软雅黑" panose="020B0503020204020204" charset="-122"/>
                  <a:ea typeface="微软雅黑" panose="020B0503020204020204" charset="-122"/>
                  <a:cs typeface="微软雅黑" panose="020B0503020204020204" charset="-122"/>
                </a:rPr>
                <a:t>400-820-5821</a:t>
              </a:r>
              <a:endParaRPr kumimoji="1" lang="zh-CN" altLang="en-US" sz="1100" dirty="0">
                <a:solidFill>
                  <a:srgbClr val="FFDA00"/>
                </a:solidFill>
                <a:latin typeface="微软雅黑" panose="020B0503020204020204" charset="-122"/>
                <a:ea typeface="微软雅黑" panose="020B0503020204020204" charset="-122"/>
                <a:cs typeface="微软雅黑" panose="020B0503020204020204" charset="-122"/>
              </a:endParaRPr>
            </a:p>
          </p:txBody>
        </p:sp>
        <p:cxnSp>
          <p:nvCxnSpPr>
            <p:cNvPr id="17" name="直线连接符 16"/>
            <p:cNvCxnSpPr/>
            <p:nvPr/>
          </p:nvCxnSpPr>
          <p:spPr>
            <a:xfrm>
              <a:off x="2135560" y="5252352"/>
              <a:ext cx="0" cy="270000"/>
            </a:xfrm>
            <a:prstGeom prst="line">
              <a:avLst/>
            </a:prstGeom>
            <a:ln>
              <a:solidFill>
                <a:schemeClr val="bg1">
                  <a:alpha val="29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272829" y="5244554"/>
              <a:ext cx="1728192" cy="261610"/>
            </a:xfrm>
            <a:prstGeom prst="rect">
              <a:avLst/>
            </a:prstGeom>
          </p:spPr>
          <p:txBody>
            <a:bodyPr wrap="square">
              <a:spAutoFit/>
            </a:bodyPr>
            <a:lstStyle/>
            <a:p>
              <a:r>
                <a:rPr lang="zh-CN" altLang="en-US" sz="1100" dirty="0">
                  <a:solidFill>
                    <a:schemeClr val="bg1"/>
                  </a:solidFill>
                  <a:latin typeface="微软雅黑" panose="020B0503020204020204" charset="-122"/>
                  <a:ea typeface="微软雅黑" panose="020B0503020204020204" charset="-122"/>
                  <a:cs typeface="微软雅黑" panose="020B0503020204020204" charset="-122"/>
                </a:rPr>
                <a:t>新浪微博：</a:t>
              </a:r>
              <a:r>
                <a:rPr lang="en-US" altLang="zh-CN" sz="11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100" dirty="0">
                  <a:solidFill>
                    <a:schemeClr val="bg1"/>
                  </a:solidFill>
                  <a:latin typeface="微软雅黑" panose="020B0503020204020204" charset="-122"/>
                  <a:ea typeface="微软雅黑" panose="020B0503020204020204" charset="-122"/>
                  <a:cs typeface="微软雅黑" panose="020B0503020204020204" charset="-122"/>
                </a:rPr>
                <a:t>普元软件</a:t>
              </a:r>
              <a:endParaRPr lang="zh-CN" altLang="en-US" sz="11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2" name="组 1"/>
          <p:cNvGrpSpPr/>
          <p:nvPr/>
        </p:nvGrpSpPr>
        <p:grpSpPr>
          <a:xfrm>
            <a:off x="2526848" y="5284354"/>
            <a:ext cx="7666461" cy="277798"/>
            <a:chOff x="4406203" y="5244554"/>
            <a:chExt cx="7666461" cy="277798"/>
          </a:xfrm>
        </p:grpSpPr>
        <p:sp>
          <p:nvSpPr>
            <p:cNvPr id="13" name="文本框 12"/>
            <p:cNvSpPr txBox="1"/>
            <p:nvPr/>
          </p:nvSpPr>
          <p:spPr>
            <a:xfrm>
              <a:off x="4406203" y="5244554"/>
              <a:ext cx="2680582" cy="261610"/>
            </a:xfrm>
            <a:prstGeom prst="rect">
              <a:avLst/>
            </a:prstGeom>
            <a:noFill/>
          </p:spPr>
          <p:txBody>
            <a:bodyPr wrap="square" rtlCol="0">
              <a:spAutoFit/>
            </a:bodyPr>
            <a:lstStyle/>
            <a:p>
              <a:r>
                <a:rPr kumimoji="1" lang="zh-CN" altLang="en-US" sz="1100" dirty="0">
                  <a:solidFill>
                    <a:schemeClr val="bg1"/>
                  </a:solidFill>
                  <a:latin typeface="微软雅黑" panose="020B0503020204020204" charset="-122"/>
                  <a:ea typeface="微软雅黑" panose="020B0503020204020204" charset="-122"/>
                  <a:cs typeface="微软雅黑" panose="020B0503020204020204" charset="-122"/>
                </a:rPr>
                <a:t>公司官网：</a:t>
              </a:r>
              <a:r>
                <a:rPr kumimoji="1" lang="en-US" altLang="zh-CN" sz="1100" dirty="0">
                  <a:solidFill>
                    <a:schemeClr val="bg1"/>
                  </a:solidFill>
                  <a:latin typeface="微软雅黑" panose="020B0503020204020204" charset="-122"/>
                  <a:ea typeface="微软雅黑" panose="020B0503020204020204" charset="-122"/>
                  <a:cs typeface="微软雅黑" panose="020B0503020204020204" charset="-122"/>
                </a:rPr>
                <a:t>http://www.primeton.com</a:t>
              </a:r>
              <a:endParaRPr kumimoji="1" lang="zh-CN" altLang="en-US" sz="11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7248128" y="5244554"/>
              <a:ext cx="4824536" cy="261610"/>
            </a:xfrm>
            <a:prstGeom prst="rect">
              <a:avLst/>
            </a:prstGeom>
          </p:spPr>
          <p:txBody>
            <a:bodyPr wrap="square">
              <a:spAutoFit/>
            </a:bodyPr>
            <a:lstStyle/>
            <a:p>
              <a:r>
                <a:rPr lang="zh-CN" altLang="en-US" sz="1100" dirty="0">
                  <a:solidFill>
                    <a:schemeClr val="bg1"/>
                  </a:solidFill>
                  <a:latin typeface="微软雅黑" panose="020B0503020204020204" charset="-122"/>
                  <a:ea typeface="微软雅黑" panose="020B0503020204020204" charset="-122"/>
                  <a:cs typeface="微软雅黑" panose="020B0503020204020204" charset="-122"/>
                </a:rPr>
                <a:t>分公司办公室：北京、上海、广州、西安、武汉、成都、济南、苏州</a:t>
              </a:r>
              <a:endParaRPr lang="zh-CN" altLang="en-US" sz="1100"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20" name="直线连接符 19"/>
            <p:cNvCxnSpPr/>
            <p:nvPr/>
          </p:nvCxnSpPr>
          <p:spPr>
            <a:xfrm>
              <a:off x="7152880" y="5252352"/>
              <a:ext cx="0" cy="270000"/>
            </a:xfrm>
            <a:prstGeom prst="line">
              <a:avLst/>
            </a:prstGeom>
            <a:ln w="12700">
              <a:solidFill>
                <a:schemeClr val="bg1">
                  <a:alpha val="29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普元</a:t>
            </a:r>
            <a:r>
              <a:rPr lang="en-US" altLang="zh-CN" dirty="0"/>
              <a:t>ESB</a:t>
            </a:r>
            <a:r>
              <a:rPr lang="zh-CN" altLang="en-US" dirty="0"/>
              <a:t>其他案例</a:t>
            </a:r>
            <a:endParaRPr lang="zh-CN" altLang="en-US" dirty="0"/>
          </a:p>
        </p:txBody>
      </p:sp>
      <p:graphicFrame>
        <p:nvGraphicFramePr>
          <p:cNvPr id="4" name="表格 3"/>
          <p:cNvGraphicFramePr>
            <a:graphicFrameLocks noGrp="1"/>
          </p:cNvGraphicFramePr>
          <p:nvPr/>
        </p:nvGraphicFramePr>
        <p:xfrm>
          <a:off x="969817" y="923635"/>
          <a:ext cx="9772074" cy="5033818"/>
        </p:xfrm>
        <a:graphic>
          <a:graphicData uri="http://schemas.openxmlformats.org/drawingml/2006/table">
            <a:tbl>
              <a:tblPr>
                <a:tableStyleId>{BC89EF96-8CEA-46FF-86C4-4CE0E7609802}</a:tableStyleId>
              </a:tblPr>
              <a:tblGrid>
                <a:gridCol w="937542"/>
                <a:gridCol w="5120423"/>
                <a:gridCol w="3714109"/>
              </a:tblGrid>
              <a:tr h="418428">
                <a:tc>
                  <a:txBody>
                    <a:bodyPr/>
                    <a:lstStyle/>
                    <a:p>
                      <a:pPr algn="l" fontAlgn="ctr"/>
                      <a:r>
                        <a:rPr lang="zh-CN" altLang="en-US" sz="1600" u="none" strike="noStrike" dirty="0">
                          <a:solidFill>
                            <a:schemeClr val="bg1"/>
                          </a:solidFill>
                          <a:effectLst/>
                          <a:latin typeface="微软雅黑" panose="020B0503020204020204" charset="-122"/>
                          <a:ea typeface="微软雅黑" panose="020B0503020204020204" charset="-122"/>
                        </a:rPr>
                        <a:t>行业</a:t>
                      </a:r>
                      <a:endParaRPr lang="zh-CN" altLang="en-US" sz="16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600" u="none" strike="noStrike" dirty="0">
                          <a:solidFill>
                            <a:schemeClr val="bg1"/>
                          </a:solidFill>
                          <a:effectLst/>
                          <a:latin typeface="微软雅黑" panose="020B0503020204020204" charset="-122"/>
                          <a:ea typeface="微软雅黑" panose="020B0503020204020204" charset="-122"/>
                        </a:rPr>
                        <a:t>项目名称</a:t>
                      </a:r>
                      <a:endParaRPr lang="zh-CN" altLang="en-US" sz="16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客户名称</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rowSpan="13">
                  <a:txBody>
                    <a:bodyPr/>
                    <a:lstStyle/>
                    <a:p>
                      <a:pPr algn="l" fontAlgn="ctr"/>
                      <a:r>
                        <a:rPr lang="zh-CN" altLang="en-US" sz="1600" u="none" strike="noStrike" dirty="0">
                          <a:solidFill>
                            <a:schemeClr val="bg1"/>
                          </a:solidFill>
                          <a:effectLst/>
                          <a:latin typeface="微软雅黑" panose="020B0503020204020204" charset="-122"/>
                          <a:ea typeface="微软雅黑" panose="020B0503020204020204" charset="-122"/>
                        </a:rPr>
                        <a:t>通信</a:t>
                      </a:r>
                      <a:endParaRPr lang="zh-CN" altLang="en-US" sz="16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dirty="0">
                          <a:solidFill>
                            <a:schemeClr val="bg1"/>
                          </a:solidFill>
                          <a:effectLst/>
                          <a:latin typeface="微软雅黑" panose="020B0503020204020204" charset="-122"/>
                          <a:ea typeface="微软雅黑" panose="020B0503020204020204" charset="-122"/>
                        </a:rPr>
                        <a:t>中国联通财务公司金融服务平台核心应用研发项目（</a:t>
                      </a:r>
                      <a:r>
                        <a:rPr lang="en-US" altLang="zh-CN" sz="1100" u="none" strike="noStrike" dirty="0">
                          <a:solidFill>
                            <a:schemeClr val="bg1"/>
                          </a:solidFill>
                          <a:effectLst/>
                          <a:latin typeface="微软雅黑" panose="020B0503020204020204" charset="-122"/>
                          <a:ea typeface="微软雅黑" panose="020B0503020204020204" charset="-122"/>
                        </a:rPr>
                        <a:t>ESB</a:t>
                      </a:r>
                      <a:r>
                        <a:rPr lang="zh-CN" altLang="en-US" sz="1100" u="none" strike="noStrike" dirty="0">
                          <a:solidFill>
                            <a:schemeClr val="bg1"/>
                          </a:solidFill>
                          <a:effectLst/>
                          <a:latin typeface="微软雅黑" panose="020B0503020204020204" charset="-122"/>
                          <a:ea typeface="微软雅黑" panose="020B0503020204020204" charset="-122"/>
                        </a:rPr>
                        <a:t>部分）采购合同</a:t>
                      </a:r>
                      <a:endParaRPr lang="zh-CN" altLang="en-US" sz="11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联通集团财务有限公司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能力开放平台、</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和无纸化应用维护框架项目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中国移动通信集团上海有限公司</a:t>
                      </a:r>
                      <a:r>
                        <a:rPr lang="en-US" altLang="zh-CN" sz="1100" u="none" strike="noStrike">
                          <a:solidFill>
                            <a:schemeClr val="bg1"/>
                          </a:solidFill>
                          <a:effectLst/>
                          <a:latin typeface="微软雅黑" panose="020B0503020204020204" charset="-122"/>
                          <a:ea typeface="微软雅黑" panose="020B0503020204020204" charset="-122"/>
                        </a:rPr>
                        <a:t>(</a:t>
                      </a:r>
                      <a:r>
                        <a:rPr lang="zh-CN" altLang="en-US" sz="1100" u="none" strike="noStrike">
                          <a:solidFill>
                            <a:schemeClr val="bg1"/>
                          </a:solidFill>
                          <a:effectLst/>
                          <a:latin typeface="微软雅黑" panose="020B0503020204020204" charset="-122"/>
                          <a:ea typeface="微软雅黑" panose="020B0503020204020204" charset="-122"/>
                        </a:rPr>
                        <a:t>上海移动</a:t>
                      </a:r>
                      <a:r>
                        <a:rPr lang="en-US" altLang="zh-CN" sz="1100" u="none" strike="noStrike">
                          <a:solidFill>
                            <a:schemeClr val="bg1"/>
                          </a:solidFill>
                          <a:effectLst/>
                          <a:latin typeface="微软雅黑" panose="020B0503020204020204" charset="-122"/>
                          <a:ea typeface="微软雅黑" panose="020B0503020204020204" charset="-122"/>
                        </a:rPr>
                        <a:t>)</a:t>
                      </a:r>
                      <a:endParaRPr lang="en-US" altLang="zh-CN"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中国电信广西公司宽带综合测试系统扩容项目</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a:t>
                      </a:r>
                      <a:r>
                        <a:rPr lang="en-US" altLang="zh-CN" sz="1100" u="none" strike="noStrike">
                          <a:solidFill>
                            <a:schemeClr val="bg1"/>
                          </a:solidFill>
                          <a:effectLst/>
                          <a:latin typeface="微软雅黑" panose="020B0503020204020204" charset="-122"/>
                          <a:ea typeface="微软雅黑" panose="020B0503020204020204" charset="-122"/>
                        </a:rPr>
                        <a:t>IPV6</a:t>
                      </a:r>
                      <a:r>
                        <a:rPr lang="zh-CN" altLang="en-US" sz="1100" u="none" strike="noStrike">
                          <a:solidFill>
                            <a:schemeClr val="bg1"/>
                          </a:solidFill>
                          <a:effectLst/>
                          <a:latin typeface="微软雅黑" panose="020B0503020204020204" charset="-122"/>
                          <a:ea typeface="微软雅黑" panose="020B0503020204020204" charset="-122"/>
                        </a:rPr>
                        <a:t>专项定制</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中通服软件科技有限公司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尼日利亚</a:t>
                      </a:r>
                      <a:r>
                        <a:rPr lang="en-US" altLang="zh-CN" sz="1100" u="none" strike="noStrike">
                          <a:solidFill>
                            <a:schemeClr val="bg1"/>
                          </a:solidFill>
                          <a:effectLst/>
                          <a:latin typeface="微软雅黑" panose="020B0503020204020204" charset="-122"/>
                          <a:ea typeface="微软雅黑" panose="020B0503020204020204" charset="-122"/>
                        </a:rPr>
                        <a:t>9</a:t>
                      </a:r>
                      <a:r>
                        <a:rPr lang="en-US" sz="1100" u="none" strike="noStrike">
                          <a:solidFill>
                            <a:schemeClr val="bg1"/>
                          </a:solidFill>
                          <a:effectLst/>
                          <a:latin typeface="微软雅黑" panose="020B0503020204020204" charset="-122"/>
                          <a:ea typeface="微软雅黑" panose="020B0503020204020204" charset="-122"/>
                        </a:rPr>
                        <a:t>Mobile</a:t>
                      </a:r>
                      <a:r>
                        <a:rPr lang="zh-CN" altLang="en-US" sz="1100" u="none" strike="noStrike">
                          <a:solidFill>
                            <a:schemeClr val="bg1"/>
                          </a:solidFill>
                          <a:effectLst/>
                          <a:latin typeface="微软雅黑" panose="020B0503020204020204" charset="-122"/>
                          <a:ea typeface="微软雅黑" panose="020B0503020204020204" charset="-122"/>
                        </a:rPr>
                        <a:t>项目</a:t>
                      </a:r>
                      <a:r>
                        <a:rPr lang="en-US" sz="1100" u="none" strike="noStrike">
                          <a:solidFill>
                            <a:schemeClr val="bg1"/>
                          </a:solidFill>
                          <a:effectLst/>
                          <a:latin typeface="微软雅黑" panose="020B0503020204020204" charset="-122"/>
                          <a:ea typeface="微软雅黑" panose="020B0503020204020204" charset="-122"/>
                        </a:rPr>
                        <a:t>ESB </a:t>
                      </a:r>
                      <a:r>
                        <a:rPr lang="zh-CN" altLang="en-US" sz="1100" u="none" strike="noStrike">
                          <a:solidFill>
                            <a:schemeClr val="bg1"/>
                          </a:solidFill>
                          <a:effectLst/>
                          <a:latin typeface="微软雅黑" panose="020B0503020204020204" charset="-122"/>
                          <a:ea typeface="微软雅黑" panose="020B0503020204020204" charset="-122"/>
                        </a:rPr>
                        <a:t>软件定制</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华为技术有限公司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2019-20</a:t>
                      </a:r>
                      <a:r>
                        <a:rPr lang="zh-CN" altLang="en-US" sz="1100" u="none" strike="noStrike">
                          <a:solidFill>
                            <a:schemeClr val="bg1"/>
                          </a:solidFill>
                          <a:effectLst/>
                          <a:latin typeface="微软雅黑" panose="020B0503020204020204" charset="-122"/>
                          <a:ea typeface="微软雅黑" panose="020B0503020204020204" charset="-122"/>
                        </a:rPr>
                        <a:t>年能力开放平台、</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和无纸化应用维护技术服务</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中国移动通信集团上海有限公司</a:t>
                      </a:r>
                      <a:r>
                        <a:rPr lang="en-US" altLang="zh-CN" sz="1100" u="none" strike="noStrike">
                          <a:solidFill>
                            <a:schemeClr val="bg1"/>
                          </a:solidFill>
                          <a:effectLst/>
                          <a:latin typeface="微软雅黑" panose="020B0503020204020204" charset="-122"/>
                          <a:ea typeface="微软雅黑" panose="020B0503020204020204" charset="-122"/>
                        </a:rPr>
                        <a:t>(</a:t>
                      </a:r>
                      <a:r>
                        <a:rPr lang="zh-CN" altLang="en-US" sz="1100" u="none" strike="noStrike">
                          <a:solidFill>
                            <a:schemeClr val="bg1"/>
                          </a:solidFill>
                          <a:effectLst/>
                          <a:latin typeface="微软雅黑" panose="020B0503020204020204" charset="-122"/>
                          <a:ea typeface="微软雅黑" panose="020B0503020204020204" charset="-122"/>
                        </a:rPr>
                        <a:t>上海移动</a:t>
                      </a:r>
                      <a:r>
                        <a:rPr lang="en-US" altLang="zh-CN" sz="1100" u="none" strike="noStrike">
                          <a:solidFill>
                            <a:schemeClr val="bg1"/>
                          </a:solidFill>
                          <a:effectLst/>
                          <a:latin typeface="微软雅黑" panose="020B0503020204020204" charset="-122"/>
                          <a:ea typeface="微软雅黑" panose="020B0503020204020204" charset="-122"/>
                        </a:rPr>
                        <a:t>)</a:t>
                      </a:r>
                      <a:endParaRPr lang="en-US" altLang="zh-CN"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能力开放平台二期扩容</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中国移动通信集团陕西有限公司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普元</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软件采购合同（湖南移动）</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北京直真科技股份有限公司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新疆电信智能网管系统四期普元</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软件及服务采购合同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中通服软件科技有限公司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普元</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软件产品采购合同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中国电信股份有限公司广西分公司（广西电信）</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新疆电信智能网管系统普元</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软件及服务采购合同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中通服软件科技有限公司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江苏电信</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采购</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中国电信股份有限公司江苏分公司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青海电信</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软件采购</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北京中创通科技有限公司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35503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电子渠道工程</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软件采购买卖合同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dirty="0">
                          <a:solidFill>
                            <a:schemeClr val="bg1"/>
                          </a:solidFill>
                          <a:effectLst/>
                          <a:latin typeface="微软雅黑" panose="020B0503020204020204" charset="-122"/>
                          <a:ea typeface="微软雅黑" panose="020B0503020204020204" charset="-122"/>
                        </a:rPr>
                        <a:t>中国移动通信集团广西有限公司（广西移动）</a:t>
                      </a:r>
                      <a:endParaRPr lang="zh-CN" altLang="en-US" sz="11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普元</a:t>
            </a:r>
            <a:r>
              <a:rPr lang="en-US" altLang="zh-CN" dirty="0"/>
              <a:t>ESB</a:t>
            </a:r>
            <a:r>
              <a:rPr lang="zh-CN" altLang="en-US" dirty="0"/>
              <a:t>其他案例</a:t>
            </a:r>
            <a:endParaRPr lang="zh-CN" altLang="en-US" dirty="0"/>
          </a:p>
        </p:txBody>
      </p:sp>
      <p:graphicFrame>
        <p:nvGraphicFramePr>
          <p:cNvPr id="3" name="表格 2"/>
          <p:cNvGraphicFramePr>
            <a:graphicFrameLocks noGrp="1"/>
          </p:cNvGraphicFramePr>
          <p:nvPr/>
        </p:nvGraphicFramePr>
        <p:xfrm>
          <a:off x="997527" y="895926"/>
          <a:ext cx="9790545" cy="5606479"/>
        </p:xfrm>
        <a:graphic>
          <a:graphicData uri="http://schemas.openxmlformats.org/drawingml/2006/table">
            <a:tbl>
              <a:tblPr>
                <a:tableStyleId>{BC89EF96-8CEA-46FF-86C4-4CE0E7609802}</a:tableStyleId>
              </a:tblPr>
              <a:tblGrid>
                <a:gridCol w="939313"/>
                <a:gridCol w="5130102"/>
                <a:gridCol w="3721130"/>
              </a:tblGrid>
              <a:tr h="293672">
                <a:tc>
                  <a:txBody>
                    <a:bodyPr/>
                    <a:lstStyle/>
                    <a:p>
                      <a:pPr algn="l" fontAlgn="ctr"/>
                      <a:r>
                        <a:rPr lang="zh-CN" altLang="en-US" sz="1600" u="none" strike="noStrike" dirty="0">
                          <a:solidFill>
                            <a:schemeClr val="bg1"/>
                          </a:solidFill>
                          <a:effectLst/>
                          <a:latin typeface="微软雅黑" panose="020B0503020204020204" charset="-122"/>
                          <a:ea typeface="微软雅黑" panose="020B0503020204020204" charset="-122"/>
                        </a:rPr>
                        <a:t>行业</a:t>
                      </a:r>
                      <a:endParaRPr lang="zh-CN" altLang="en-US" sz="16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600" u="none" strike="noStrike" dirty="0">
                          <a:solidFill>
                            <a:schemeClr val="bg1"/>
                          </a:solidFill>
                          <a:effectLst/>
                          <a:latin typeface="微软雅黑" panose="020B0503020204020204" charset="-122"/>
                          <a:ea typeface="微软雅黑" panose="020B0503020204020204" charset="-122"/>
                        </a:rPr>
                        <a:t>项目名称</a:t>
                      </a:r>
                      <a:endParaRPr lang="zh-CN" altLang="en-US" sz="16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客户名称</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9177">
                <a:tc rowSpan="5">
                  <a:txBody>
                    <a:bodyPr/>
                    <a:lstStyle/>
                    <a:p>
                      <a:pPr algn="l" fontAlgn="ctr"/>
                      <a:r>
                        <a:rPr lang="zh-CN" altLang="en-US" sz="1600" u="none" strike="noStrike" dirty="0">
                          <a:solidFill>
                            <a:schemeClr val="bg1"/>
                          </a:solidFill>
                          <a:effectLst/>
                          <a:latin typeface="微软雅黑" panose="020B0503020204020204" charset="-122"/>
                          <a:ea typeface="微软雅黑" panose="020B0503020204020204" charset="-122"/>
                        </a:rPr>
                        <a:t>政府机关</a:t>
                      </a:r>
                      <a:endParaRPr lang="zh-CN" altLang="en-US" sz="16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2021</a:t>
                      </a:r>
                      <a:r>
                        <a:rPr lang="zh-CN" altLang="en-US" sz="1100" u="none" strike="noStrike">
                          <a:solidFill>
                            <a:schemeClr val="bg1"/>
                          </a:solidFill>
                          <a:effectLst/>
                          <a:latin typeface="微软雅黑" panose="020B0503020204020204" charset="-122"/>
                          <a:ea typeface="微软雅黑" panose="020B0503020204020204" charset="-122"/>
                        </a:rPr>
                        <a:t>年度</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应用接口网关定制与服务采购项目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上海市规划和自然资源局信息中心</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9177">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南京规划和自然资源局国产化工作流平台和</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（企业服务线）</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南京虎牙信息科技有限公司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9177">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2020</a:t>
                      </a:r>
                      <a:r>
                        <a:rPr lang="zh-CN" altLang="en-US" sz="1100" u="none" strike="noStrike">
                          <a:solidFill>
                            <a:schemeClr val="bg1"/>
                          </a:solidFill>
                          <a:effectLst/>
                          <a:latin typeface="微软雅黑" panose="020B0503020204020204" charset="-122"/>
                          <a:ea typeface="微软雅黑" panose="020B0503020204020204" charset="-122"/>
                        </a:rPr>
                        <a:t>年度</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应用接口网关定制与服务采购项目合同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上海市规划和自然资源局信息中心</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9177">
                <a:tc vMerge="1">
                  <a:tcPr/>
                </a:tc>
                <a:tc>
                  <a:txBody>
                    <a:bodyPr/>
                    <a:lstStyle/>
                    <a:p>
                      <a:pPr algn="l" fontAlgn="ctr"/>
                      <a:r>
                        <a:rPr lang="en-US"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产品采购</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黑龙江省气象信息中心</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0277">
                <a:tc vMerge="1">
                  <a:tcPr/>
                </a:tc>
                <a:tc>
                  <a:txBody>
                    <a:bodyPr/>
                    <a:lstStyle/>
                    <a:p>
                      <a:pPr algn="l" fontAlgn="ctr"/>
                      <a:r>
                        <a:rPr lang="en-US" altLang="zh-CN" sz="1100" u="none" strike="noStrike" dirty="0">
                          <a:solidFill>
                            <a:schemeClr val="bg1"/>
                          </a:solidFill>
                          <a:effectLst/>
                          <a:latin typeface="微软雅黑" panose="020B0503020204020204" charset="-122"/>
                          <a:ea typeface="微软雅黑" panose="020B0503020204020204" charset="-122"/>
                        </a:rPr>
                        <a:t>ESB</a:t>
                      </a:r>
                      <a:r>
                        <a:rPr lang="zh-CN" altLang="en-US" sz="1100" u="none" strike="noStrike" dirty="0">
                          <a:solidFill>
                            <a:schemeClr val="bg1"/>
                          </a:solidFill>
                          <a:effectLst/>
                          <a:latin typeface="微软雅黑" panose="020B0503020204020204" charset="-122"/>
                          <a:ea typeface="微软雅黑" panose="020B0503020204020204" charset="-122"/>
                        </a:rPr>
                        <a:t>产品采购合同</a:t>
                      </a:r>
                      <a:endParaRPr lang="zh-CN" altLang="en-US" sz="11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南京烽火星空通信发展有限公司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58076">
                <a:tc rowSpan="6">
                  <a:txBody>
                    <a:bodyPr/>
                    <a:lstStyle/>
                    <a:p>
                      <a:pPr algn="l" fontAlgn="ctr"/>
                      <a:r>
                        <a:rPr lang="zh-CN" altLang="en-US" sz="1600" u="none" strike="noStrike" dirty="0">
                          <a:solidFill>
                            <a:schemeClr val="bg1"/>
                          </a:solidFill>
                          <a:effectLst/>
                          <a:latin typeface="微软雅黑" panose="020B0503020204020204" charset="-122"/>
                          <a:ea typeface="微软雅黑" panose="020B0503020204020204" charset="-122"/>
                        </a:rPr>
                        <a:t>医疗、制药</a:t>
                      </a:r>
                      <a:endParaRPr lang="zh-CN" altLang="en-US" sz="16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dirty="0">
                          <a:solidFill>
                            <a:schemeClr val="bg1"/>
                          </a:solidFill>
                          <a:effectLst/>
                          <a:latin typeface="微软雅黑" panose="020B0503020204020204" charset="-122"/>
                          <a:ea typeface="微软雅黑" panose="020B0503020204020204" charset="-122"/>
                        </a:rPr>
                        <a:t>医疗行业</a:t>
                      </a:r>
                      <a:r>
                        <a:rPr lang="en-US" altLang="zh-CN" sz="1100" u="none" strike="noStrike" dirty="0">
                          <a:solidFill>
                            <a:schemeClr val="bg1"/>
                          </a:solidFill>
                          <a:effectLst/>
                          <a:latin typeface="微软雅黑" panose="020B0503020204020204" charset="-122"/>
                          <a:ea typeface="微软雅黑" panose="020B0503020204020204" charset="-122"/>
                        </a:rPr>
                        <a:t>ESB</a:t>
                      </a:r>
                      <a:r>
                        <a:rPr lang="zh-CN" altLang="en-US" sz="1100" u="none" strike="noStrike" dirty="0">
                          <a:solidFill>
                            <a:schemeClr val="bg1"/>
                          </a:solidFill>
                          <a:effectLst/>
                          <a:latin typeface="微软雅黑" panose="020B0503020204020204" charset="-122"/>
                          <a:ea typeface="微软雅黑" panose="020B0503020204020204" charset="-122"/>
                        </a:rPr>
                        <a:t>中间件采购项目</a:t>
                      </a:r>
                      <a:endParaRPr lang="zh-CN" altLang="en-US" sz="11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哈尔滨联德信息技术有限公司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58076">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接口管理平台项目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江苏万邦生化医药集团有限责任公司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58076">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中间件采购信息化项目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dirty="0">
                          <a:solidFill>
                            <a:schemeClr val="bg1"/>
                          </a:solidFill>
                          <a:effectLst/>
                          <a:latin typeface="微软雅黑" panose="020B0503020204020204" charset="-122"/>
                          <a:ea typeface="微软雅黑" panose="020B0503020204020204" charset="-122"/>
                        </a:rPr>
                        <a:t>北京永泰生物制品有限公司</a:t>
                      </a:r>
                      <a:endParaRPr lang="zh-CN" altLang="en-US" sz="11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r>
              <a:tr h="258076">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海默尼药业企业服务总线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系统项目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海默尼药业股份有限公司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58076">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百联集团</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和上药开发平台项目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上海万序健康科技有限公司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58076">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国产软件</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场景验证</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上海市疾病预防控制中心</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58076">
                <a:tc rowSpan="4">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物流、交通</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普元</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上海德启信息科技有限公司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58076">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软件销售合同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上海东普信息科技有限公司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58076">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中车大同公司</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系统建设项目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中车信息技术有限公司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58076">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中交集团</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项目实施项目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上海申石软件有限公司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9177">
                <a:tc rowSpan="6">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建筑</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信息集成平台项目（</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门户）</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广西路桥工程集团有限公司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9177">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TJAD</a:t>
                      </a: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系统二期项目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同济大学建筑设计研究院（集团）有限公司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9177">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中交第二公路工程局有限公司</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服务总线管理系统建设项目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陕西英联信息技术有限公司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9177">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信息集成平台项目（</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门户）</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广西路桥工程集团有限公司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9177">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企业服务总线建设项目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南宁市政工程集团有限公司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9177">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TJAD</a:t>
                      </a: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系统项目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dirty="0">
                          <a:solidFill>
                            <a:schemeClr val="bg1"/>
                          </a:solidFill>
                          <a:effectLst/>
                          <a:latin typeface="微软雅黑" panose="020B0503020204020204" charset="-122"/>
                          <a:ea typeface="微软雅黑" panose="020B0503020204020204" charset="-122"/>
                        </a:rPr>
                        <a:t>同济大学建筑设计研究院（集团）有限公司</a:t>
                      </a:r>
                      <a:endParaRPr lang="zh-CN" altLang="en-US" sz="11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普元</a:t>
            </a:r>
            <a:r>
              <a:rPr lang="en-US" altLang="zh-CN" dirty="0"/>
              <a:t>ESB</a:t>
            </a:r>
            <a:r>
              <a:rPr lang="zh-CN" altLang="en-US" dirty="0"/>
              <a:t>其他案例</a:t>
            </a:r>
            <a:endParaRPr lang="zh-CN" altLang="en-US" dirty="0"/>
          </a:p>
        </p:txBody>
      </p:sp>
      <p:graphicFrame>
        <p:nvGraphicFramePr>
          <p:cNvPr id="5" name="表格 4"/>
          <p:cNvGraphicFramePr>
            <a:graphicFrameLocks noGrp="1"/>
          </p:cNvGraphicFramePr>
          <p:nvPr/>
        </p:nvGraphicFramePr>
        <p:xfrm>
          <a:off x="1080655" y="960582"/>
          <a:ext cx="9587345" cy="5200081"/>
        </p:xfrm>
        <a:graphic>
          <a:graphicData uri="http://schemas.openxmlformats.org/drawingml/2006/table">
            <a:tbl>
              <a:tblPr>
                <a:tableStyleId>{BC89EF96-8CEA-46FF-86C4-4CE0E7609802}</a:tableStyleId>
              </a:tblPr>
              <a:tblGrid>
                <a:gridCol w="919819"/>
                <a:gridCol w="5023628"/>
                <a:gridCol w="3643898"/>
              </a:tblGrid>
              <a:tr h="289381">
                <a:tc>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行业</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项目名称</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客户名称</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rowSpan="11">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能源</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中广核应用系统业务外包（普元</a:t>
                      </a:r>
                      <a:r>
                        <a:rPr lang="en-US" altLang="zh-CN" sz="1100" u="none" strike="noStrike">
                          <a:solidFill>
                            <a:schemeClr val="bg1"/>
                          </a:solidFill>
                          <a:effectLst/>
                          <a:latin typeface="微软雅黑" panose="020B0503020204020204" charset="-122"/>
                          <a:ea typeface="微软雅黑" panose="020B0503020204020204" charset="-122"/>
                        </a:rPr>
                        <a:t>JUD&amp;ESB</a:t>
                      </a:r>
                      <a:r>
                        <a:rPr lang="zh-CN" altLang="en-US" sz="1100" u="none" strike="noStrike">
                          <a:solidFill>
                            <a:schemeClr val="bg1"/>
                          </a:solidFill>
                          <a:effectLst/>
                          <a:latin typeface="微软雅黑" panose="020B0503020204020204" charset="-122"/>
                          <a:ea typeface="微软雅黑" panose="020B0503020204020204" charset="-122"/>
                        </a:rPr>
                        <a:t>产品）维保</a:t>
                      </a:r>
                      <a:r>
                        <a:rPr lang="en-US" altLang="zh-CN" sz="1100" u="none" strike="noStrike">
                          <a:solidFill>
                            <a:schemeClr val="bg1"/>
                          </a:solidFill>
                          <a:effectLst/>
                          <a:latin typeface="微软雅黑" panose="020B0503020204020204" charset="-122"/>
                          <a:ea typeface="微软雅黑" panose="020B0503020204020204" charset="-122"/>
                        </a:rPr>
                        <a:t>2021</a:t>
                      </a:r>
                      <a:r>
                        <a:rPr lang="zh-CN" altLang="en-US" sz="1100" u="none" strike="noStrike">
                          <a:solidFill>
                            <a:schemeClr val="bg1"/>
                          </a:solidFill>
                          <a:effectLst/>
                          <a:latin typeface="微软雅黑" panose="020B0503020204020204" charset="-122"/>
                          <a:ea typeface="微软雅黑" panose="020B0503020204020204" charset="-122"/>
                        </a:rPr>
                        <a:t>年</a:t>
                      </a:r>
                      <a:r>
                        <a:rPr lang="en-US" altLang="zh-CN" sz="1100" u="none" strike="noStrike">
                          <a:solidFill>
                            <a:schemeClr val="bg1"/>
                          </a:solidFill>
                          <a:effectLst/>
                          <a:latin typeface="微软雅黑" panose="020B0503020204020204" charset="-122"/>
                          <a:ea typeface="微软雅黑" panose="020B0503020204020204" charset="-122"/>
                        </a:rPr>
                        <a:t>-2023</a:t>
                      </a:r>
                      <a:r>
                        <a:rPr lang="zh-CN" altLang="en-US" sz="1100" u="none" strike="noStrike">
                          <a:solidFill>
                            <a:schemeClr val="bg1"/>
                          </a:solidFill>
                          <a:effectLst/>
                          <a:latin typeface="微软雅黑" panose="020B0503020204020204" charset="-122"/>
                          <a:ea typeface="微软雅黑" panose="020B0503020204020204" charset="-122"/>
                        </a:rPr>
                        <a:t>年框架协议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中国广核电力股份有限公司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中梁控股</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治理平台优化项目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上海中梁企业发展有限公司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统一集成服务（</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用友能源科技有限公司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）采购项目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成都市新都区自来水公司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基于</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的系统整合优化项目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大连华信计算机技术股份有限公司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云动</a:t>
                      </a:r>
                      <a:r>
                        <a:rPr lang="en-US" altLang="zh-CN" sz="1100" u="none" strike="noStrike">
                          <a:solidFill>
                            <a:schemeClr val="bg1"/>
                          </a:solidFill>
                          <a:effectLst/>
                          <a:latin typeface="微软雅黑" panose="020B0503020204020204" charset="-122"/>
                          <a:ea typeface="微软雅黑" panose="020B0503020204020204" charset="-122"/>
                        </a:rPr>
                        <a:t>-</a:t>
                      </a:r>
                      <a:r>
                        <a:rPr lang="zh-CN" altLang="en-US" sz="1100" u="none" strike="noStrike">
                          <a:solidFill>
                            <a:schemeClr val="bg1"/>
                          </a:solidFill>
                          <a:effectLst/>
                          <a:latin typeface="微软雅黑" panose="020B0503020204020204" charset="-122"/>
                          <a:ea typeface="微软雅黑" panose="020B0503020204020204" charset="-122"/>
                        </a:rPr>
                        <a:t>中广核群厂统一集成服务</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大连华信计算机技术股份有限公司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相关</a:t>
                      </a:r>
                      <a:r>
                        <a:rPr lang="en-US" altLang="zh-CN" sz="1100" u="none" strike="noStrike">
                          <a:solidFill>
                            <a:schemeClr val="bg1"/>
                          </a:solidFill>
                          <a:effectLst/>
                          <a:latin typeface="微软雅黑" panose="020B0503020204020204" charset="-122"/>
                          <a:ea typeface="微软雅黑" panose="020B0503020204020204" charset="-122"/>
                        </a:rPr>
                        <a:t>License</a:t>
                      </a:r>
                      <a:r>
                        <a:rPr lang="zh-CN" altLang="en-US" sz="1100" u="none" strike="noStrike">
                          <a:solidFill>
                            <a:schemeClr val="bg1"/>
                          </a:solidFill>
                          <a:effectLst/>
                          <a:latin typeface="微软雅黑" panose="020B0503020204020204" charset="-122"/>
                          <a:ea typeface="微软雅黑" panose="020B0503020204020204" charset="-122"/>
                        </a:rPr>
                        <a:t>采购项目合同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中国广核电力股份有限公司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智能电站</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部署涉及 </a:t>
                      </a:r>
                      <a:r>
                        <a:rPr lang="en-US" altLang="zh-CN" sz="1100" u="none" strike="noStrike">
                          <a:solidFill>
                            <a:schemeClr val="bg1"/>
                          </a:solidFill>
                          <a:effectLst/>
                          <a:latin typeface="微软雅黑" panose="020B0503020204020204" charset="-122"/>
                          <a:ea typeface="微软雅黑" panose="020B0503020204020204" charset="-122"/>
                        </a:rPr>
                        <a:t>IMS</a:t>
                      </a:r>
                      <a:r>
                        <a:rPr lang="zh-CN" altLang="en-US" sz="1100" u="none" strike="noStrike">
                          <a:solidFill>
                            <a:schemeClr val="bg1"/>
                          </a:solidFill>
                          <a:effectLst/>
                          <a:latin typeface="微软雅黑" panose="020B0503020204020204" charset="-122"/>
                          <a:ea typeface="微软雅黑" panose="020B0503020204020204" charset="-122"/>
                        </a:rPr>
                        <a:t>系统接口改造项目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大连华信计算机技术股份有限公司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瀚蓝环境股份有限公司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研发项目（提供源码）</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江苏瑞中数据股份有限公司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神东煤炭</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产品采购项目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陕西盛华矿业有限公司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rowSpan="9">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金融、保险、银行</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en-US"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宁波慈溪农村商业银行股份有限公司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杭州银行企业服务总线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平台项目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上海高伟达计算机系统工程有限公司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杭州银行企业服务总线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平台项目软件采购项目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上海高伟达计算机系统工程有限公司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en-US"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宁波慈溪农村商业银行股份有限公司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国联人寿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系统技术服务合同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国联人寿保险股份有限公司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世纪金源集团</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平台二期技术服务采购合同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世纪金源投资集团有限公司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平台建设及实施项目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世纪金源投资集团有限公司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企业服务总线平台（</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前海人寿保险股份有限公司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45535">
                <a:tc vMerge="1">
                  <a:tcPr/>
                </a:tc>
                <a:tc>
                  <a:txBody>
                    <a:bodyPr/>
                    <a:lstStyle/>
                    <a:p>
                      <a:pPr algn="l" fontAlgn="ctr"/>
                      <a:r>
                        <a:rPr lang="zh-CN" altLang="en-US" sz="1100" u="none" strike="noStrike" dirty="0">
                          <a:solidFill>
                            <a:schemeClr val="bg1"/>
                          </a:solidFill>
                          <a:effectLst/>
                          <a:latin typeface="微软雅黑" panose="020B0503020204020204" charset="-122"/>
                          <a:ea typeface="微软雅黑" panose="020B0503020204020204" charset="-122"/>
                        </a:rPr>
                        <a:t>深国投</a:t>
                      </a:r>
                      <a:r>
                        <a:rPr lang="en-US" altLang="zh-CN" sz="1100" u="none" strike="noStrike" dirty="0">
                          <a:solidFill>
                            <a:schemeClr val="bg1"/>
                          </a:solidFill>
                          <a:effectLst/>
                          <a:latin typeface="微软雅黑" panose="020B0503020204020204" charset="-122"/>
                          <a:ea typeface="微软雅黑" panose="020B0503020204020204" charset="-122"/>
                        </a:rPr>
                        <a:t>-</a:t>
                      </a:r>
                      <a:r>
                        <a:rPr lang="zh-CN" altLang="en-US" sz="1100" u="none" strike="noStrike" dirty="0">
                          <a:solidFill>
                            <a:schemeClr val="bg1"/>
                          </a:solidFill>
                          <a:effectLst/>
                          <a:latin typeface="微软雅黑" panose="020B0503020204020204" charset="-122"/>
                          <a:ea typeface="微软雅黑" panose="020B0503020204020204" charset="-122"/>
                        </a:rPr>
                        <a:t>信托项目集成系统（</a:t>
                      </a:r>
                      <a:r>
                        <a:rPr lang="en-US" sz="1100" u="none" strike="noStrike" dirty="0">
                          <a:solidFill>
                            <a:schemeClr val="bg1"/>
                          </a:solidFill>
                          <a:effectLst/>
                          <a:latin typeface="微软雅黑" panose="020B0503020204020204" charset="-122"/>
                          <a:ea typeface="微软雅黑" panose="020B0503020204020204" charset="-122"/>
                        </a:rPr>
                        <a:t>Process ESB Trust）</a:t>
                      </a:r>
                      <a:r>
                        <a:rPr lang="zh-CN" altLang="en-US" sz="1100" u="none" strike="noStrike" dirty="0">
                          <a:solidFill>
                            <a:schemeClr val="bg1"/>
                          </a:solidFill>
                          <a:effectLst/>
                          <a:latin typeface="微软雅黑" panose="020B0503020204020204" charset="-122"/>
                          <a:ea typeface="微软雅黑" panose="020B0503020204020204" charset="-122"/>
                        </a:rPr>
                        <a:t>项目</a:t>
                      </a:r>
                      <a:endParaRPr lang="zh-CN" altLang="en-US" sz="11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dirty="0">
                          <a:solidFill>
                            <a:schemeClr val="bg1"/>
                          </a:solidFill>
                          <a:effectLst/>
                          <a:latin typeface="微软雅黑" panose="020B0503020204020204" charset="-122"/>
                          <a:ea typeface="微软雅黑" panose="020B0503020204020204" charset="-122"/>
                        </a:rPr>
                        <a:t>华润深国投信托有限公司</a:t>
                      </a:r>
                      <a:endParaRPr lang="zh-CN" altLang="en-US" sz="11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20073"/>
            <a:ext cx="11448246" cy="637505"/>
          </a:xfrm>
        </p:spPr>
        <p:txBody>
          <a:bodyPr>
            <a:noAutofit/>
          </a:bodyPr>
          <a:lstStyle/>
          <a:p>
            <a:r>
              <a:rPr kumimoji="1" lang="zh-CN" altLang="en-US" sz="3200" dirty="0"/>
              <a:t>企业集成平台实现全链业务集成，推动业务持续创新与发展</a:t>
            </a:r>
            <a:endParaRPr kumimoji="1" lang="zh-CN" altLang="en-US" sz="3200" dirty="0"/>
          </a:p>
        </p:txBody>
      </p:sp>
      <p:sp>
        <p:nvSpPr>
          <p:cNvPr id="4" name="矩形 3"/>
          <p:cNvSpPr/>
          <p:nvPr/>
        </p:nvSpPr>
        <p:spPr>
          <a:xfrm>
            <a:off x="10074385" y="2227141"/>
            <a:ext cx="1324082" cy="3645216"/>
          </a:xfrm>
          <a:prstGeom prst="rect">
            <a:avLst/>
          </a:prstGeom>
          <a:noFill/>
          <a:ln w="12700">
            <a:solidFill>
              <a:schemeClr val="accent1"/>
            </a:solidFill>
            <a:prstDash val="dash"/>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rgbClr val="000000"/>
              </a:solidFill>
              <a:latin typeface="微软雅黑" panose="020B0503020204020204" charset="-122"/>
              <a:ea typeface="微软雅黑" panose="020B0503020204020204" charset="-122"/>
            </a:endParaRPr>
          </a:p>
        </p:txBody>
      </p:sp>
      <p:sp>
        <p:nvSpPr>
          <p:cNvPr id="5" name="矩形 4"/>
          <p:cNvSpPr/>
          <p:nvPr/>
        </p:nvSpPr>
        <p:spPr>
          <a:xfrm>
            <a:off x="673674" y="2177541"/>
            <a:ext cx="1324082" cy="3694816"/>
          </a:xfrm>
          <a:prstGeom prst="rect">
            <a:avLst/>
          </a:prstGeom>
          <a:noFill/>
          <a:ln w="12700">
            <a:solidFill>
              <a:schemeClr val="accent1"/>
            </a:solidFill>
            <a:prstDash val="dash"/>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rgbClr val="000000"/>
              </a:solidFill>
              <a:latin typeface="微软雅黑" panose="020B0503020204020204" charset="-122"/>
              <a:ea typeface="微软雅黑" panose="020B0503020204020204" charset="-122"/>
            </a:endParaRPr>
          </a:p>
        </p:txBody>
      </p:sp>
      <p:sp>
        <p:nvSpPr>
          <p:cNvPr id="6" name="矩形 5"/>
          <p:cNvSpPr/>
          <p:nvPr/>
        </p:nvSpPr>
        <p:spPr>
          <a:xfrm>
            <a:off x="2285787" y="2209071"/>
            <a:ext cx="7478323" cy="3312368"/>
          </a:xfrm>
          <a:prstGeom prst="rect">
            <a:avLst/>
          </a:prstGeom>
          <a:noFill/>
          <a:ln w="9525">
            <a:solidFill>
              <a:schemeClr val="accent1"/>
            </a:solidFill>
            <a:prstDash val="dash"/>
            <a:miter lim="800000"/>
          </a:ln>
        </p:spPr>
        <p:txBody>
          <a:bodyPr anchor="ctr"/>
          <a:lstStyle/>
          <a:p>
            <a:pPr algn="ctr"/>
            <a:r>
              <a:rPr lang="zh-CN" altLang="en-US" b="1" dirty="0">
                <a:solidFill>
                  <a:schemeClr val="bg1"/>
                </a:solidFill>
                <a:latin typeface="微软雅黑" panose="020B0503020204020204" charset="-122"/>
                <a:ea typeface="微软雅黑" panose="020B0503020204020204" charset="-122"/>
              </a:rPr>
              <a:t>集成平台</a:t>
            </a:r>
            <a:endParaRPr lang="en-US" altLang="zh-CN" b="1" dirty="0">
              <a:solidFill>
                <a:schemeClr val="bg1"/>
              </a:solidFill>
              <a:latin typeface="微软雅黑" panose="020B0503020204020204" charset="-122"/>
              <a:ea typeface="微软雅黑" panose="020B0503020204020204" charset="-122"/>
            </a:endParaRPr>
          </a:p>
          <a:p>
            <a:pPr algn="ctr"/>
            <a:endParaRPr lang="en-US" altLang="zh-CN" sz="1600" b="1" dirty="0">
              <a:solidFill>
                <a:schemeClr val="bg1"/>
              </a:solidFill>
              <a:latin typeface="微软雅黑" panose="020B0503020204020204" charset="-122"/>
              <a:ea typeface="微软雅黑" panose="020B0503020204020204" charset="-122"/>
            </a:endParaRPr>
          </a:p>
          <a:p>
            <a:pPr algn="ctr"/>
            <a:endParaRPr lang="en-US" altLang="zh-CN" sz="1600" dirty="0">
              <a:solidFill>
                <a:schemeClr val="bg1"/>
              </a:solidFill>
              <a:latin typeface="微软雅黑" panose="020B0503020204020204" charset="-122"/>
              <a:ea typeface="微软雅黑" panose="020B0503020204020204" charset="-122"/>
            </a:endParaRPr>
          </a:p>
          <a:p>
            <a:pPr algn="ctr"/>
            <a:endParaRPr lang="en-US" altLang="zh-CN" sz="1600" dirty="0">
              <a:solidFill>
                <a:schemeClr val="bg1"/>
              </a:solidFill>
              <a:latin typeface="微软雅黑" panose="020B0503020204020204" charset="-122"/>
              <a:ea typeface="微软雅黑" panose="020B0503020204020204" charset="-122"/>
            </a:endParaRPr>
          </a:p>
          <a:p>
            <a:pPr algn="ctr"/>
            <a:endParaRPr lang="en-US" altLang="zh-CN" sz="1600" dirty="0">
              <a:solidFill>
                <a:schemeClr val="bg1"/>
              </a:solidFill>
              <a:latin typeface="微软雅黑" panose="020B0503020204020204" charset="-122"/>
              <a:ea typeface="微软雅黑" panose="020B0503020204020204" charset="-122"/>
            </a:endParaRPr>
          </a:p>
          <a:p>
            <a:pPr algn="ctr"/>
            <a:endParaRPr lang="en-US" altLang="zh-CN" sz="1600" dirty="0">
              <a:solidFill>
                <a:schemeClr val="bg1"/>
              </a:solidFill>
              <a:latin typeface="微软雅黑" panose="020B0503020204020204" charset="-122"/>
              <a:ea typeface="微软雅黑" panose="020B0503020204020204" charset="-122"/>
            </a:endParaRPr>
          </a:p>
          <a:p>
            <a:pPr algn="ctr"/>
            <a:endParaRPr lang="en-US" altLang="zh-CN" sz="1600" dirty="0">
              <a:solidFill>
                <a:schemeClr val="bg1"/>
              </a:solidFill>
              <a:latin typeface="微软雅黑" panose="020B0503020204020204" charset="-122"/>
              <a:ea typeface="微软雅黑" panose="020B0503020204020204" charset="-122"/>
            </a:endParaRPr>
          </a:p>
          <a:p>
            <a:pPr algn="ctr"/>
            <a:endParaRPr lang="en-US" altLang="zh-CN" sz="1600" dirty="0">
              <a:solidFill>
                <a:schemeClr val="bg1"/>
              </a:solidFill>
              <a:latin typeface="微软雅黑" panose="020B0503020204020204" charset="-122"/>
              <a:ea typeface="微软雅黑" panose="020B0503020204020204" charset="-122"/>
            </a:endParaRPr>
          </a:p>
          <a:p>
            <a:pPr algn="ctr"/>
            <a:endParaRPr lang="en-US" altLang="zh-CN" sz="1600" dirty="0">
              <a:solidFill>
                <a:schemeClr val="bg1"/>
              </a:solidFill>
              <a:latin typeface="微软雅黑" panose="020B0503020204020204" charset="-122"/>
              <a:ea typeface="微软雅黑" panose="020B0503020204020204" charset="-122"/>
            </a:endParaRPr>
          </a:p>
          <a:p>
            <a:pPr algn="ctr"/>
            <a:endParaRPr lang="en-US" altLang="zh-CN" sz="1600" dirty="0">
              <a:solidFill>
                <a:schemeClr val="bg1"/>
              </a:solidFill>
              <a:latin typeface="微软雅黑" panose="020B0503020204020204" charset="-122"/>
              <a:ea typeface="微软雅黑" panose="020B0503020204020204" charset="-122"/>
            </a:endParaRPr>
          </a:p>
          <a:p>
            <a:pPr algn="ctr"/>
            <a:endParaRPr lang="en-US" altLang="zh-CN" sz="1600" dirty="0">
              <a:solidFill>
                <a:schemeClr val="bg1"/>
              </a:solidFill>
              <a:latin typeface="微软雅黑" panose="020B0503020204020204" charset="-122"/>
              <a:ea typeface="微软雅黑" panose="020B0503020204020204" charset="-122"/>
            </a:endParaRPr>
          </a:p>
          <a:p>
            <a:pPr algn="ctr"/>
            <a:endParaRPr lang="zh-CN" altLang="en-US" sz="1600" dirty="0">
              <a:solidFill>
                <a:schemeClr val="bg1"/>
              </a:solidFill>
              <a:latin typeface="微软雅黑" panose="020B0503020204020204" charset="-122"/>
              <a:ea typeface="微软雅黑" panose="020B0503020204020204" charset="-122"/>
            </a:endParaRPr>
          </a:p>
        </p:txBody>
      </p:sp>
      <p:sp>
        <p:nvSpPr>
          <p:cNvPr id="7" name="Rectangle 26"/>
          <p:cNvSpPr>
            <a:spLocks noChangeArrowheads="1"/>
          </p:cNvSpPr>
          <p:nvPr/>
        </p:nvSpPr>
        <p:spPr bwMode="auto">
          <a:xfrm>
            <a:off x="3365956" y="5273886"/>
            <a:ext cx="5247765" cy="576064"/>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600" dirty="0">
                <a:solidFill>
                  <a:schemeClr val="bg1"/>
                </a:solidFill>
                <a:latin typeface="微软雅黑" panose="020B0503020204020204" charset="-122"/>
                <a:ea typeface="微软雅黑" panose="020B0503020204020204" charset="-122"/>
                <a:cs typeface="微软雅黑" panose="020B0503020204020204" charset="-122"/>
              </a:rPr>
              <a:t>IT</a:t>
            </a:r>
            <a:r>
              <a:rPr kumimoji="1" lang="zh-CN" altLang="en-US" sz="1600" dirty="0">
                <a:solidFill>
                  <a:schemeClr val="bg1"/>
                </a:solidFill>
                <a:latin typeface="微软雅黑" panose="020B0503020204020204" charset="-122"/>
                <a:ea typeface="微软雅黑" panose="020B0503020204020204" charset="-122"/>
                <a:cs typeface="微软雅黑" panose="020B0503020204020204" charset="-122"/>
              </a:rPr>
              <a:t>系统</a:t>
            </a:r>
            <a:endParaRPr kumimoji="1"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AutoShape 31"/>
          <p:cNvSpPr>
            <a:spLocks noChangeArrowheads="1"/>
          </p:cNvSpPr>
          <p:nvPr/>
        </p:nvSpPr>
        <p:spPr bwMode="auto">
          <a:xfrm>
            <a:off x="673674" y="1234146"/>
            <a:ext cx="10724793" cy="754326"/>
          </a:xfrm>
          <a:prstGeom prst="triangle">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000" b="1" dirty="0">
              <a:solidFill>
                <a:schemeClr val="bg1"/>
              </a:solidFill>
              <a:latin typeface="微软雅黑" panose="020B0503020204020204" charset="-122"/>
              <a:ea typeface="微软雅黑" panose="020B0503020204020204" charset="-122"/>
            </a:endParaRPr>
          </a:p>
        </p:txBody>
      </p:sp>
      <p:grpSp>
        <p:nvGrpSpPr>
          <p:cNvPr id="9" name="Group 23"/>
          <p:cNvGrpSpPr/>
          <p:nvPr/>
        </p:nvGrpSpPr>
        <p:grpSpPr bwMode="auto">
          <a:xfrm>
            <a:off x="4164965" y="2898140"/>
            <a:ext cx="1605915" cy="2085975"/>
            <a:chOff x="0" y="0"/>
            <a:chExt cx="1407" cy="1848"/>
          </a:xfrm>
          <a:noFill/>
        </p:grpSpPr>
        <p:sp>
          <p:nvSpPr>
            <p:cNvPr id="10" name="Rectangle 24"/>
            <p:cNvSpPr>
              <a:spLocks noChangeArrowheads="1"/>
            </p:cNvSpPr>
            <p:nvPr/>
          </p:nvSpPr>
          <p:spPr bwMode="auto">
            <a:xfrm>
              <a:off x="0" y="0"/>
              <a:ext cx="1407" cy="1848"/>
            </a:xfrm>
            <a:prstGeom prst="rect">
              <a:avLst/>
            </a:prstGeom>
            <a:grpFill/>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Text Box 25"/>
            <p:cNvSpPr txBox="1">
              <a:spLocks noChangeArrowheads="1"/>
            </p:cNvSpPr>
            <p:nvPr/>
          </p:nvSpPr>
          <p:spPr bwMode="auto">
            <a:xfrm>
              <a:off x="197" y="33"/>
              <a:ext cx="1089" cy="226"/>
            </a:xfrm>
            <a:prstGeom prst="rect">
              <a:avLst/>
            </a:prstGeom>
            <a:grp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kumimoji="1" sz="1400">
                  <a:solidFill>
                    <a:schemeClr val="bg1"/>
                  </a:solidFill>
                  <a:latin typeface="微软雅黑" panose="020B0503020204020204" charset="-122"/>
                  <a:ea typeface="微软雅黑" panose="020B0503020204020204" charset="-122"/>
                  <a:cs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600" b="1" dirty="0">
                  <a:sym typeface="+mn-ea"/>
                </a:rPr>
                <a:t>流程集成</a:t>
              </a:r>
              <a:endParaRPr lang="zh-CN" altLang="en-US" sz="1600" b="1" dirty="0"/>
            </a:p>
          </p:txBody>
        </p:sp>
      </p:grpSp>
      <p:grpSp>
        <p:nvGrpSpPr>
          <p:cNvPr id="12" name="Group 23"/>
          <p:cNvGrpSpPr/>
          <p:nvPr/>
        </p:nvGrpSpPr>
        <p:grpSpPr bwMode="auto">
          <a:xfrm>
            <a:off x="2511889" y="2895677"/>
            <a:ext cx="1507425" cy="2085838"/>
            <a:chOff x="0" y="0"/>
            <a:chExt cx="1407" cy="1848"/>
          </a:xfrm>
          <a:noFill/>
        </p:grpSpPr>
        <p:sp>
          <p:nvSpPr>
            <p:cNvPr id="13" name="Rectangle 24"/>
            <p:cNvSpPr>
              <a:spLocks noChangeArrowheads="1"/>
            </p:cNvSpPr>
            <p:nvPr/>
          </p:nvSpPr>
          <p:spPr bwMode="auto">
            <a:xfrm>
              <a:off x="0" y="0"/>
              <a:ext cx="1407" cy="1848"/>
            </a:xfrm>
            <a:prstGeom prst="rect">
              <a:avLst/>
            </a:prstGeom>
            <a:solidFill>
              <a:srgbClr val="ED7D31">
                <a:alpha val="50196"/>
              </a:srgbClr>
            </a:solid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Text Box 25"/>
            <p:cNvSpPr txBox="1">
              <a:spLocks noChangeArrowheads="1"/>
            </p:cNvSpPr>
            <p:nvPr/>
          </p:nvSpPr>
          <p:spPr bwMode="auto">
            <a:xfrm>
              <a:off x="149" y="55"/>
              <a:ext cx="1089" cy="196"/>
            </a:xfrm>
            <a:prstGeom prst="rect">
              <a:avLst/>
            </a:prstGeom>
            <a:grp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kumimoji="1" sz="1400">
                  <a:solidFill>
                    <a:schemeClr val="bg1"/>
                  </a:solidFill>
                  <a:latin typeface="微软雅黑" panose="020B0503020204020204" charset="-122"/>
                  <a:ea typeface="微软雅黑" panose="020B0503020204020204" charset="-122"/>
                  <a:cs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600" b="1" dirty="0"/>
                <a:t>服务集成</a:t>
              </a:r>
              <a:endParaRPr lang="zh-CN" altLang="en-US" sz="1600" b="1" dirty="0"/>
            </a:p>
          </p:txBody>
        </p:sp>
      </p:grpSp>
      <p:grpSp>
        <p:nvGrpSpPr>
          <p:cNvPr id="15" name="Group 23"/>
          <p:cNvGrpSpPr/>
          <p:nvPr/>
        </p:nvGrpSpPr>
        <p:grpSpPr bwMode="auto">
          <a:xfrm>
            <a:off x="5983605" y="2895600"/>
            <a:ext cx="1651635" cy="2085975"/>
            <a:chOff x="0" y="0"/>
            <a:chExt cx="1407" cy="1848"/>
          </a:xfrm>
          <a:noFill/>
        </p:grpSpPr>
        <p:sp>
          <p:nvSpPr>
            <p:cNvPr id="16" name="Rectangle 24"/>
            <p:cNvSpPr>
              <a:spLocks noChangeArrowheads="1"/>
            </p:cNvSpPr>
            <p:nvPr/>
          </p:nvSpPr>
          <p:spPr bwMode="auto">
            <a:xfrm>
              <a:off x="0" y="0"/>
              <a:ext cx="1407" cy="1848"/>
            </a:xfrm>
            <a:prstGeom prst="rect">
              <a:avLst/>
            </a:prstGeom>
            <a:grpFill/>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7" name="Text Box 25"/>
            <p:cNvSpPr txBox="1">
              <a:spLocks noChangeArrowheads="1"/>
            </p:cNvSpPr>
            <p:nvPr/>
          </p:nvSpPr>
          <p:spPr bwMode="auto">
            <a:xfrm>
              <a:off x="217" y="33"/>
              <a:ext cx="931" cy="226"/>
            </a:xfrm>
            <a:prstGeom prst="rect">
              <a:avLst/>
            </a:prstGeom>
            <a:grp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kumimoji="1" sz="1400">
                  <a:solidFill>
                    <a:schemeClr val="bg1"/>
                  </a:solidFill>
                  <a:latin typeface="微软雅黑" panose="020B0503020204020204" charset="-122"/>
                  <a:ea typeface="微软雅黑" panose="020B0503020204020204" charset="-122"/>
                  <a:cs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600" b="1" dirty="0"/>
                <a:t>文件集成</a:t>
              </a:r>
              <a:endParaRPr lang="zh-CN" altLang="en-US" sz="1600" b="1" dirty="0"/>
            </a:p>
          </p:txBody>
        </p:sp>
      </p:grpSp>
      <p:sp>
        <p:nvSpPr>
          <p:cNvPr id="18" name="矩形 17"/>
          <p:cNvSpPr/>
          <p:nvPr/>
        </p:nvSpPr>
        <p:spPr>
          <a:xfrm>
            <a:off x="922617" y="2368228"/>
            <a:ext cx="937714" cy="4328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标准规范</a:t>
            </a:r>
            <a:endParaRPr lang="zh-CN" altLang="en-US" sz="1400" b="1"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22617" y="2878102"/>
            <a:ext cx="853629" cy="43280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微软雅黑" panose="020B0503020204020204" charset="-122"/>
                <a:ea typeface="微软雅黑" panose="020B0503020204020204" charset="-122"/>
              </a:rPr>
              <a:t>集成规范</a:t>
            </a:r>
            <a:endParaRPr lang="zh-CN" altLang="en-US" sz="1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922617" y="3651555"/>
            <a:ext cx="853629" cy="43280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微软雅黑" panose="020B0503020204020204" charset="-122"/>
                <a:ea typeface="微软雅黑" panose="020B0503020204020204" charset="-122"/>
              </a:rPr>
              <a:t>开发规范</a:t>
            </a:r>
            <a:endParaRPr lang="zh-CN" altLang="en-US" sz="1300" dirty="0">
              <a:solidFill>
                <a:schemeClr val="bg1"/>
              </a:solidFill>
              <a:latin typeface="微软雅黑" panose="020B0503020204020204" charset="-122"/>
              <a:ea typeface="微软雅黑" panose="020B0503020204020204" charset="-122"/>
            </a:endParaRPr>
          </a:p>
        </p:txBody>
      </p:sp>
      <p:sp>
        <p:nvSpPr>
          <p:cNvPr id="21" name="矩形 20"/>
          <p:cNvSpPr/>
          <p:nvPr/>
        </p:nvSpPr>
        <p:spPr>
          <a:xfrm>
            <a:off x="922617" y="4425008"/>
            <a:ext cx="853629" cy="43280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微软雅黑" panose="020B0503020204020204" charset="-122"/>
                <a:ea typeface="微软雅黑" panose="020B0503020204020204" charset="-122"/>
              </a:rPr>
              <a:t>运维规范</a:t>
            </a:r>
            <a:endParaRPr lang="zh-CN" altLang="en-US" sz="1300" dirty="0">
              <a:solidFill>
                <a:schemeClr val="bg1"/>
              </a:solidFill>
              <a:latin typeface="微软雅黑" panose="020B0503020204020204" charset="-122"/>
              <a:ea typeface="微软雅黑" panose="020B0503020204020204" charset="-122"/>
            </a:endParaRPr>
          </a:p>
        </p:txBody>
      </p:sp>
      <p:sp>
        <p:nvSpPr>
          <p:cNvPr id="22" name="矩形 21"/>
          <p:cNvSpPr/>
          <p:nvPr/>
        </p:nvSpPr>
        <p:spPr>
          <a:xfrm>
            <a:off x="922617" y="5198460"/>
            <a:ext cx="853629" cy="43280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微软雅黑" panose="020B0503020204020204" charset="-122"/>
                <a:ea typeface="微软雅黑" panose="020B0503020204020204" charset="-122"/>
              </a:rPr>
              <a:t>度量规范</a:t>
            </a:r>
            <a:endParaRPr lang="zh-CN" altLang="en-US" sz="1300"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10362416" y="2410704"/>
            <a:ext cx="904545" cy="4328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制度流程</a:t>
            </a:r>
            <a:endParaRPr lang="zh-CN" altLang="en-US" sz="1400" b="1" dirty="0">
              <a:solidFill>
                <a:schemeClr val="bg1"/>
              </a:solidFill>
              <a:latin typeface="微软雅黑" panose="020B0503020204020204" charset="-122"/>
              <a:ea typeface="微软雅黑" panose="020B0503020204020204" charset="-122"/>
            </a:endParaRPr>
          </a:p>
        </p:txBody>
      </p:sp>
      <p:sp>
        <p:nvSpPr>
          <p:cNvPr id="24" name="矩形 23"/>
          <p:cNvSpPr/>
          <p:nvPr/>
        </p:nvSpPr>
        <p:spPr>
          <a:xfrm>
            <a:off x="10320376" y="2912392"/>
            <a:ext cx="904545" cy="43280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微软雅黑" panose="020B0503020204020204" charset="-122"/>
                <a:ea typeface="微软雅黑" panose="020B0503020204020204" charset="-122"/>
              </a:rPr>
              <a:t>管理流程</a:t>
            </a:r>
            <a:endParaRPr lang="zh-CN" altLang="en-US" sz="1300" dirty="0">
              <a:solidFill>
                <a:schemeClr val="bg1"/>
              </a:solidFill>
              <a:latin typeface="微软雅黑" panose="020B0503020204020204" charset="-122"/>
              <a:ea typeface="微软雅黑" panose="020B0503020204020204" charset="-122"/>
            </a:endParaRPr>
          </a:p>
        </p:txBody>
      </p:sp>
      <p:sp>
        <p:nvSpPr>
          <p:cNvPr id="25" name="矩形 24"/>
          <p:cNvSpPr/>
          <p:nvPr/>
        </p:nvSpPr>
        <p:spPr>
          <a:xfrm>
            <a:off x="10320376" y="3658456"/>
            <a:ext cx="904545" cy="43280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微软雅黑" panose="020B0503020204020204" charset="-122"/>
                <a:ea typeface="微软雅黑" panose="020B0503020204020204" charset="-122"/>
              </a:rPr>
              <a:t>考核制度</a:t>
            </a:r>
            <a:endParaRPr lang="zh-CN" altLang="en-US" sz="1300" dirty="0">
              <a:solidFill>
                <a:schemeClr val="bg1"/>
              </a:solidFill>
              <a:latin typeface="微软雅黑" panose="020B0503020204020204" charset="-122"/>
              <a:ea typeface="微软雅黑" panose="020B0503020204020204" charset="-122"/>
            </a:endParaRPr>
          </a:p>
        </p:txBody>
      </p:sp>
      <p:sp>
        <p:nvSpPr>
          <p:cNvPr id="26" name="矩形 25"/>
          <p:cNvSpPr/>
          <p:nvPr/>
        </p:nvSpPr>
        <p:spPr>
          <a:xfrm>
            <a:off x="10320376" y="4404520"/>
            <a:ext cx="904545" cy="43280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微软雅黑" panose="020B0503020204020204" charset="-122"/>
                <a:ea typeface="微软雅黑" panose="020B0503020204020204" charset="-122"/>
              </a:rPr>
              <a:t>组织机构</a:t>
            </a:r>
            <a:endParaRPr lang="zh-CN" altLang="en-US" sz="1300" dirty="0">
              <a:solidFill>
                <a:schemeClr val="bg1"/>
              </a:solidFill>
              <a:latin typeface="微软雅黑" panose="020B0503020204020204" charset="-122"/>
              <a:ea typeface="微软雅黑" panose="020B0503020204020204" charset="-122"/>
            </a:endParaRPr>
          </a:p>
        </p:txBody>
      </p:sp>
      <p:sp>
        <p:nvSpPr>
          <p:cNvPr id="27" name="矩形 26"/>
          <p:cNvSpPr/>
          <p:nvPr/>
        </p:nvSpPr>
        <p:spPr>
          <a:xfrm>
            <a:off x="10320376" y="5150585"/>
            <a:ext cx="904545" cy="43280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bg1"/>
                </a:solidFill>
                <a:latin typeface="微软雅黑" panose="020B0503020204020204" charset="-122"/>
                <a:ea typeface="微软雅黑" panose="020B0503020204020204" charset="-122"/>
              </a:rPr>
              <a:t>岗位角色</a:t>
            </a:r>
            <a:endParaRPr lang="zh-CN" altLang="en-US" sz="1300" dirty="0">
              <a:solidFill>
                <a:schemeClr val="bg1"/>
              </a:solidFill>
              <a:latin typeface="微软雅黑" panose="020B0503020204020204" charset="-122"/>
              <a:ea typeface="微软雅黑" panose="020B0503020204020204" charset="-122"/>
            </a:endParaRPr>
          </a:p>
        </p:txBody>
      </p:sp>
      <p:sp>
        <p:nvSpPr>
          <p:cNvPr id="28" name="TextBox 29"/>
          <p:cNvSpPr txBox="1"/>
          <p:nvPr/>
        </p:nvSpPr>
        <p:spPr>
          <a:xfrm>
            <a:off x="4107815" y="3442970"/>
            <a:ext cx="1726565" cy="1168400"/>
          </a:xfrm>
          <a:prstGeom prst="rect">
            <a:avLst/>
          </a:prstGeom>
          <a:noFill/>
        </p:spPr>
        <p:txBody>
          <a:bodyPr wrap="square" rtlCol="0">
            <a:spAutoFit/>
          </a:bodyPr>
          <a:lstStyle/>
          <a:p>
            <a:pPr marL="285750" indent="-285750">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sym typeface="+mn-ea"/>
              </a:rPr>
              <a:t>智能流程管理</a:t>
            </a:r>
            <a:endParaRPr lang="en-US" altLang="zh-CN" sz="1400" dirty="0">
              <a:solidFill>
                <a:schemeClr val="bg1"/>
              </a:solidFill>
              <a:latin typeface="微软雅黑" panose="020B0503020204020204" charset="-122"/>
              <a:ea typeface="微软雅黑" panose="020B0503020204020204" charset="-122"/>
            </a:endParaRPr>
          </a:p>
          <a:p>
            <a:pPr marL="285750" indent="-285750">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sym typeface="+mn-ea"/>
              </a:rPr>
              <a:t>流程建模</a:t>
            </a:r>
            <a:endParaRPr lang="zh-CN" altLang="en-US" sz="1400" dirty="0">
              <a:solidFill>
                <a:schemeClr val="bg1"/>
              </a:solidFill>
              <a:latin typeface="微软雅黑" panose="020B0503020204020204" charset="-122"/>
              <a:ea typeface="微软雅黑" panose="020B0503020204020204" charset="-122"/>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rPr>
              <a:t>流程即时调整</a:t>
            </a:r>
            <a:endParaRPr lang="zh-CN" altLang="en-US" sz="1400" dirty="0">
              <a:solidFill>
                <a:schemeClr val="bg1"/>
              </a:solidFill>
              <a:latin typeface="微软雅黑" panose="020B0503020204020204" charset="-122"/>
              <a:ea typeface="微软雅黑" panose="020B0503020204020204" charset="-122"/>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sym typeface="+mn-ea"/>
              </a:rPr>
              <a:t>流程与业务混合</a:t>
            </a:r>
            <a:endParaRPr lang="zh-CN" altLang="en-US" sz="1400" dirty="0">
              <a:solidFill>
                <a:schemeClr val="bg1"/>
              </a:solidFill>
              <a:latin typeface="微软雅黑" panose="020B0503020204020204" charset="-122"/>
              <a:ea typeface="微软雅黑" panose="020B0503020204020204" charset="-122"/>
              <a:sym typeface="+mn-ea"/>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rPr>
              <a:t>高性能表现</a:t>
            </a:r>
            <a:endParaRPr lang="zh-CN" altLang="en-US" sz="1400" dirty="0">
              <a:solidFill>
                <a:schemeClr val="bg1"/>
              </a:solidFill>
              <a:latin typeface="微软雅黑" panose="020B0503020204020204" charset="-122"/>
              <a:ea typeface="微软雅黑" panose="020B0503020204020204" charset="-122"/>
            </a:endParaRPr>
          </a:p>
        </p:txBody>
      </p:sp>
      <p:sp>
        <p:nvSpPr>
          <p:cNvPr id="29" name="TextBox 30"/>
          <p:cNvSpPr txBox="1"/>
          <p:nvPr/>
        </p:nvSpPr>
        <p:spPr>
          <a:xfrm>
            <a:off x="5956300" y="3397885"/>
            <a:ext cx="1784350" cy="1599565"/>
          </a:xfrm>
          <a:prstGeom prst="rect">
            <a:avLst/>
          </a:prstGeom>
          <a:noFill/>
        </p:spPr>
        <p:txBody>
          <a:bodyPr wrap="square" rtlCol="0">
            <a:spAutoFit/>
          </a:bodyPr>
          <a:lstStyle/>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rPr>
              <a:t>海量文件</a:t>
            </a:r>
            <a:r>
              <a:rPr lang="zh-CN" altLang="en-US" sz="1400" dirty="0">
                <a:solidFill>
                  <a:schemeClr val="bg1"/>
                </a:solidFill>
                <a:latin typeface="微软雅黑" panose="020B0503020204020204" charset="-122"/>
                <a:ea typeface="微软雅黑" panose="020B0503020204020204" charset="-122"/>
                <a:sym typeface="+mn-ea"/>
              </a:rPr>
              <a:t>传输</a:t>
            </a:r>
            <a:endParaRPr lang="zh-CN" altLang="en-US" sz="1400" dirty="0">
              <a:solidFill>
                <a:schemeClr val="bg1"/>
              </a:solidFill>
              <a:latin typeface="微软雅黑" panose="020B0503020204020204" charset="-122"/>
              <a:ea typeface="微软雅黑" panose="020B0503020204020204" charset="-122"/>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rPr>
              <a:t>TB级大文件</a:t>
            </a:r>
            <a:r>
              <a:rPr lang="zh-CN" altLang="en-US" sz="1400" dirty="0">
                <a:solidFill>
                  <a:schemeClr val="bg1"/>
                </a:solidFill>
                <a:latin typeface="微软雅黑" panose="020B0503020204020204" charset="-122"/>
                <a:ea typeface="微软雅黑" panose="020B0503020204020204" charset="-122"/>
                <a:sym typeface="+mn-ea"/>
              </a:rPr>
              <a:t>传输</a:t>
            </a:r>
            <a:endParaRPr lang="zh-CN" altLang="en-US" sz="1400" dirty="0">
              <a:solidFill>
                <a:schemeClr val="bg1"/>
              </a:solidFill>
              <a:latin typeface="微软雅黑" panose="020B0503020204020204" charset="-122"/>
              <a:ea typeface="微软雅黑" panose="020B0503020204020204" charset="-122"/>
              <a:sym typeface="+mn-ea"/>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sym typeface="+mn-ea"/>
              </a:rPr>
              <a:t>文件智能传输</a:t>
            </a:r>
            <a:endParaRPr lang="zh-CN" altLang="en-US" sz="1400" dirty="0">
              <a:solidFill>
                <a:schemeClr val="bg1"/>
              </a:solidFill>
              <a:latin typeface="微软雅黑" panose="020B0503020204020204" charset="-122"/>
              <a:ea typeface="微软雅黑" panose="020B0503020204020204" charset="-122"/>
              <a:sym typeface="+mn-ea"/>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sym typeface="+mn-ea"/>
              </a:rPr>
              <a:t>文件加密传输</a:t>
            </a:r>
            <a:endParaRPr lang="zh-CN" altLang="en-US" sz="1400" dirty="0">
              <a:solidFill>
                <a:schemeClr val="bg1"/>
              </a:solidFill>
              <a:latin typeface="微软雅黑" panose="020B0503020204020204" charset="-122"/>
              <a:ea typeface="微软雅黑" panose="020B0503020204020204" charset="-122"/>
              <a:sym typeface="+mn-ea"/>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sym typeface="+mn-ea"/>
              </a:rPr>
              <a:t>文件传输监控</a:t>
            </a:r>
            <a:endParaRPr lang="zh-CN" altLang="en-US" sz="1400" dirty="0">
              <a:solidFill>
                <a:schemeClr val="bg1"/>
              </a:solidFill>
              <a:latin typeface="微软雅黑" panose="020B0503020204020204" charset="-122"/>
              <a:ea typeface="微软雅黑" panose="020B0503020204020204" charset="-122"/>
              <a:sym typeface="+mn-ea"/>
            </a:endParaRPr>
          </a:p>
          <a:p>
            <a:pPr marL="285750" indent="-285750" algn="l">
              <a:buClrTx/>
              <a:buSzTx/>
              <a:buFont typeface="Wingdings" panose="05000000000000000000" charset="0"/>
              <a:buChar char="Ø"/>
            </a:pPr>
            <a:endParaRPr lang="zh-CN" altLang="en-US" sz="1400" dirty="0">
              <a:solidFill>
                <a:schemeClr val="bg1"/>
              </a:solidFill>
              <a:latin typeface="微软雅黑" panose="020B0503020204020204" charset="-122"/>
              <a:ea typeface="微软雅黑" panose="020B0503020204020204" charset="-122"/>
            </a:endParaRPr>
          </a:p>
          <a:p>
            <a:endParaRPr lang="zh-CN" altLang="en-US" sz="1400" dirty="0">
              <a:solidFill>
                <a:schemeClr val="bg1"/>
              </a:solidFill>
              <a:latin typeface="微软雅黑" panose="020B0503020204020204" charset="-122"/>
              <a:ea typeface="微软雅黑" panose="020B0503020204020204" charset="-122"/>
            </a:endParaRPr>
          </a:p>
        </p:txBody>
      </p:sp>
      <p:sp>
        <p:nvSpPr>
          <p:cNvPr id="30" name="矩形 29"/>
          <p:cNvSpPr/>
          <p:nvPr/>
        </p:nvSpPr>
        <p:spPr>
          <a:xfrm>
            <a:off x="5415504" y="1392179"/>
            <a:ext cx="1210589" cy="400110"/>
          </a:xfrm>
          <a:prstGeom prst="rect">
            <a:avLst/>
          </a:prstGeom>
        </p:spPr>
        <p:txBody>
          <a:bodyPr wrap="none">
            <a:spAutoFit/>
          </a:bodyPr>
          <a:lstStyle/>
          <a:p>
            <a:pPr algn="ctr"/>
            <a:r>
              <a:rPr lang="zh-CN" altLang="en-US" sz="2000" b="1" dirty="0">
                <a:solidFill>
                  <a:schemeClr val="bg1"/>
                </a:solidFill>
                <a:latin typeface="微软雅黑" panose="020B0503020204020204" charset="-122"/>
                <a:ea typeface="微软雅黑" panose="020B0503020204020204" charset="-122"/>
              </a:rPr>
              <a:t>战略目标</a:t>
            </a:r>
            <a:endParaRPr lang="zh-CN" altLang="en-US" sz="2000" b="1" dirty="0">
              <a:solidFill>
                <a:schemeClr val="bg1"/>
              </a:solidFill>
              <a:latin typeface="微软雅黑" panose="020B0503020204020204" charset="-122"/>
              <a:ea typeface="微软雅黑" panose="020B0503020204020204" charset="-122"/>
            </a:endParaRPr>
          </a:p>
        </p:txBody>
      </p:sp>
      <p:grpSp>
        <p:nvGrpSpPr>
          <p:cNvPr id="31" name="Group 23"/>
          <p:cNvGrpSpPr/>
          <p:nvPr/>
        </p:nvGrpSpPr>
        <p:grpSpPr bwMode="auto">
          <a:xfrm>
            <a:off x="7888407" y="2900937"/>
            <a:ext cx="1630457" cy="2085838"/>
            <a:chOff x="0" y="0"/>
            <a:chExt cx="1407" cy="1848"/>
          </a:xfrm>
          <a:noFill/>
        </p:grpSpPr>
        <p:sp>
          <p:nvSpPr>
            <p:cNvPr id="32" name="Rectangle 24"/>
            <p:cNvSpPr>
              <a:spLocks noChangeArrowheads="1"/>
            </p:cNvSpPr>
            <p:nvPr/>
          </p:nvSpPr>
          <p:spPr bwMode="auto">
            <a:xfrm>
              <a:off x="0" y="0"/>
              <a:ext cx="1407" cy="1848"/>
            </a:xfrm>
            <a:prstGeom prst="rect">
              <a:avLst/>
            </a:prstGeom>
            <a:grpFill/>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3" name="Text Box 25"/>
            <p:cNvSpPr txBox="1">
              <a:spLocks noChangeArrowheads="1"/>
            </p:cNvSpPr>
            <p:nvPr/>
          </p:nvSpPr>
          <p:spPr bwMode="auto">
            <a:xfrm>
              <a:off x="197" y="33"/>
              <a:ext cx="931" cy="226"/>
            </a:xfrm>
            <a:prstGeom prst="rect">
              <a:avLst/>
            </a:prstGeom>
            <a:grp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kumimoji="1" sz="1400">
                  <a:solidFill>
                    <a:schemeClr val="bg1"/>
                  </a:solidFill>
                  <a:latin typeface="微软雅黑" panose="020B0503020204020204" charset="-122"/>
                  <a:ea typeface="微软雅黑" panose="020B0503020204020204" charset="-122"/>
                  <a:cs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600" b="1" dirty="0">
                  <a:sym typeface="+mn-ea"/>
                </a:rPr>
                <a:t>数据集成</a:t>
              </a:r>
              <a:endParaRPr lang="zh-CN" altLang="en-US" sz="1600" b="1" dirty="0"/>
            </a:p>
          </p:txBody>
        </p:sp>
      </p:grpSp>
      <p:sp>
        <p:nvSpPr>
          <p:cNvPr id="34" name="TextBox 30"/>
          <p:cNvSpPr txBox="1"/>
          <p:nvPr/>
        </p:nvSpPr>
        <p:spPr>
          <a:xfrm>
            <a:off x="7844790" y="3403600"/>
            <a:ext cx="1778000" cy="1168400"/>
          </a:xfrm>
          <a:prstGeom prst="rect">
            <a:avLst/>
          </a:prstGeom>
          <a:noFill/>
        </p:spPr>
        <p:txBody>
          <a:bodyPr wrap="square" rtlCol="0">
            <a:spAutoFit/>
          </a:bodyPr>
          <a:lstStyle/>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sym typeface="+mn-ea"/>
              </a:rPr>
              <a:t>企业数据集成</a:t>
            </a:r>
            <a:endParaRPr lang="zh-CN" altLang="en-US" sz="1400" dirty="0">
              <a:solidFill>
                <a:schemeClr val="bg1"/>
              </a:solidFill>
              <a:latin typeface="微软雅黑" panose="020B0503020204020204" charset="-122"/>
              <a:ea typeface="微软雅黑" panose="020B0503020204020204" charset="-122"/>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sym typeface="+mn-ea"/>
              </a:rPr>
              <a:t>集中数据交换</a:t>
            </a:r>
            <a:endParaRPr lang="zh-CN" altLang="en-US" sz="1400" dirty="0">
              <a:solidFill>
                <a:schemeClr val="bg1"/>
              </a:solidFill>
              <a:latin typeface="微软雅黑" panose="020B0503020204020204" charset="-122"/>
              <a:ea typeface="微软雅黑" panose="020B0503020204020204" charset="-122"/>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sym typeface="+mn-ea"/>
              </a:rPr>
              <a:t>点对点集成交换</a:t>
            </a:r>
            <a:endParaRPr lang="zh-CN" altLang="en-US" sz="1400" dirty="0">
              <a:solidFill>
                <a:schemeClr val="bg1"/>
              </a:solidFill>
              <a:latin typeface="微软雅黑" panose="020B0503020204020204" charset="-122"/>
              <a:ea typeface="微软雅黑" panose="020B0503020204020204" charset="-122"/>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sym typeface="+mn-ea"/>
              </a:rPr>
              <a:t>批量数据交换</a:t>
            </a:r>
            <a:endParaRPr lang="zh-CN" altLang="en-US" sz="1400" dirty="0">
              <a:solidFill>
                <a:schemeClr val="bg1"/>
              </a:solidFill>
              <a:latin typeface="微软雅黑" panose="020B0503020204020204" charset="-122"/>
              <a:ea typeface="微软雅黑" panose="020B0503020204020204" charset="-122"/>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sym typeface="+mn-ea"/>
              </a:rPr>
              <a:t>实时数据交换</a:t>
            </a:r>
            <a:endParaRPr lang="zh-CN" altLang="en-US" sz="1400" dirty="0">
              <a:solidFill>
                <a:schemeClr val="bg1"/>
              </a:solidFill>
              <a:latin typeface="微软雅黑" panose="020B0503020204020204" charset="-122"/>
              <a:ea typeface="微软雅黑" panose="020B0503020204020204" charset="-122"/>
            </a:endParaRPr>
          </a:p>
        </p:txBody>
      </p:sp>
      <p:sp>
        <p:nvSpPr>
          <p:cNvPr id="35" name="TextBox 29"/>
          <p:cNvSpPr txBox="1"/>
          <p:nvPr/>
        </p:nvSpPr>
        <p:spPr>
          <a:xfrm>
            <a:off x="2486660" y="3423920"/>
            <a:ext cx="1645285" cy="1168400"/>
          </a:xfrm>
          <a:prstGeom prst="rect">
            <a:avLst/>
          </a:prstGeom>
          <a:noFill/>
        </p:spPr>
        <p:txBody>
          <a:bodyPr wrap="square" rtlCol="0">
            <a:spAutoFit/>
          </a:bodyPr>
          <a:lstStyle/>
          <a:p>
            <a:pPr marL="285750" indent="-285750">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rPr>
              <a:t>通讯协议解耦</a:t>
            </a:r>
            <a:endParaRPr lang="zh-CN" altLang="en-US" sz="1400" dirty="0">
              <a:solidFill>
                <a:schemeClr val="bg1"/>
              </a:solidFill>
              <a:latin typeface="微软雅黑" panose="020B0503020204020204" charset="-122"/>
              <a:ea typeface="微软雅黑" panose="020B0503020204020204" charset="-122"/>
            </a:endParaRPr>
          </a:p>
          <a:p>
            <a:pPr marL="285750" indent="-285750">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rPr>
              <a:t>服务资产管理</a:t>
            </a:r>
            <a:endParaRPr lang="en-US" altLang="zh-CN" sz="1400" dirty="0">
              <a:solidFill>
                <a:schemeClr val="bg1"/>
              </a:solidFill>
              <a:latin typeface="微软雅黑" panose="020B0503020204020204" charset="-122"/>
              <a:ea typeface="微软雅黑" panose="020B0503020204020204" charset="-122"/>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rPr>
              <a:t>服务状态监控</a:t>
            </a:r>
            <a:endParaRPr lang="zh-CN" altLang="en-US" sz="1400" dirty="0">
              <a:solidFill>
                <a:schemeClr val="bg1"/>
              </a:solidFill>
              <a:latin typeface="微软雅黑" panose="020B0503020204020204" charset="-122"/>
              <a:ea typeface="微软雅黑" panose="020B0503020204020204" charset="-122"/>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rPr>
              <a:t>服务调用规范</a:t>
            </a:r>
            <a:endParaRPr lang="zh-CN" altLang="en-US" sz="1400" dirty="0">
              <a:solidFill>
                <a:schemeClr val="bg1"/>
              </a:solidFill>
              <a:latin typeface="微软雅黑" panose="020B0503020204020204" charset="-122"/>
              <a:ea typeface="微软雅黑" panose="020B0503020204020204" charset="-122"/>
            </a:endParaRPr>
          </a:p>
          <a:p>
            <a:pPr marL="285750" indent="-285750" algn="l">
              <a:buClrTx/>
              <a:buSzTx/>
              <a:buFont typeface="Wingdings" panose="05000000000000000000" charset="0"/>
              <a:buChar char="Ø"/>
            </a:pPr>
            <a:r>
              <a:rPr lang="zh-CN" altLang="en-US" sz="1400" dirty="0">
                <a:solidFill>
                  <a:schemeClr val="bg1"/>
                </a:solidFill>
                <a:latin typeface="微软雅黑" panose="020B0503020204020204" charset="-122"/>
                <a:ea typeface="微软雅黑" panose="020B0503020204020204" charset="-122"/>
              </a:rPr>
              <a:t>服务高效运营</a:t>
            </a:r>
            <a:endParaRPr lang="zh-CN" altLang="en-US" sz="1400" dirty="0">
              <a:solidFill>
                <a:schemeClr val="bg1"/>
              </a:solidFill>
              <a:latin typeface="微软雅黑" panose="020B0503020204020204" charset="-122"/>
              <a:ea typeface="微软雅黑" panose="020B0503020204020204" charset="-122"/>
            </a:endParaRPr>
          </a:p>
        </p:txBody>
      </p:sp>
      <p:sp>
        <p:nvSpPr>
          <p:cNvPr id="36" name="Rectangle 12"/>
          <p:cNvSpPr/>
          <p:nvPr/>
        </p:nvSpPr>
        <p:spPr>
          <a:xfrm>
            <a:off x="2173351" y="6173895"/>
            <a:ext cx="7590759" cy="59510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建设覆盖全业务链条的集成通道，推动业务持续创新与发展</a:t>
            </a:r>
            <a:endParaRPr lang="en-US" altLang="zh-CN" sz="20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普元</a:t>
            </a:r>
            <a:r>
              <a:rPr lang="en-US" altLang="zh-CN" dirty="0"/>
              <a:t>ESB</a:t>
            </a:r>
            <a:r>
              <a:rPr lang="zh-CN" altLang="en-US" dirty="0"/>
              <a:t>其他案例</a:t>
            </a:r>
            <a:endParaRPr lang="zh-CN" altLang="en-US" dirty="0"/>
          </a:p>
        </p:txBody>
      </p:sp>
      <p:graphicFrame>
        <p:nvGraphicFramePr>
          <p:cNvPr id="4" name="表格 3"/>
          <p:cNvGraphicFramePr>
            <a:graphicFrameLocks noGrp="1"/>
          </p:cNvGraphicFramePr>
          <p:nvPr/>
        </p:nvGraphicFramePr>
        <p:xfrm>
          <a:off x="1052945" y="1025243"/>
          <a:ext cx="9467273" cy="5200063"/>
        </p:xfrm>
        <a:graphic>
          <a:graphicData uri="http://schemas.openxmlformats.org/drawingml/2006/table">
            <a:tbl>
              <a:tblPr>
                <a:tableStyleId>{BC89EF96-8CEA-46FF-86C4-4CE0E7609802}</a:tableStyleId>
              </a:tblPr>
              <a:tblGrid>
                <a:gridCol w="908300"/>
                <a:gridCol w="4960711"/>
                <a:gridCol w="3598262"/>
              </a:tblGrid>
              <a:tr h="264819">
                <a:tc>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行业</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项目名称</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客户名称</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rowSpan="22">
                  <a:txBody>
                    <a:bodyPr/>
                    <a:lstStyle/>
                    <a:p>
                      <a:pPr algn="ctr" fontAlgn="ctr"/>
                      <a:r>
                        <a:rPr lang="zh-CN" altLang="en-US" sz="1600" u="none" strike="noStrike" dirty="0">
                          <a:solidFill>
                            <a:schemeClr val="bg1"/>
                          </a:solidFill>
                          <a:effectLst/>
                          <a:latin typeface="微软雅黑" panose="020B0503020204020204" charset="-122"/>
                          <a:ea typeface="微软雅黑" panose="020B0503020204020204" charset="-122"/>
                        </a:rPr>
                        <a:t>军工、制造业</a:t>
                      </a:r>
                      <a:endParaRPr lang="zh-CN" altLang="en-US" sz="16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中船</a:t>
                      </a:r>
                      <a:r>
                        <a:rPr lang="en-US" altLang="zh-CN" sz="1100" u="none" strike="noStrike">
                          <a:solidFill>
                            <a:schemeClr val="bg1"/>
                          </a:solidFill>
                          <a:effectLst/>
                          <a:latin typeface="微软雅黑" panose="020B0503020204020204" charset="-122"/>
                          <a:ea typeface="微软雅黑" panose="020B0503020204020204" charset="-122"/>
                        </a:rPr>
                        <a:t>704</a:t>
                      </a:r>
                      <a:r>
                        <a:rPr lang="zh-CN" altLang="en-US" sz="1100" u="none" strike="noStrike">
                          <a:solidFill>
                            <a:schemeClr val="bg1"/>
                          </a:solidFill>
                          <a:effectLst/>
                          <a:latin typeface="微软雅黑" panose="020B0503020204020204" charset="-122"/>
                          <a:ea typeface="微软雅黑" panose="020B0503020204020204" charset="-122"/>
                        </a:rPr>
                        <a:t>所分析系统</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数据总线项目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中船重工信息科技有限公司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中核检修有限公司</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企业服务总线平台及</a:t>
                      </a:r>
                      <a:r>
                        <a:rPr lang="en-US" altLang="zh-CN" sz="1100" u="none" strike="noStrike">
                          <a:solidFill>
                            <a:schemeClr val="bg1"/>
                          </a:solidFill>
                          <a:effectLst/>
                          <a:latin typeface="微软雅黑" panose="020B0503020204020204" charset="-122"/>
                          <a:ea typeface="微软雅黑" panose="020B0503020204020204" charset="-122"/>
                        </a:rPr>
                        <a:t>EOS</a:t>
                      </a:r>
                      <a:r>
                        <a:rPr lang="zh-CN" altLang="en-US" sz="1100" u="none" strike="noStrike">
                          <a:solidFill>
                            <a:schemeClr val="bg1"/>
                          </a:solidFill>
                          <a:effectLst/>
                          <a:latin typeface="微软雅黑" panose="020B0503020204020204" charset="-122"/>
                          <a:ea typeface="微软雅黑" panose="020B0503020204020204" charset="-122"/>
                        </a:rPr>
                        <a:t>支撑平台扩容建设项目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中核检修有限公司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产品采购及应用集成与管理项目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中国航发南方工业有限公司（</a:t>
                      </a:r>
                      <a:r>
                        <a:rPr lang="en-US" altLang="zh-CN" sz="1100" u="none" strike="noStrike">
                          <a:solidFill>
                            <a:schemeClr val="bg1"/>
                          </a:solidFill>
                          <a:effectLst/>
                          <a:latin typeface="微软雅黑" panose="020B0503020204020204" charset="-122"/>
                          <a:ea typeface="微软雅黑" panose="020B0503020204020204" charset="-122"/>
                        </a:rPr>
                        <a:t>331</a:t>
                      </a:r>
                      <a:r>
                        <a:rPr lang="zh-CN" altLang="en-US" sz="1100" u="none" strike="noStrike">
                          <a:solidFill>
                            <a:schemeClr val="bg1"/>
                          </a:solidFill>
                          <a:effectLst/>
                          <a:latin typeface="微软雅黑" panose="020B0503020204020204" charset="-122"/>
                          <a:ea typeface="微软雅黑" panose="020B0503020204020204" charset="-122"/>
                        </a:rPr>
                        <a:t>厂）</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中间件扩容与集群采购合同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中国电子科技集团公司第十四研究所</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总线采购项目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中核工程咨询有限公司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806</a:t>
                      </a:r>
                      <a:r>
                        <a:rPr lang="zh-CN" altLang="en-US" sz="1100" u="none" strike="noStrike">
                          <a:solidFill>
                            <a:schemeClr val="bg1"/>
                          </a:solidFill>
                          <a:effectLst/>
                          <a:latin typeface="微软雅黑" panose="020B0503020204020204" charset="-122"/>
                          <a:ea typeface="微软雅黑" panose="020B0503020204020204" charset="-122"/>
                        </a:rPr>
                        <a:t>所</a:t>
                      </a:r>
                      <a:r>
                        <a:rPr lang="en-US"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上海航恩智能科技有限公司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普元</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产品采购合同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千寻位置网络有限公司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北京航天控制仪器研究所的企业服务总线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北京航天控制仪器研究所</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成飞技术改造项目</a:t>
                      </a:r>
                      <a:r>
                        <a:rPr lang="en-US" altLang="zh-CN" sz="1100" u="none" strike="noStrike">
                          <a:solidFill>
                            <a:schemeClr val="bg1"/>
                          </a:solidFill>
                          <a:effectLst/>
                          <a:latin typeface="微软雅黑" panose="020B0503020204020204" charset="-122"/>
                          <a:ea typeface="微软雅黑" panose="020B0503020204020204" charset="-122"/>
                        </a:rPr>
                        <a:t>ESB</a:t>
                      </a:r>
                      <a:endParaRPr lang="en-US" altLang="zh-CN"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成都瑞宝博通科技有限公司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）建设项目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国营芜湖机械厂</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软件扩容采购合同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株洲中车时代电气股份有限公司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集成管理平台（一期）项目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中国钢研科技集团有限公司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IT</a:t>
                      </a:r>
                      <a:r>
                        <a:rPr lang="zh-CN" altLang="en-US" sz="1100" u="none" strike="noStrike">
                          <a:solidFill>
                            <a:schemeClr val="bg1"/>
                          </a:solidFill>
                          <a:effectLst/>
                          <a:latin typeface="微软雅黑" panose="020B0503020204020204" charset="-122"/>
                          <a:ea typeface="微软雅黑" panose="020B0503020204020204" charset="-122"/>
                        </a:rPr>
                        <a:t>管理本部企业服务总线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实施项目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长城汽车股份有限公司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企业数据总线系统（</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）建设项目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南车株洲电机有限公司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普元</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软件采购</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株洲中车时代电气股份有限公司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上海机动车检测认证技术研究中心有限公司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企业数据总线系统（</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）建设项目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中车株洲电机有限公司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主数据管理平台</a:t>
                      </a:r>
                      <a:r>
                        <a:rPr lang="en-US" altLang="zh-CN" sz="1100" u="none" strike="noStrike">
                          <a:solidFill>
                            <a:schemeClr val="bg1"/>
                          </a:solidFill>
                          <a:effectLst/>
                          <a:latin typeface="微软雅黑" panose="020B0503020204020204" charset="-122"/>
                          <a:ea typeface="微软雅黑" panose="020B0503020204020204" charset="-122"/>
                        </a:rPr>
                        <a:t>MDM&amp;BPM&amp;ESB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索菲亚家居股份有限公司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扬州电力设备修造厂 </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产品采购项目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广州赛意信息科技股份有限公司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新安化工</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软件扩容项目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嘉兴奥哲软件有限公司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16670">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第一拖拉机股份有限公司</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总线项目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洛阳沃客网络科技有限公司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24694">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中车眉山公司企业服务总线（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dirty="0">
                          <a:solidFill>
                            <a:schemeClr val="bg1"/>
                          </a:solidFill>
                          <a:effectLst/>
                          <a:latin typeface="微软雅黑" panose="020B0503020204020204" charset="-122"/>
                          <a:ea typeface="微软雅黑" panose="020B0503020204020204" charset="-122"/>
                        </a:rPr>
                        <a:t>四川西盾科技有限公司</a:t>
                      </a:r>
                      <a:endParaRPr lang="zh-CN" altLang="en-US" sz="11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普元</a:t>
            </a:r>
            <a:r>
              <a:rPr lang="en-US" altLang="zh-CN" dirty="0"/>
              <a:t>ESB</a:t>
            </a:r>
            <a:r>
              <a:rPr lang="zh-CN" altLang="en-US" dirty="0"/>
              <a:t>其他案例</a:t>
            </a:r>
            <a:endParaRPr lang="zh-CN" altLang="en-US" dirty="0"/>
          </a:p>
        </p:txBody>
      </p:sp>
      <p:graphicFrame>
        <p:nvGraphicFramePr>
          <p:cNvPr id="4" name="表格 3"/>
          <p:cNvGraphicFramePr>
            <a:graphicFrameLocks noGrp="1"/>
          </p:cNvGraphicFramePr>
          <p:nvPr/>
        </p:nvGraphicFramePr>
        <p:xfrm>
          <a:off x="1034473" y="1034468"/>
          <a:ext cx="9661237" cy="5061529"/>
        </p:xfrm>
        <a:graphic>
          <a:graphicData uri="http://schemas.openxmlformats.org/drawingml/2006/table">
            <a:tbl>
              <a:tblPr>
                <a:tableStyleId>{BC89EF96-8CEA-46FF-86C4-4CE0E7609802}</a:tableStyleId>
              </a:tblPr>
              <a:tblGrid>
                <a:gridCol w="926909"/>
                <a:gridCol w="5062345"/>
                <a:gridCol w="3671983"/>
              </a:tblGrid>
              <a:tr h="281669">
                <a:tc>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行业</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项目名称</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600" u="none" strike="noStrike">
                          <a:solidFill>
                            <a:schemeClr val="bg1"/>
                          </a:solidFill>
                          <a:effectLst/>
                          <a:latin typeface="微软雅黑" panose="020B0503020204020204" charset="-122"/>
                          <a:ea typeface="微软雅黑" panose="020B0503020204020204" charset="-122"/>
                        </a:rPr>
                        <a:t>客户名称</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rowSpan="20">
                  <a:txBody>
                    <a:bodyPr/>
                    <a:lstStyle/>
                    <a:p>
                      <a:pPr algn="ctr" fontAlgn="ctr"/>
                      <a:r>
                        <a:rPr lang="zh-CN" altLang="en-US" sz="1600" u="none" strike="noStrike">
                          <a:solidFill>
                            <a:schemeClr val="bg1"/>
                          </a:solidFill>
                          <a:effectLst/>
                          <a:latin typeface="微软雅黑" panose="020B0503020204020204" charset="-122"/>
                          <a:ea typeface="微软雅黑" panose="020B0503020204020204" charset="-122"/>
                        </a:rPr>
                        <a:t>大型企业</a:t>
                      </a:r>
                      <a:endParaRPr lang="zh-CN" altLang="en-US" sz="16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云平台服务交付平台子系统</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模块扩容</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北京歌华有线电视网络股份有限公司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）平台建设项目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上海红星美凯龙房地产集团有限公司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智能管理服务中心企业服务总线（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）采购项目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长春吉粮天裕生物工程有限公司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阳光城集团</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升级改造项目系统采购及实施合同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上海韫智信息科技有限公司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上海创元</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上海创元化妆品有限公司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首钢地产</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服务总线系统建设合同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北京首钢房地产开发有限公司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架构调整优化升级改造项目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广州市时代控股集团有限公司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中梁地产</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广州君思网络科技有限公司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东莞市睿健信息科技有限公司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扩容采购合同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大全集团有限公司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数据总线及主数据管理系统项目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金科地产集团股份有限公司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平台项目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江苏洋河酒厂股份有限公司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普元</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软件采购合同</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广州蓝月亮实业有限公司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华熙生物大数据平台项目</a:t>
                      </a:r>
                      <a:r>
                        <a:rPr lang="en-US" altLang="zh-CN" sz="1100" u="none" strike="noStrike">
                          <a:solidFill>
                            <a:schemeClr val="bg1"/>
                          </a:solidFill>
                          <a:effectLst/>
                          <a:latin typeface="微软雅黑" panose="020B0503020204020204" charset="-122"/>
                          <a:ea typeface="微软雅黑" panose="020B0503020204020204" charset="-122"/>
                        </a:rPr>
                        <a:t>-ESB</a:t>
                      </a:r>
                      <a:endParaRPr lang="en-US" altLang="zh-CN"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联想智能物联网有限公司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湖北长投主数据</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浪潮通用软件有限公司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企业服务总线</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浙江新农化工股份有限公司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徽记</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平台项目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四川徽记食品股份有限公司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亚中医疗信息化</a:t>
                      </a:r>
                      <a:r>
                        <a:rPr lang="en-US" altLang="zh-CN" sz="1100" u="none" strike="noStrike">
                          <a:solidFill>
                            <a:schemeClr val="bg1"/>
                          </a:solidFill>
                          <a:effectLst/>
                          <a:latin typeface="微软雅黑" panose="020B0503020204020204" charset="-122"/>
                          <a:ea typeface="微软雅黑" panose="020B0503020204020204" charset="-122"/>
                        </a:rPr>
                        <a:t>MDM+ESB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北京三维天地科技有限公司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亓研系统集成</a:t>
                      </a: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a:solidFill>
                            <a:schemeClr val="bg1"/>
                          </a:solidFill>
                          <a:effectLst/>
                          <a:latin typeface="微软雅黑" panose="020B0503020204020204" charset="-122"/>
                          <a:ea typeface="微软雅黑" panose="020B0503020204020204" charset="-122"/>
                        </a:rPr>
                        <a:t>苏州亓研信息科技有限公司</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r>
              <a:tr h="238993">
                <a:tc vMerge="1">
                  <a:tcPr/>
                </a:tc>
                <a:tc>
                  <a:txBody>
                    <a:bodyPr/>
                    <a:lstStyle/>
                    <a:p>
                      <a:pPr algn="l" fontAlgn="ctr"/>
                      <a:r>
                        <a:rPr lang="en-US" altLang="zh-CN" sz="1100" u="none" strike="noStrike">
                          <a:solidFill>
                            <a:schemeClr val="bg1"/>
                          </a:solidFill>
                          <a:effectLst/>
                          <a:latin typeface="微软雅黑" panose="020B0503020204020204" charset="-122"/>
                          <a:ea typeface="微软雅黑" panose="020B0503020204020204" charset="-122"/>
                        </a:rPr>
                        <a:t>ESB</a:t>
                      </a:r>
                      <a:r>
                        <a:rPr lang="zh-CN" altLang="en-US" sz="1100" u="none" strike="noStrike">
                          <a:solidFill>
                            <a:schemeClr val="bg1"/>
                          </a:solidFill>
                          <a:effectLst/>
                          <a:latin typeface="微软雅黑" panose="020B0503020204020204" charset="-122"/>
                          <a:ea typeface="微软雅黑" panose="020B0503020204020204" charset="-122"/>
                        </a:rPr>
                        <a:t>企业服务总线项目</a:t>
                      </a:r>
                      <a:endParaRPr lang="zh-CN" altLang="en-US" sz="1100" b="0" i="0" u="none" strike="noStrike">
                        <a:solidFill>
                          <a:schemeClr val="bg1"/>
                        </a:solidFill>
                        <a:effectLst/>
                        <a:latin typeface="微软雅黑" panose="020B0503020204020204" charset="-122"/>
                        <a:ea typeface="微软雅黑" panose="020B0503020204020204" charset="-122"/>
                      </a:endParaRPr>
                    </a:p>
                  </a:txBody>
                  <a:tcPr marL="6350" marR="6350" marT="6350" marB="0" anchor="ctr"/>
                </a:tc>
                <a:tc>
                  <a:txBody>
                    <a:bodyPr/>
                    <a:lstStyle/>
                    <a:p>
                      <a:pPr algn="l" fontAlgn="ctr"/>
                      <a:r>
                        <a:rPr lang="zh-CN" altLang="en-US" sz="1100" u="none" strike="noStrike" dirty="0">
                          <a:solidFill>
                            <a:schemeClr val="bg1"/>
                          </a:solidFill>
                          <a:effectLst/>
                          <a:latin typeface="微软雅黑" panose="020B0503020204020204" charset="-122"/>
                          <a:ea typeface="微软雅黑" panose="020B0503020204020204" charset="-122"/>
                        </a:rPr>
                        <a:t>中金投资（集团）有限公司</a:t>
                      </a:r>
                      <a:endParaRPr lang="zh-CN" altLang="en-US" sz="1100" b="0" i="0" u="none" strike="noStrike" dirty="0">
                        <a:solidFill>
                          <a:schemeClr val="bg1"/>
                        </a:solidFill>
                        <a:effectLst/>
                        <a:latin typeface="微软雅黑" panose="020B0503020204020204" charset="-122"/>
                        <a:ea typeface="微软雅黑" panose="020B0503020204020204" charset="-122"/>
                      </a:endParaRPr>
                    </a:p>
                  </a:txBody>
                  <a:tcPr marL="6350" marR="6350" marT="6350" marB="0"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63254" y="1023820"/>
            <a:ext cx="3980740" cy="646331"/>
          </a:xfrm>
          <a:prstGeom prst="rect">
            <a:avLst/>
          </a:prstGeom>
          <a:noFill/>
        </p:spPr>
        <p:txBody>
          <a:bodyPr wrap="square" rtlCol="0">
            <a:spAutoFit/>
          </a:bodyPr>
          <a:lstStyle>
            <a:defPPr>
              <a:defRPr lang="zh-CN"/>
            </a:defPPr>
            <a:lvl1pPr algn="ctr">
              <a:defRPr sz="5400">
                <a:solidFill>
                  <a:schemeClr val="bg1"/>
                </a:solidFill>
                <a:latin typeface="华文细黑" panose="02010600040101010101" pitchFamily="2" charset="-122"/>
                <a:ea typeface="华文细黑" panose="02010600040101010101" pitchFamily="2" charset="-122"/>
              </a:defRPr>
            </a:lvl1pPr>
          </a:lstStyle>
          <a:p>
            <a:r>
              <a:rPr lang="en-US" altLang="zh-CN" sz="3600" dirty="0">
                <a:latin typeface="HYQiHei 55S" charset="-122"/>
                <a:ea typeface="HYQiHei 55S" charset="-122"/>
                <a:cs typeface="HYQiHei 55S" charset="-122"/>
              </a:rPr>
              <a:t>CONTENTS</a:t>
            </a:r>
            <a:endParaRPr lang="zh-CN" altLang="en-US" sz="3600" dirty="0">
              <a:latin typeface="HYQiHei 55S" charset="-122"/>
              <a:ea typeface="HYQiHei 55S" charset="-122"/>
              <a:cs typeface="HYQiHei 55S" charset="-122"/>
            </a:endParaRPr>
          </a:p>
        </p:txBody>
      </p:sp>
      <p:cxnSp>
        <p:nvCxnSpPr>
          <p:cNvPr id="6" name="直接连接符 38"/>
          <p:cNvCxnSpPr/>
          <p:nvPr/>
        </p:nvCxnSpPr>
        <p:spPr>
          <a:xfrm>
            <a:off x="5706053" y="1721533"/>
            <a:ext cx="2526807" cy="0"/>
          </a:xfrm>
          <a:prstGeom prst="line">
            <a:avLst/>
          </a:prstGeom>
          <a:noFill/>
          <a:ln w="6350" cap="flat" cmpd="sng" algn="ctr">
            <a:gradFill>
              <a:gsLst>
                <a:gs pos="0">
                  <a:schemeClr val="bg1">
                    <a:alpha val="0"/>
                  </a:schemeClr>
                </a:gs>
                <a:gs pos="47000">
                  <a:schemeClr val="bg1"/>
                </a:gs>
                <a:gs pos="98000">
                  <a:schemeClr val="bg1">
                    <a:alpha val="0"/>
                  </a:schemeClr>
                </a:gs>
              </a:gsLst>
              <a:lin ang="0" scaled="0"/>
            </a:gradFill>
            <a:prstDash val="solid"/>
            <a:miter lim="800000"/>
          </a:ln>
          <a:effectLst/>
        </p:spPr>
      </p:cxnSp>
      <p:grpSp>
        <p:nvGrpSpPr>
          <p:cNvPr id="3" name="组合 2"/>
          <p:cNvGrpSpPr/>
          <p:nvPr/>
        </p:nvGrpSpPr>
        <p:grpSpPr>
          <a:xfrm>
            <a:off x="3327142" y="2710135"/>
            <a:ext cx="2746589" cy="2910837"/>
            <a:chOff x="1207779" y="2598130"/>
            <a:chExt cx="2746589" cy="2910837"/>
          </a:xfrm>
        </p:grpSpPr>
        <p:sp>
          <p:nvSpPr>
            <p:cNvPr id="15" name="三角形 37"/>
            <p:cNvSpPr/>
            <p:nvPr/>
          </p:nvSpPr>
          <p:spPr>
            <a:xfrm rot="10800000">
              <a:off x="2491493" y="2598130"/>
              <a:ext cx="294713" cy="200200"/>
            </a:xfrm>
            <a:prstGeom prst="triangle">
              <a:avLst/>
            </a:prstGeom>
            <a:solidFill>
              <a:srgbClr val="FFDA00"/>
            </a:solidFill>
            <a:ln w="12700" cap="flat" cmpd="sng" algn="ctr">
              <a:solidFill>
                <a:srgbClr val="FFDA00"/>
              </a:solidFill>
              <a:prstDash val="solid"/>
              <a:miter lim="800000"/>
            </a:ln>
            <a:effectLst/>
          </p:spPr>
          <p:txBody>
            <a:bodyPr rtlCol="0" anchor="ctr"/>
            <a:lstStyle/>
            <a:p>
              <a:pPr algn="ctr" defTabSz="914400">
                <a:defRPr/>
              </a:pPr>
              <a:endParaRPr kumimoji="1" lang="zh-CN" altLang="en-US" kern="0">
                <a:solidFill>
                  <a:prstClr val="white"/>
                </a:solidFill>
                <a:latin typeface="Calibri" panose="020F0502020204030204"/>
                <a:ea typeface="宋体" panose="02010600030101010101" pitchFamily="2" charset="-122"/>
              </a:endParaRPr>
            </a:p>
          </p:txBody>
        </p:sp>
        <p:sp>
          <p:nvSpPr>
            <p:cNvPr id="78" name="文本框 77"/>
            <p:cNvSpPr txBox="1"/>
            <p:nvPr/>
          </p:nvSpPr>
          <p:spPr>
            <a:xfrm>
              <a:off x="1207779" y="4370194"/>
              <a:ext cx="2746589" cy="1138773"/>
            </a:xfrm>
            <a:prstGeom prst="rect">
              <a:avLst/>
            </a:prstGeom>
            <a:noFill/>
          </p:spPr>
          <p:txBody>
            <a:bodyPr wrap="square" rtlCol="0">
              <a:spAutoFit/>
            </a:bodyPr>
            <a:lstStyle/>
            <a:p>
              <a:pPr algn="ctr"/>
              <a:r>
                <a:rPr lang="en-US" altLang="zh-CN" sz="2400" b="1" dirty="0">
                  <a:solidFill>
                    <a:srgbClr val="FFDA00"/>
                  </a:solidFill>
                  <a:latin typeface="微软雅黑" panose="020B0503020204020204" charset="-122"/>
                  <a:ea typeface="微软雅黑" panose="020B0503020204020204" charset="-122"/>
                  <a:cs typeface="HYQiHei 55S" charset="-122"/>
                </a:rPr>
                <a:t>ESB</a:t>
              </a:r>
              <a:r>
                <a:rPr lang="zh-CN" altLang="en-US" sz="2400" b="1" dirty="0">
                  <a:solidFill>
                    <a:srgbClr val="FFDA00"/>
                  </a:solidFill>
                  <a:latin typeface="微软雅黑" panose="020B0503020204020204" charset="-122"/>
                  <a:ea typeface="微软雅黑" panose="020B0503020204020204" charset="-122"/>
                  <a:cs typeface="HYQiHei 55S" charset="-122"/>
                </a:rPr>
                <a:t>项目</a:t>
              </a:r>
              <a:endParaRPr lang="en-US" altLang="zh-CN" sz="2400" b="1" dirty="0">
                <a:solidFill>
                  <a:srgbClr val="FFDA00"/>
                </a:solidFill>
                <a:latin typeface="微软雅黑" panose="020B0503020204020204" charset="-122"/>
                <a:ea typeface="微软雅黑" panose="020B0503020204020204" charset="-122"/>
                <a:cs typeface="HYQiHei 55S" charset="-122"/>
              </a:endParaRPr>
            </a:p>
            <a:p>
              <a:pPr algn="ctr"/>
              <a:r>
                <a:rPr lang="zh-CN" altLang="en-US" sz="2400" b="1" dirty="0">
                  <a:solidFill>
                    <a:srgbClr val="FFDA00"/>
                  </a:solidFill>
                  <a:latin typeface="微软雅黑" panose="020B0503020204020204" charset="-122"/>
                  <a:ea typeface="微软雅黑" panose="020B0503020204020204" charset="-122"/>
                  <a:cs typeface="HYQiHei 55S" charset="-122"/>
                </a:rPr>
                <a:t>建设方案</a:t>
              </a:r>
              <a:endParaRPr lang="en-US" altLang="zh-CN" sz="2000" b="1" dirty="0">
                <a:solidFill>
                  <a:srgbClr val="FFDA00"/>
                </a:solidFill>
                <a:latin typeface="HYQiHei 55S" charset="-122"/>
                <a:ea typeface="HYQiHei 55S" charset="-122"/>
                <a:cs typeface="HYQiHei 55S" charset="-122"/>
              </a:endParaRPr>
            </a:p>
            <a:p>
              <a:pPr algn="ctr"/>
              <a:endParaRPr lang="zh-CN" altLang="en-US" sz="2000" b="1" dirty="0">
                <a:solidFill>
                  <a:srgbClr val="FFDA00"/>
                </a:solidFill>
                <a:latin typeface="HYQiHei 55S" charset="-122"/>
                <a:ea typeface="HYQiHei 55S" charset="-122"/>
                <a:cs typeface="HYQiHei 55S" charset="-122"/>
              </a:endParaRPr>
            </a:p>
          </p:txBody>
        </p:sp>
        <p:grpSp>
          <p:nvGrpSpPr>
            <p:cNvPr id="2" name="组 1"/>
            <p:cNvGrpSpPr/>
            <p:nvPr/>
          </p:nvGrpSpPr>
          <p:grpSpPr>
            <a:xfrm>
              <a:off x="1861669" y="3025590"/>
              <a:ext cx="1615472" cy="1037662"/>
              <a:chOff x="3687855" y="3369905"/>
              <a:chExt cx="878339" cy="564183"/>
            </a:xfrm>
          </p:grpSpPr>
          <p:sp>
            <p:nvSpPr>
              <p:cNvPr id="79" name="矩形 78"/>
              <p:cNvSpPr/>
              <p:nvPr/>
            </p:nvSpPr>
            <p:spPr>
              <a:xfrm>
                <a:off x="3809478" y="3369905"/>
                <a:ext cx="576606" cy="564183"/>
              </a:xfrm>
              <a:prstGeom prst="rect">
                <a:avLst/>
              </a:prstGeom>
              <a:noFill/>
              <a:ln w="12700" cap="flat" cmpd="sng" algn="ctr">
                <a:solidFill>
                  <a:srgbClr val="FFDA00">
                    <a:alpha val="80000"/>
                  </a:srgbClr>
                </a:solidFill>
                <a:prstDash val="solid"/>
                <a:miter lim="800000"/>
              </a:ln>
              <a:effectLst/>
            </p:spPr>
            <p:txBody>
              <a:bodyPr rtlCol="0" anchor="ctr"/>
              <a:lstStyle/>
              <a:p>
                <a:pPr algn="ctr">
                  <a:defRPr/>
                </a:pPr>
                <a:endParaRPr lang="zh-CN" altLang="en-US" sz="1600" kern="0">
                  <a:solidFill>
                    <a:srgbClr val="FFDA00"/>
                  </a:solidFill>
                  <a:latin typeface="Calibri" panose="020F0502020204030204"/>
                  <a:ea typeface="宋体" panose="02010600030101010101" pitchFamily="2" charset="-122"/>
                </a:endParaRPr>
              </a:p>
            </p:txBody>
          </p:sp>
          <p:sp>
            <p:nvSpPr>
              <p:cNvPr id="80" name="文本框 79"/>
              <p:cNvSpPr txBox="1"/>
              <p:nvPr/>
            </p:nvSpPr>
            <p:spPr>
              <a:xfrm>
                <a:off x="3687855" y="3409613"/>
                <a:ext cx="878339" cy="451818"/>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4800" dirty="0">
                    <a:solidFill>
                      <a:srgbClr val="FFDA00"/>
                    </a:solidFill>
                    <a:latin typeface="HYQiHei 55S" charset="-122"/>
                    <a:ea typeface="HYQiHei 55S" charset="-122"/>
                    <a:cs typeface="HYQiHei 55S" charset="-122"/>
                  </a:rPr>
                  <a:t>02</a:t>
                </a:r>
                <a:endParaRPr lang="zh-CN" altLang="en-US" sz="4800" dirty="0">
                  <a:solidFill>
                    <a:srgbClr val="FFDA00"/>
                  </a:solidFill>
                  <a:latin typeface="HYQiHei 55S" charset="-122"/>
                  <a:ea typeface="HYQiHei 55S" charset="-122"/>
                  <a:cs typeface="HYQiHei 55S" charset="-122"/>
                </a:endParaRPr>
              </a:p>
            </p:txBody>
          </p:sp>
        </p:grpSp>
      </p:grpSp>
      <p:grpSp>
        <p:nvGrpSpPr>
          <p:cNvPr id="84" name="组合 83"/>
          <p:cNvGrpSpPr/>
          <p:nvPr/>
        </p:nvGrpSpPr>
        <p:grpSpPr>
          <a:xfrm>
            <a:off x="3321043" y="3513430"/>
            <a:ext cx="430685" cy="46823"/>
            <a:chOff x="9263890" y="3331115"/>
            <a:chExt cx="430685" cy="46823"/>
          </a:xfrm>
        </p:grpSpPr>
        <p:sp>
          <p:nvSpPr>
            <p:cNvPr id="89" name="椭圆 88"/>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0" name="椭圆 89"/>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1" name="椭圆 90"/>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2" name="椭圆 91"/>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3" name="椭圆 92"/>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94" name="椭圆 93"/>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85" name="组合 84"/>
          <p:cNvGrpSpPr/>
          <p:nvPr/>
        </p:nvGrpSpPr>
        <p:grpSpPr>
          <a:xfrm>
            <a:off x="1325426" y="3249450"/>
            <a:ext cx="2746589" cy="1881922"/>
            <a:chOff x="4776807" y="3025948"/>
            <a:chExt cx="2687410" cy="1881922"/>
          </a:xfrm>
        </p:grpSpPr>
        <p:sp>
          <p:nvSpPr>
            <p:cNvPr id="86" name="文本框 85"/>
            <p:cNvSpPr txBox="1"/>
            <p:nvPr/>
          </p:nvSpPr>
          <p:spPr>
            <a:xfrm>
              <a:off x="4776807" y="4261539"/>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r>
                <a:rPr lang="zh-CN" altLang="en-US" dirty="0">
                  <a:solidFill>
                    <a:schemeClr val="bg1"/>
                  </a:solidFill>
                  <a:latin typeface="微软雅黑" panose="020B0503020204020204" charset="-122"/>
                  <a:ea typeface="微软雅黑" panose="020B0503020204020204" charset="-122"/>
                  <a:cs typeface="HYQiHei 55S" charset="-122"/>
                </a:rPr>
                <a:t>项目</a:t>
              </a:r>
              <a:endParaRPr lang="en-US" altLang="zh-CN" dirty="0">
                <a:solidFill>
                  <a:schemeClr val="bg1"/>
                </a:solidFill>
                <a:latin typeface="微软雅黑" panose="020B0503020204020204" charset="-122"/>
                <a:ea typeface="微软雅黑" panose="020B0503020204020204" charset="-122"/>
                <a:cs typeface="HYQiHei 55S" charset="-122"/>
              </a:endParaRPr>
            </a:p>
            <a:p>
              <a:pPr algn="ctr"/>
              <a:r>
                <a:rPr lang="zh-CN" altLang="en-US" dirty="0">
                  <a:solidFill>
                    <a:schemeClr val="bg1"/>
                  </a:solidFill>
                  <a:latin typeface="微软雅黑" panose="020B0503020204020204" charset="-122"/>
                  <a:ea typeface="微软雅黑" panose="020B0503020204020204" charset="-122"/>
                  <a:cs typeface="HYQiHei 55S" charset="-122"/>
                </a:rPr>
                <a:t>建设背景</a:t>
              </a:r>
              <a:endParaRPr lang="zh-CN" altLang="en-US" dirty="0">
                <a:solidFill>
                  <a:schemeClr val="bg1"/>
                </a:solidFill>
                <a:latin typeface="微软雅黑" panose="020B0503020204020204" charset="-122"/>
                <a:ea typeface="微软雅黑" panose="020B0503020204020204" charset="-122"/>
                <a:cs typeface="HYQiHei 55S" charset="-122"/>
              </a:endParaRPr>
            </a:p>
          </p:txBody>
        </p:sp>
        <p:sp>
          <p:nvSpPr>
            <p:cNvPr id="87" name="矩形 86"/>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88" name="文本框 87"/>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01</a:t>
              </a:r>
              <a:endParaRPr lang="zh-CN" altLang="en-US" sz="2800" dirty="0">
                <a:solidFill>
                  <a:schemeClr val="bg1"/>
                </a:solidFill>
                <a:latin typeface="HYQiHei 55S" charset="-122"/>
                <a:ea typeface="HYQiHei 55S" charset="-122"/>
                <a:cs typeface="HYQiHei 55S" charset="-122"/>
              </a:endParaRPr>
            </a:p>
          </p:txBody>
        </p:sp>
      </p:grpSp>
      <p:grpSp>
        <p:nvGrpSpPr>
          <p:cNvPr id="107" name="组合 106"/>
          <p:cNvGrpSpPr/>
          <p:nvPr/>
        </p:nvGrpSpPr>
        <p:grpSpPr>
          <a:xfrm>
            <a:off x="5712889" y="3249450"/>
            <a:ext cx="2746589" cy="1881922"/>
            <a:chOff x="9536711" y="3043723"/>
            <a:chExt cx="2746589" cy="1881922"/>
          </a:xfrm>
        </p:grpSpPr>
        <p:grpSp>
          <p:nvGrpSpPr>
            <p:cNvPr id="108" name="组合 107"/>
            <p:cNvGrpSpPr/>
            <p:nvPr/>
          </p:nvGrpSpPr>
          <p:grpSpPr>
            <a:xfrm>
              <a:off x="9646721" y="3331115"/>
              <a:ext cx="430685" cy="46823"/>
              <a:chOff x="9263890" y="3331115"/>
              <a:chExt cx="430685" cy="46823"/>
            </a:xfrm>
          </p:grpSpPr>
          <p:sp>
            <p:nvSpPr>
              <p:cNvPr id="113" name="椭圆 112"/>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4" name="椭圆 113"/>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5" name="椭圆 114"/>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6" name="椭圆 115"/>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7" name="椭圆 116"/>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118" name="椭圆 117"/>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109" name="组合 108"/>
            <p:cNvGrpSpPr/>
            <p:nvPr/>
          </p:nvGrpSpPr>
          <p:grpSpPr>
            <a:xfrm>
              <a:off x="9536711" y="3043723"/>
              <a:ext cx="2746589" cy="1881922"/>
              <a:chOff x="4859228" y="3025948"/>
              <a:chExt cx="2687410" cy="1881922"/>
            </a:xfrm>
          </p:grpSpPr>
          <p:sp>
            <p:nvSpPr>
              <p:cNvPr id="110" name="文本框 109"/>
              <p:cNvSpPr txBox="1"/>
              <p:nvPr/>
            </p:nvSpPr>
            <p:spPr>
              <a:xfrm>
                <a:off x="4859228" y="4261539"/>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endParaRPr lang="en-US" altLang="zh-CN" dirty="0">
                  <a:solidFill>
                    <a:schemeClr val="bg1"/>
                  </a:solidFill>
                  <a:latin typeface="微软雅黑" panose="020B0503020204020204" charset="-122"/>
                  <a:ea typeface="微软雅黑" panose="020B0503020204020204" charset="-122"/>
                  <a:cs typeface="HYQiHei 55S" charset="-122"/>
                </a:endParaRPr>
              </a:p>
              <a:p>
                <a:pPr algn="ctr"/>
                <a:r>
                  <a:rPr lang="zh-CN" altLang="en-US" dirty="0">
                    <a:solidFill>
                      <a:schemeClr val="bg1"/>
                    </a:solidFill>
                    <a:latin typeface="微软雅黑" panose="020B0503020204020204" charset="-122"/>
                    <a:ea typeface="微软雅黑" panose="020B0503020204020204" charset="-122"/>
                    <a:cs typeface="HYQiHei 55S" charset="-122"/>
                  </a:rPr>
                  <a:t>产品介绍</a:t>
                </a:r>
                <a:endParaRPr lang="en-US" altLang="zh-CN" dirty="0">
                  <a:solidFill>
                    <a:schemeClr val="bg1"/>
                  </a:solidFill>
                  <a:latin typeface="微软雅黑" panose="020B0503020204020204" charset="-122"/>
                  <a:ea typeface="微软雅黑" panose="020B0503020204020204" charset="-122"/>
                  <a:cs typeface="HYQiHei 55S" charset="-122"/>
                </a:endParaRPr>
              </a:p>
            </p:txBody>
          </p:sp>
          <p:sp>
            <p:nvSpPr>
              <p:cNvPr id="111" name="矩形 110"/>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112" name="文本框 111"/>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03</a:t>
                </a:r>
                <a:endParaRPr lang="zh-CN" altLang="en-US" sz="2800" dirty="0">
                  <a:solidFill>
                    <a:schemeClr val="bg1"/>
                  </a:solidFill>
                  <a:latin typeface="HYQiHei 55S" charset="-122"/>
                  <a:ea typeface="HYQiHei 55S" charset="-122"/>
                  <a:cs typeface="HYQiHei 55S" charset="-122"/>
                </a:endParaRPr>
              </a:p>
            </p:txBody>
          </p:sp>
        </p:grpSp>
      </p:grpSp>
      <p:grpSp>
        <p:nvGrpSpPr>
          <p:cNvPr id="33" name="组合 32"/>
          <p:cNvGrpSpPr/>
          <p:nvPr/>
        </p:nvGrpSpPr>
        <p:grpSpPr>
          <a:xfrm>
            <a:off x="7621837" y="3249450"/>
            <a:ext cx="2746589" cy="1879080"/>
            <a:chOff x="9440326" y="3043723"/>
            <a:chExt cx="2746589" cy="1879080"/>
          </a:xfrm>
        </p:grpSpPr>
        <p:grpSp>
          <p:nvGrpSpPr>
            <p:cNvPr id="34" name="组合 33"/>
            <p:cNvGrpSpPr/>
            <p:nvPr/>
          </p:nvGrpSpPr>
          <p:grpSpPr>
            <a:xfrm>
              <a:off x="9646721" y="3331115"/>
              <a:ext cx="430685" cy="46823"/>
              <a:chOff x="9263890" y="3331115"/>
              <a:chExt cx="430685" cy="46823"/>
            </a:xfrm>
          </p:grpSpPr>
          <p:sp>
            <p:nvSpPr>
              <p:cNvPr id="39" name="椭圆 38"/>
              <p:cNvSpPr/>
              <p:nvPr/>
            </p:nvSpPr>
            <p:spPr>
              <a:xfrm>
                <a:off x="9263890"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0" name="椭圆 39"/>
              <p:cNvSpPr/>
              <p:nvPr/>
            </p:nvSpPr>
            <p:spPr>
              <a:xfrm>
                <a:off x="9340456"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1" name="椭圆 40"/>
              <p:cNvSpPr/>
              <p:nvPr/>
            </p:nvSpPr>
            <p:spPr>
              <a:xfrm>
                <a:off x="94170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2" name="椭圆 41"/>
              <p:cNvSpPr/>
              <p:nvPr/>
            </p:nvSpPr>
            <p:spPr>
              <a:xfrm>
                <a:off x="9646721"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3" name="椭圆 42"/>
              <p:cNvSpPr/>
              <p:nvPr/>
            </p:nvSpPr>
            <p:spPr>
              <a:xfrm>
                <a:off x="9493587"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sp>
            <p:nvSpPr>
              <p:cNvPr id="44" name="椭圆 43"/>
              <p:cNvSpPr/>
              <p:nvPr/>
            </p:nvSpPr>
            <p:spPr>
              <a:xfrm>
                <a:off x="9570154" y="3331115"/>
                <a:ext cx="47854" cy="46823"/>
              </a:xfrm>
              <a:prstGeom prst="ellipse">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schemeClr val="bg1"/>
                  </a:solidFill>
                  <a:latin typeface="HYQiHei 55S" charset="-122"/>
                  <a:ea typeface="HYQiHei 55S" charset="-122"/>
                  <a:cs typeface="HYQiHei 55S" charset="-122"/>
                </a:endParaRPr>
              </a:p>
            </p:txBody>
          </p:sp>
        </p:grpSp>
        <p:grpSp>
          <p:nvGrpSpPr>
            <p:cNvPr id="35" name="组合 34"/>
            <p:cNvGrpSpPr/>
            <p:nvPr/>
          </p:nvGrpSpPr>
          <p:grpSpPr>
            <a:xfrm>
              <a:off x="9440326" y="3043723"/>
              <a:ext cx="2746589" cy="1879080"/>
              <a:chOff x="4764920" y="3025948"/>
              <a:chExt cx="2687410" cy="1879080"/>
            </a:xfrm>
          </p:grpSpPr>
          <p:sp>
            <p:nvSpPr>
              <p:cNvPr id="36" name="文本框 35"/>
              <p:cNvSpPr txBox="1"/>
              <p:nvPr/>
            </p:nvSpPr>
            <p:spPr>
              <a:xfrm>
                <a:off x="4764920" y="4258697"/>
                <a:ext cx="2687410" cy="646331"/>
              </a:xfrm>
              <a:prstGeom prst="rect">
                <a:avLst/>
              </a:prstGeom>
              <a:noFill/>
            </p:spPr>
            <p:txBody>
              <a:bodyPr wrap="square" rtlCol="0">
                <a:spAutoFit/>
              </a:bodyPr>
              <a:lstStyle/>
              <a:p>
                <a:pPr algn="ctr"/>
                <a:r>
                  <a:rPr lang="en-US" altLang="zh-CN" dirty="0">
                    <a:solidFill>
                      <a:schemeClr val="bg1"/>
                    </a:solidFill>
                    <a:latin typeface="微软雅黑" panose="020B0503020204020204" charset="-122"/>
                    <a:ea typeface="微软雅黑" panose="020B0503020204020204" charset="-122"/>
                    <a:cs typeface="HYQiHei 55S" charset="-122"/>
                  </a:rPr>
                  <a:t>ESB</a:t>
                </a:r>
                <a:r>
                  <a:rPr lang="zh-CN" altLang="en-US" dirty="0">
                    <a:solidFill>
                      <a:schemeClr val="bg1"/>
                    </a:solidFill>
                    <a:latin typeface="微软雅黑" panose="020B0503020204020204" charset="-122"/>
                    <a:ea typeface="微软雅黑" panose="020B0503020204020204" charset="-122"/>
                    <a:cs typeface="HYQiHei 55S" charset="-122"/>
                  </a:rPr>
                  <a:t>项目</a:t>
                </a:r>
                <a:endParaRPr lang="en-US" altLang="zh-CN" dirty="0">
                  <a:solidFill>
                    <a:schemeClr val="bg1"/>
                  </a:solidFill>
                  <a:latin typeface="微软雅黑" panose="020B0503020204020204" charset="-122"/>
                  <a:ea typeface="微软雅黑" panose="020B0503020204020204" charset="-122"/>
                  <a:cs typeface="HYQiHei 55S" charset="-122"/>
                </a:endParaRPr>
              </a:p>
              <a:p>
                <a:pPr algn="ctr"/>
                <a:r>
                  <a:rPr lang="zh-CN" altLang="en-US" dirty="0">
                    <a:solidFill>
                      <a:schemeClr val="bg1"/>
                    </a:solidFill>
                    <a:latin typeface="微软雅黑" panose="020B0503020204020204" charset="-122"/>
                    <a:ea typeface="微软雅黑" panose="020B0503020204020204" charset="-122"/>
                    <a:cs typeface="HYQiHei 55S" charset="-122"/>
                  </a:rPr>
                  <a:t>案例分享</a:t>
                </a:r>
                <a:endParaRPr lang="zh-CN" altLang="en-US" dirty="0">
                  <a:solidFill>
                    <a:schemeClr val="bg1"/>
                  </a:solidFill>
                  <a:latin typeface="微软雅黑" panose="020B0503020204020204" charset="-122"/>
                  <a:ea typeface="微软雅黑" panose="020B0503020204020204" charset="-122"/>
                  <a:cs typeface="HYQiHei 55S" charset="-122"/>
                </a:endParaRPr>
              </a:p>
            </p:txBody>
          </p:sp>
          <p:sp>
            <p:nvSpPr>
              <p:cNvPr id="37" name="矩形 36"/>
              <p:cNvSpPr/>
              <p:nvPr/>
            </p:nvSpPr>
            <p:spPr>
              <a:xfrm>
                <a:off x="5838421" y="3025948"/>
                <a:ext cx="564182" cy="564183"/>
              </a:xfrm>
              <a:prstGeom prst="rect">
                <a:avLst/>
              </a:prstGeom>
              <a:noFill/>
              <a:ln w="12700" cap="flat" cmpd="sng" algn="ctr">
                <a:solidFill>
                  <a:sysClr val="window" lastClr="FFFFFF">
                    <a:alpha val="80000"/>
                  </a:sysClr>
                </a:solidFill>
                <a:prstDash val="solid"/>
                <a:miter lim="800000"/>
              </a:ln>
              <a:effectLst/>
            </p:spPr>
            <p:txBody>
              <a:bodyPr rtlCol="0" anchor="ctr"/>
              <a:lstStyle/>
              <a:p>
                <a:pPr algn="ctr">
                  <a:defRPr/>
                </a:pPr>
                <a:endParaRPr lang="zh-CN" altLang="en-US" kern="0">
                  <a:solidFill>
                    <a:prstClr val="white"/>
                  </a:solidFill>
                  <a:latin typeface="HYQiHei 55S" charset="-122"/>
                  <a:ea typeface="HYQiHei 55S" charset="-122"/>
                  <a:cs typeface="HYQiHei 55S" charset="-122"/>
                </a:endParaRPr>
              </a:p>
            </p:txBody>
          </p:sp>
          <p:sp>
            <p:nvSpPr>
              <p:cNvPr id="38" name="文本框 37"/>
              <p:cNvSpPr txBox="1"/>
              <p:nvPr/>
            </p:nvSpPr>
            <p:spPr>
              <a:xfrm>
                <a:off x="5703963" y="3057170"/>
                <a:ext cx="859414" cy="523220"/>
              </a:xfrm>
              <a:prstGeom prst="rect">
                <a:avLst/>
              </a:prstGeom>
              <a:noFill/>
              <a:effectLst/>
            </p:spPr>
            <p:txBody>
              <a:bodyPr wrap="square" rtlCol="0">
                <a:spAutoFit/>
              </a:bodyPr>
              <a:lstStyle>
                <a:defPPr>
                  <a:defRPr lang="zh-CN"/>
                </a:defPPr>
                <a:lvl1pPr algn="ctr">
                  <a:defRPr sz="6000" b="1">
                    <a:solidFill>
                      <a:srgbClr val="DB204E"/>
                    </a:solidFill>
                    <a:latin typeface="方正稚艺简体" panose="03000509000000000000" pitchFamily="65" charset="-122"/>
                    <a:ea typeface="方正稚艺简体" panose="03000509000000000000" pitchFamily="65" charset="-122"/>
                    <a:cs typeface="Tahoma" panose="020B0604030504040204" pitchFamily="34" charset="0"/>
                  </a:defRPr>
                </a:lvl1pPr>
              </a:lstStyle>
              <a:p>
                <a:r>
                  <a:rPr lang="en-US" altLang="zh-CN" sz="2800" dirty="0">
                    <a:solidFill>
                      <a:schemeClr val="bg1"/>
                    </a:solidFill>
                    <a:latin typeface="HYQiHei 55S" charset="-122"/>
                    <a:ea typeface="HYQiHei 55S" charset="-122"/>
                    <a:cs typeface="HYQiHei 55S" charset="-122"/>
                  </a:rPr>
                  <a:t>04</a:t>
                </a:r>
                <a:endParaRPr lang="zh-CN" altLang="en-US" sz="2800" dirty="0">
                  <a:solidFill>
                    <a:schemeClr val="bg1"/>
                  </a:solidFill>
                  <a:latin typeface="HYQiHei 55S" charset="-122"/>
                  <a:ea typeface="HYQiHei 55S" charset="-122"/>
                  <a:cs typeface="HYQiHei 55S" charset="-122"/>
                </a:endParaRPr>
              </a:p>
            </p:txBody>
          </p:sp>
        </p:grpSp>
      </p:grpSp>
    </p:spTree>
  </p:cSld>
  <p:clrMapOvr>
    <a:masterClrMapping/>
  </p:clrMapOvr>
</p:sld>
</file>

<file path=ppt/tags/tag1.xml><?xml version="1.0" encoding="utf-8"?>
<p:tagLst xmlns:p="http://schemas.openxmlformats.org/presentationml/2006/main">
  <p:tag name="KSO_WPP_MARK_KEY" val="d8459c5d-4fc7-49d0-acca-df9b987ddb2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20262</Words>
  <Application>WPS 演示</Application>
  <PresentationFormat>宽屏</PresentationFormat>
  <Paragraphs>3476</Paragraphs>
  <Slides>81</Slides>
  <Notes>26</Notes>
  <HiddenSlides>0</HiddenSlides>
  <MMClips>0</MMClips>
  <ScaleCrop>false</ScaleCrop>
  <HeadingPairs>
    <vt:vector size="6" baseType="variant">
      <vt:variant>
        <vt:lpstr>已用的字体</vt:lpstr>
      </vt:variant>
      <vt:variant>
        <vt:i4>23</vt:i4>
      </vt:variant>
      <vt:variant>
        <vt:lpstr>主题</vt:lpstr>
      </vt:variant>
      <vt:variant>
        <vt:i4>5</vt:i4>
      </vt:variant>
      <vt:variant>
        <vt:lpstr>幻灯片标题</vt:lpstr>
      </vt:variant>
      <vt:variant>
        <vt:i4>81</vt:i4>
      </vt:variant>
    </vt:vector>
  </HeadingPairs>
  <TitlesOfParts>
    <vt:vector size="109" baseType="lpstr">
      <vt:lpstr>Arial</vt:lpstr>
      <vt:lpstr>宋体</vt:lpstr>
      <vt:lpstr>Wingdings</vt:lpstr>
      <vt:lpstr>微软雅黑</vt:lpstr>
      <vt:lpstr>Arial</vt:lpstr>
      <vt:lpstr>HYQiHei 55S</vt:lpstr>
      <vt:lpstr>华文细黑</vt:lpstr>
      <vt:lpstr>Calibri</vt:lpstr>
      <vt:lpstr>方正稚艺简体</vt:lpstr>
      <vt:lpstr>Tahoma</vt:lpstr>
      <vt:lpstr>Times New Roman</vt:lpstr>
      <vt:lpstr>思源黑体 CN Medium</vt:lpstr>
      <vt:lpstr>等线</vt:lpstr>
      <vt:lpstr>Noto Sans S Chinese DemiLight</vt:lpstr>
      <vt:lpstr>FZHei-B01S</vt:lpstr>
      <vt:lpstr>Wingdings</vt:lpstr>
      <vt:lpstr>Arial Unicode MS</vt:lpstr>
      <vt:lpstr>Calibri</vt:lpstr>
      <vt:lpstr>Arial Unicode MS</vt:lpstr>
      <vt:lpstr>黑体</vt:lpstr>
      <vt:lpstr>等线 Light</vt:lpstr>
      <vt:lpstr>Segoe Print</vt:lpstr>
      <vt:lpstr>Malgun Gothic</vt:lpstr>
      <vt:lpstr>Office 主题</vt:lpstr>
      <vt:lpstr>自定义设计方案</vt:lpstr>
      <vt:lpstr>1_自定义设计方案</vt:lpstr>
      <vt:lpstr>2_自定义设计方案</vt:lpstr>
      <vt:lpstr>3_自定义设计方案</vt:lpstr>
      <vt:lpstr>基于ESB的企业服务集成平台</vt:lpstr>
      <vt:lpstr>PowerPoint 演示文稿</vt:lpstr>
      <vt:lpstr>   公司介绍及发展历程</vt:lpstr>
      <vt:lpstr>公司资质荣誉</vt:lpstr>
      <vt:lpstr>PowerPoint 演示文稿</vt:lpstr>
      <vt:lpstr>   主要业务：全栈中间件产品及解决方案</vt:lpstr>
      <vt:lpstr>企业集成平台建设的驱动力</vt:lpstr>
      <vt:lpstr>企业集成平台实现全链业务集成，推动业务持续创新与发展</vt:lpstr>
      <vt:lpstr>PowerPoint 演示文稿</vt:lpstr>
      <vt:lpstr>企业服务集成平台解决的核心问题</vt:lpstr>
      <vt:lpstr>企业服务集成平台建设的总体目标</vt:lpstr>
      <vt:lpstr>PowerPoint 演示文稿</vt:lpstr>
      <vt:lpstr>生态适配：项目建设步骤</vt:lpstr>
      <vt:lpstr>生态适配：系统调研摸底及分析</vt:lpstr>
      <vt:lpstr>生态适配：接口服务快速配置与迁移方案</vt:lpstr>
      <vt:lpstr>生态适配：服务双轨运行方案</vt:lpstr>
      <vt:lpstr>PowerPoint 演示文稿</vt:lpstr>
      <vt:lpstr>PowerPoint 演示文稿</vt:lpstr>
      <vt:lpstr>管理体系：服务资产全生命周期管理</vt:lpstr>
      <vt:lpstr>管理体系：接口服务度量加强对关键服务的监控能力</vt:lpstr>
      <vt:lpstr>平台支撑：企业服务总线是SOA与微服务时代的服务交换机</vt:lpstr>
      <vt:lpstr>平台支撑：支持服务运行期监控与分析</vt:lpstr>
      <vt:lpstr>平台支撑：支持混合架构与微服务框架无缝对接</vt:lpstr>
      <vt:lpstr>组织保障：企业服务总线落地需要组织级保障</vt:lpstr>
      <vt:lpstr>PowerPoint 演示文稿</vt:lpstr>
      <vt:lpstr>普元企业服务总线功能架构</vt:lpstr>
      <vt:lpstr>资产中心：实现服务资产全生命周期管理</vt:lpstr>
      <vt:lpstr>资产中心：理清应用架构现状，全盘掌握资产状况</vt:lpstr>
      <vt:lpstr>资产中心：业务与通讯的双重安全保障</vt:lpstr>
      <vt:lpstr>资产中心：多维度服务访问权限控制</vt:lpstr>
      <vt:lpstr>开发中心：低代码实现服务注册、报文转换及消息路由</vt:lpstr>
      <vt:lpstr>开发中心：敏捷高效的数据服务发布</vt:lpstr>
      <vt:lpstr>监控中心：多维度服务状态感知，实现高效的问题追溯</vt:lpstr>
      <vt:lpstr>监控中心：自动感知服务状态、智能预警</vt:lpstr>
      <vt:lpstr>监控中心：监控展示大屏</vt:lpstr>
      <vt:lpstr>运维中心：快速服务部署与迁移</vt:lpstr>
      <vt:lpstr>运维中心：基于内存数据库的高效流量管理</vt:lpstr>
      <vt:lpstr>运维中心：主动感知服务引擎状态，辅助智能运维</vt:lpstr>
      <vt:lpstr>基于SEDA架构实现ESB的高性能与高可靠</vt:lpstr>
      <vt:lpstr>轻量级服务交换框架支撑服务高效运行</vt:lpstr>
      <vt:lpstr>支持多种协议类型，快速实现服务接入接出</vt:lpstr>
      <vt:lpstr>基于组件框架实现特殊协议快速接入</vt:lpstr>
      <vt:lpstr>基于消息拦截机制，提供更高的扩展性</vt:lpstr>
      <vt:lpstr>基于流式处理架构保证海量日志高效落地</vt:lpstr>
      <vt:lpstr>PowerPoint 演示文稿</vt:lpstr>
      <vt:lpstr>产品族工具：提供图形化的开发环境，实现复杂场景编排</vt:lpstr>
      <vt:lpstr>产品族工具：低代码方式快速实现数据服务发布</vt:lpstr>
      <vt:lpstr>三方集成工具：主数据系统快速集成</vt:lpstr>
      <vt:lpstr>三方集成工具：SAP-Adapter快速发布服务</vt:lpstr>
      <vt:lpstr>非功能特性：支持各类环境下灵活部署模式</vt:lpstr>
      <vt:lpstr>非功能特性：7*24小时，永不停机</vt:lpstr>
      <vt:lpstr>产品亮点及优势</vt:lpstr>
      <vt:lpstr>PowerPoint 演示文稿</vt:lpstr>
      <vt:lpstr>PowerPoint 演示文稿</vt:lpstr>
      <vt:lpstr>普元领先一步，配合用户基于信创架构提升“IT集成能力”</vt:lpstr>
      <vt:lpstr>一个产品两个方案，全面支持服务管控需求</vt:lpstr>
      <vt:lpstr>实现对内、对外服务部署、集成与管理</vt:lpstr>
      <vt:lpstr>实施效果：对内实现企业级服务治理</vt:lpstr>
      <vt:lpstr>实施效果：对外实现业务能力开放</vt:lpstr>
      <vt:lpstr>PowerPoint 演示文稿</vt:lpstr>
      <vt:lpstr>基于信创架构建设内外部企业服务集成平台</vt:lpstr>
      <vt:lpstr>服务集成平台演进路线</vt:lpstr>
      <vt:lpstr>服务集成平台整体建设情况</vt:lpstr>
      <vt:lpstr>基于服务集成平台横纵向全面打通系统集成通道</vt:lpstr>
      <vt:lpstr>服务集成平台实现对系统服务的看、说、管</vt:lpstr>
      <vt:lpstr>项目成果展示：看得见</vt:lpstr>
      <vt:lpstr>项目成果展示：说得清</vt:lpstr>
      <vt:lpstr>项目成果展示：管得住</vt:lpstr>
      <vt:lpstr>国投集团：接入61个系统，670+服务接口</vt:lpstr>
      <vt:lpstr>PowerPoint 演示文稿</vt:lpstr>
      <vt:lpstr>现有IT系统虽能支撑业务，但交互复杂，影响日益明显，IT部门压力巨大</vt:lpstr>
      <vt:lpstr>通过服务集成平台实现接口服务的集中管控，系统间信息贯通</vt:lpstr>
      <vt:lpstr>基于信创架构提供综合的业务整合能力</vt:lpstr>
      <vt:lpstr>基于ESB适配器快速集成SAP服务，最大程度降低对SAP的依赖</vt:lpstr>
      <vt:lpstr>现阶段实现30+系统接入，全面覆盖企业生产、管理与运营</vt:lpstr>
      <vt:lpstr>使能数字转型 共创数智未来</vt:lpstr>
      <vt:lpstr>普元ESB其他案例</vt:lpstr>
      <vt:lpstr>普元ESB其他案例</vt:lpstr>
      <vt:lpstr>普元ESB其他案例</vt:lpstr>
      <vt:lpstr>普元ESB其他案例</vt:lpstr>
      <vt:lpstr>普元ESB其他案例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没有眼泪的鱼</cp:lastModifiedBy>
  <cp:revision>2720</cp:revision>
  <dcterms:created xsi:type="dcterms:W3CDTF">2020-12-07T10:31:00Z</dcterms:created>
  <dcterms:modified xsi:type="dcterms:W3CDTF">2023-06-13T01:10:57Z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1259820911E541EE9A9ACD02485CAF76_13</vt:lpwstr>
  </property>
  <property fmtid="{D5CDD505-2E9C-101B-9397-08002B2CF9AE}" pid="3" name="KSOProductBuildVer">
    <vt:lpwstr>2052-11.1.0.14309</vt:lpwstr>
  </property>
</Properties>
</file>